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500" y="836675"/>
            <a:ext cx="9842500" cy="7143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3891" y="1406905"/>
            <a:ext cx="8782939" cy="50859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02960" y="495681"/>
            <a:ext cx="331787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E8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E8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E8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500" y="836675"/>
            <a:ext cx="9842500" cy="7143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E8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9500" y="836675"/>
            <a:ext cx="9842500" cy="7143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3929" y="284733"/>
            <a:ext cx="10299826" cy="694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E8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987" y="1718754"/>
            <a:ext cx="10460355" cy="4797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80393" y="6290109"/>
            <a:ext cx="261620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9" Type="http://schemas.openxmlformats.org/officeDocument/2006/relationships/image" Target="../media/image111.png"/><Relationship Id="rId21" Type="http://schemas.openxmlformats.org/officeDocument/2006/relationships/image" Target="../media/image93.png"/><Relationship Id="rId34" Type="http://schemas.openxmlformats.org/officeDocument/2006/relationships/image" Target="../media/image106.png"/><Relationship Id="rId42" Type="http://schemas.openxmlformats.org/officeDocument/2006/relationships/image" Target="../media/image114.pn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1.png"/><Relationship Id="rId41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32" Type="http://schemas.openxmlformats.org/officeDocument/2006/relationships/image" Target="../media/image104.png"/><Relationship Id="rId37" Type="http://schemas.openxmlformats.org/officeDocument/2006/relationships/image" Target="../media/image109.png"/><Relationship Id="rId40" Type="http://schemas.openxmlformats.org/officeDocument/2006/relationships/image" Target="../media/image112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36" Type="http://schemas.openxmlformats.org/officeDocument/2006/relationships/image" Target="../media/image108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31" Type="http://schemas.openxmlformats.org/officeDocument/2006/relationships/image" Target="../media/image103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Relationship Id="rId35" Type="http://schemas.openxmlformats.org/officeDocument/2006/relationships/image" Target="../media/image107.png"/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33" Type="http://schemas.openxmlformats.org/officeDocument/2006/relationships/image" Target="../media/image105.png"/><Relationship Id="rId38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725" y="405861"/>
            <a:ext cx="1865734" cy="78827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93139" y="2223897"/>
            <a:ext cx="7877175" cy="8801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sz="2800" dirty="0">
                <a:solidFill>
                  <a:srgbClr val="007B92"/>
                </a:solidFill>
                <a:latin typeface="Arial"/>
                <a:cs typeface="Arial"/>
              </a:rPr>
              <a:t>Hervorming</a:t>
            </a:r>
            <a:r>
              <a:rPr sz="2800" spc="-85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7B92"/>
                </a:solidFill>
                <a:latin typeface="Arial"/>
                <a:cs typeface="Arial"/>
              </a:rPr>
              <a:t>Nomenclatuur</a:t>
            </a:r>
            <a:r>
              <a:rPr sz="2800" spc="-65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7B92"/>
                </a:solidFill>
                <a:latin typeface="Arial"/>
                <a:cs typeface="Arial"/>
              </a:rPr>
              <a:t>|</a:t>
            </a:r>
            <a:r>
              <a:rPr sz="2800" spc="-8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7B92"/>
                </a:solidFill>
                <a:latin typeface="Arial"/>
                <a:cs typeface="Arial"/>
              </a:rPr>
              <a:t>Nationale</a:t>
            </a:r>
            <a:r>
              <a:rPr sz="2800" i="1" spc="-8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7B92"/>
                </a:solidFill>
                <a:latin typeface="Arial"/>
                <a:cs typeface="Arial"/>
              </a:rPr>
              <a:t>Kick</a:t>
            </a:r>
            <a:r>
              <a:rPr sz="2800" i="1" spc="-8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007B92"/>
                </a:solidFill>
                <a:latin typeface="Arial"/>
                <a:cs typeface="Arial"/>
              </a:rPr>
              <a:t>Off </a:t>
            </a:r>
            <a:r>
              <a:rPr sz="2800" i="1" spc="-10" dirty="0">
                <a:solidFill>
                  <a:srgbClr val="007B92"/>
                </a:solidFill>
                <a:latin typeface="Arial"/>
                <a:cs typeface="Arial"/>
              </a:rPr>
              <a:t>Digitalisering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794" y="5166281"/>
            <a:ext cx="1792605" cy="6108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B6BE00"/>
                </a:solidFill>
                <a:latin typeface="Verdana"/>
                <a:cs typeface="Verdana"/>
              </a:rPr>
              <a:t>23/02/2026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dirty="0">
                <a:solidFill>
                  <a:srgbClr val="B6BE00"/>
                </a:solidFill>
                <a:latin typeface="Verdana"/>
                <a:cs typeface="Verdana"/>
              </a:rPr>
              <a:t>Pacheco</a:t>
            </a:r>
            <a:r>
              <a:rPr sz="1600" b="1" spc="-65" dirty="0">
                <a:solidFill>
                  <a:srgbClr val="B6BE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B6BE00"/>
                </a:solidFill>
                <a:latin typeface="Verdana"/>
                <a:cs typeface="Verdana"/>
              </a:rPr>
              <a:t>Center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794" y="3738194"/>
            <a:ext cx="7781290" cy="880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007B92"/>
                </a:solidFill>
                <a:latin typeface="Arial"/>
                <a:cs typeface="Arial"/>
              </a:rPr>
              <a:t>Kick</a:t>
            </a:r>
            <a:r>
              <a:rPr sz="2800" b="1" i="1" spc="-95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7B92"/>
                </a:solidFill>
                <a:latin typeface="Arial"/>
                <a:cs typeface="Arial"/>
              </a:rPr>
              <a:t>Off</a:t>
            </a:r>
            <a:r>
              <a:rPr sz="2800" b="1" i="1" spc="-7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7B92"/>
                </a:solidFill>
                <a:latin typeface="Arial"/>
                <a:cs typeface="Arial"/>
              </a:rPr>
              <a:t>National</a:t>
            </a:r>
            <a:r>
              <a:rPr sz="2800" b="1" i="1" spc="-7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7B92"/>
                </a:solidFill>
                <a:latin typeface="Arial"/>
                <a:cs typeface="Arial"/>
              </a:rPr>
              <a:t>en</a:t>
            </a:r>
            <a:r>
              <a:rPr sz="2800" b="1" i="1" spc="-85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7B92"/>
                </a:solidFill>
                <a:latin typeface="Arial"/>
                <a:cs typeface="Arial"/>
              </a:rPr>
              <a:t>matière</a:t>
            </a:r>
            <a:r>
              <a:rPr sz="2800" b="1" i="1" spc="-85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7B92"/>
                </a:solidFill>
                <a:latin typeface="Arial"/>
                <a:cs typeface="Arial"/>
              </a:rPr>
              <a:t>de</a:t>
            </a:r>
            <a:r>
              <a:rPr sz="2800" b="1" i="1" spc="-8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7B92"/>
                </a:solidFill>
                <a:latin typeface="Arial"/>
                <a:cs typeface="Arial"/>
              </a:rPr>
              <a:t>digitalisation</a:t>
            </a:r>
            <a:r>
              <a:rPr sz="2800" b="1" i="1" spc="-6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b="1" i="1" spc="-50" dirty="0">
                <a:solidFill>
                  <a:srgbClr val="007B92"/>
                </a:solidFill>
                <a:latin typeface="Arial"/>
                <a:cs typeface="Arial"/>
              </a:rPr>
              <a:t>|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7B92"/>
                </a:solidFill>
                <a:latin typeface="Arial"/>
                <a:cs typeface="Arial"/>
              </a:rPr>
              <a:t>Réforme</a:t>
            </a:r>
            <a:r>
              <a:rPr sz="2800" b="1" spc="-6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7B92"/>
                </a:solidFill>
                <a:latin typeface="Arial"/>
                <a:cs typeface="Arial"/>
              </a:rPr>
              <a:t>de</a:t>
            </a:r>
            <a:r>
              <a:rPr sz="2800" b="1" spc="-6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7B92"/>
                </a:solidFill>
                <a:latin typeface="Arial"/>
                <a:cs typeface="Arial"/>
              </a:rPr>
              <a:t>la</a:t>
            </a:r>
            <a:r>
              <a:rPr sz="2800" b="1" spc="-7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7B92"/>
                </a:solidFill>
                <a:latin typeface="Arial"/>
                <a:cs typeface="Arial"/>
              </a:rPr>
              <a:t>nomenclature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spc="-10" dirty="0"/>
              <a:t> Qu’est-</a:t>
            </a:r>
            <a:r>
              <a:rPr dirty="0"/>
              <a:t>ce</a:t>
            </a:r>
            <a:r>
              <a:rPr spc="-25" dirty="0"/>
              <a:t> </a:t>
            </a:r>
            <a:r>
              <a:rPr dirty="0"/>
              <a:t>qui</a:t>
            </a:r>
            <a:r>
              <a:rPr spc="-10" dirty="0"/>
              <a:t> </a:t>
            </a:r>
            <a:r>
              <a:rPr dirty="0"/>
              <a:t>va</a:t>
            </a:r>
            <a:r>
              <a:rPr spc="-15" dirty="0"/>
              <a:t> </a:t>
            </a:r>
            <a:r>
              <a:rPr dirty="0"/>
              <a:t>changer</a:t>
            </a:r>
            <a:r>
              <a:rPr spc="-25" dirty="0"/>
              <a:t> </a:t>
            </a:r>
            <a:r>
              <a:rPr dirty="0"/>
              <a:t>concrètement</a:t>
            </a:r>
            <a:r>
              <a:rPr spc="-50" dirty="0"/>
              <a:t> 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7933" y="1585087"/>
            <a:ext cx="2908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B8B92"/>
                </a:solidFill>
                <a:latin typeface="Arial"/>
                <a:cs typeface="Arial"/>
              </a:rPr>
              <a:t>Ancienne</a:t>
            </a:r>
            <a:r>
              <a:rPr sz="2000" b="1" spc="-8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B8B92"/>
                </a:solidFill>
                <a:latin typeface="Arial"/>
                <a:cs typeface="Arial"/>
              </a:rPr>
              <a:t>nomenclature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495" y="1549653"/>
            <a:ext cx="282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B5BE35"/>
                </a:solidFill>
                <a:latin typeface="Arial"/>
                <a:cs typeface="Arial"/>
              </a:rPr>
              <a:t>Nouvelle</a:t>
            </a:r>
            <a:r>
              <a:rPr sz="2000" b="1" spc="-50" dirty="0">
                <a:solidFill>
                  <a:srgbClr val="B5BE3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5BE35"/>
                </a:solidFill>
                <a:latin typeface="Arial"/>
                <a:cs typeface="Arial"/>
              </a:rPr>
              <a:t>nomenclature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14718" y="2011679"/>
            <a:ext cx="5201920" cy="1154430"/>
          </a:xfrm>
          <a:custGeom>
            <a:avLst/>
            <a:gdLst/>
            <a:ahLst/>
            <a:cxnLst/>
            <a:rect l="l" t="t" r="r" b="b"/>
            <a:pathLst>
              <a:path w="5201920" h="1154430">
                <a:moveTo>
                  <a:pt x="0" y="192405"/>
                </a:moveTo>
                <a:lnTo>
                  <a:pt x="5079" y="148316"/>
                </a:lnTo>
                <a:lnTo>
                  <a:pt x="19549" y="107829"/>
                </a:lnTo>
                <a:lnTo>
                  <a:pt x="42257" y="72103"/>
                </a:lnTo>
                <a:lnTo>
                  <a:pt x="72050" y="42297"/>
                </a:lnTo>
                <a:lnTo>
                  <a:pt x="107774" y="19572"/>
                </a:lnTo>
                <a:lnTo>
                  <a:pt x="148276" y="5086"/>
                </a:lnTo>
                <a:lnTo>
                  <a:pt x="192404" y="0"/>
                </a:lnTo>
                <a:lnTo>
                  <a:pt x="5009514" y="0"/>
                </a:lnTo>
                <a:lnTo>
                  <a:pt x="5053643" y="5086"/>
                </a:lnTo>
                <a:lnTo>
                  <a:pt x="5094145" y="19572"/>
                </a:lnTo>
                <a:lnTo>
                  <a:pt x="5129869" y="42297"/>
                </a:lnTo>
                <a:lnTo>
                  <a:pt x="5159662" y="72103"/>
                </a:lnTo>
                <a:lnTo>
                  <a:pt x="5182370" y="107829"/>
                </a:lnTo>
                <a:lnTo>
                  <a:pt x="5196840" y="148316"/>
                </a:lnTo>
                <a:lnTo>
                  <a:pt x="5201920" y="192405"/>
                </a:lnTo>
                <a:lnTo>
                  <a:pt x="5201920" y="962025"/>
                </a:lnTo>
                <a:lnTo>
                  <a:pt x="5196840" y="1006113"/>
                </a:lnTo>
                <a:lnTo>
                  <a:pt x="5182370" y="1046600"/>
                </a:lnTo>
                <a:lnTo>
                  <a:pt x="5159662" y="1082326"/>
                </a:lnTo>
                <a:lnTo>
                  <a:pt x="5129869" y="1112132"/>
                </a:lnTo>
                <a:lnTo>
                  <a:pt x="5094145" y="1134857"/>
                </a:lnTo>
                <a:lnTo>
                  <a:pt x="5053643" y="1149343"/>
                </a:lnTo>
                <a:lnTo>
                  <a:pt x="5009514" y="1154430"/>
                </a:lnTo>
                <a:lnTo>
                  <a:pt x="192404" y="1154430"/>
                </a:lnTo>
                <a:lnTo>
                  <a:pt x="148276" y="1149343"/>
                </a:lnTo>
                <a:lnTo>
                  <a:pt x="107774" y="1134857"/>
                </a:lnTo>
                <a:lnTo>
                  <a:pt x="72050" y="1112132"/>
                </a:lnTo>
                <a:lnTo>
                  <a:pt x="42257" y="1082326"/>
                </a:lnTo>
                <a:lnTo>
                  <a:pt x="19549" y="1046600"/>
                </a:lnTo>
                <a:lnTo>
                  <a:pt x="5079" y="1006113"/>
                </a:lnTo>
                <a:lnTo>
                  <a:pt x="0" y="962025"/>
                </a:lnTo>
                <a:lnTo>
                  <a:pt x="0" y="192405"/>
                </a:lnTo>
                <a:close/>
              </a:path>
            </a:pathLst>
          </a:custGeom>
          <a:ln w="25400">
            <a:solidFill>
              <a:srgbClr val="B5B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46644" y="2278761"/>
            <a:ext cx="387985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Nouvelle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classification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plus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selon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spécialité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médicale,</a:t>
            </a:r>
            <a:r>
              <a:rPr sz="1400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r>
              <a:rPr sz="1400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selon</a:t>
            </a:r>
            <a:r>
              <a:rPr sz="14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topographie</a:t>
            </a:r>
            <a:r>
              <a:rPr sz="14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4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corps humain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31940" y="2113152"/>
            <a:ext cx="564515" cy="951230"/>
            <a:chOff x="6631940" y="2113152"/>
            <a:chExt cx="564515" cy="951230"/>
          </a:xfrm>
        </p:grpSpPr>
        <p:sp>
          <p:nvSpPr>
            <p:cNvPr id="9" name="object 9"/>
            <p:cNvSpPr/>
            <p:nvPr/>
          </p:nvSpPr>
          <p:spPr>
            <a:xfrm>
              <a:off x="6641465" y="2273934"/>
              <a:ext cx="545465" cy="780415"/>
            </a:xfrm>
            <a:custGeom>
              <a:avLst/>
              <a:gdLst/>
              <a:ahLst/>
              <a:cxnLst/>
              <a:rect l="l" t="t" r="r" b="b"/>
              <a:pathLst>
                <a:path w="545465" h="780414">
                  <a:moveTo>
                    <a:pt x="403732" y="315213"/>
                  </a:moveTo>
                  <a:lnTo>
                    <a:pt x="485671" y="239295"/>
                  </a:lnTo>
                  <a:lnTo>
                    <a:pt x="527748" y="200310"/>
                  </a:lnTo>
                  <a:lnTo>
                    <a:pt x="543250" y="185947"/>
                  </a:lnTo>
                  <a:lnTo>
                    <a:pt x="545464" y="183895"/>
                  </a:lnTo>
                  <a:lnTo>
                    <a:pt x="469840" y="103645"/>
                  </a:lnTo>
                  <a:lnTo>
                    <a:pt x="431006" y="62436"/>
                  </a:lnTo>
                  <a:lnTo>
                    <a:pt x="416698" y="47253"/>
                  </a:lnTo>
                  <a:lnTo>
                    <a:pt x="414654" y="45085"/>
                  </a:lnTo>
                  <a:lnTo>
                    <a:pt x="408334" y="38040"/>
                  </a:lnTo>
                  <a:lnTo>
                    <a:pt x="391429" y="22542"/>
                  </a:lnTo>
                  <a:lnTo>
                    <a:pt x="367024" y="7044"/>
                  </a:lnTo>
                  <a:lnTo>
                    <a:pt x="338200" y="0"/>
                  </a:lnTo>
                  <a:lnTo>
                    <a:pt x="262503" y="0"/>
                  </a:lnTo>
                  <a:lnTo>
                    <a:pt x="223631" y="0"/>
                  </a:lnTo>
                  <a:lnTo>
                    <a:pt x="209309" y="0"/>
                  </a:lnTo>
                  <a:lnTo>
                    <a:pt x="207263" y="0"/>
                  </a:lnTo>
                  <a:lnTo>
                    <a:pt x="178460" y="7044"/>
                  </a:lnTo>
                  <a:lnTo>
                    <a:pt x="154098" y="22542"/>
                  </a:lnTo>
                  <a:lnTo>
                    <a:pt x="137237" y="38040"/>
                  </a:lnTo>
                  <a:lnTo>
                    <a:pt x="130936" y="45085"/>
                  </a:lnTo>
                  <a:lnTo>
                    <a:pt x="55239" y="125335"/>
                  </a:lnTo>
                  <a:lnTo>
                    <a:pt x="16367" y="166544"/>
                  </a:lnTo>
                  <a:lnTo>
                    <a:pt x="2045" y="181727"/>
                  </a:lnTo>
                  <a:lnTo>
                    <a:pt x="0" y="183895"/>
                  </a:lnTo>
                  <a:lnTo>
                    <a:pt x="84068" y="259814"/>
                  </a:lnTo>
                  <a:lnTo>
                    <a:pt x="127238" y="298799"/>
                  </a:lnTo>
                  <a:lnTo>
                    <a:pt x="143142" y="313162"/>
                  </a:lnTo>
                  <a:lnTo>
                    <a:pt x="145414" y="315213"/>
                  </a:lnTo>
                  <a:lnTo>
                    <a:pt x="145414" y="287019"/>
                  </a:lnTo>
                  <a:lnTo>
                    <a:pt x="145414" y="272541"/>
                  </a:lnTo>
                  <a:lnTo>
                    <a:pt x="145414" y="267207"/>
                  </a:lnTo>
                  <a:lnTo>
                    <a:pt x="145414" y="266445"/>
                  </a:lnTo>
                  <a:lnTo>
                    <a:pt x="107602" y="218721"/>
                  </a:lnTo>
                  <a:lnTo>
                    <a:pt x="88185" y="194214"/>
                  </a:lnTo>
                  <a:lnTo>
                    <a:pt x="81031" y="185185"/>
                  </a:lnTo>
                  <a:lnTo>
                    <a:pt x="80009" y="183895"/>
                  </a:lnTo>
                  <a:lnTo>
                    <a:pt x="126265" y="144835"/>
                  </a:lnTo>
                  <a:lnTo>
                    <a:pt x="150018" y="124777"/>
                  </a:lnTo>
                  <a:lnTo>
                    <a:pt x="158769" y="117387"/>
                  </a:lnTo>
                  <a:lnTo>
                    <a:pt x="160019" y="116331"/>
                  </a:lnTo>
                  <a:lnTo>
                    <a:pt x="160019" y="500254"/>
                  </a:lnTo>
                  <a:lnTo>
                    <a:pt x="160019" y="697404"/>
                  </a:lnTo>
                  <a:lnTo>
                    <a:pt x="160019" y="770038"/>
                  </a:lnTo>
                  <a:lnTo>
                    <a:pt x="160019" y="780414"/>
                  </a:lnTo>
                  <a:lnTo>
                    <a:pt x="187332" y="780414"/>
                  </a:lnTo>
                  <a:lnTo>
                    <a:pt x="201358" y="780414"/>
                  </a:lnTo>
                  <a:lnTo>
                    <a:pt x="206525" y="780414"/>
                  </a:lnTo>
                  <a:lnTo>
                    <a:pt x="207263" y="780414"/>
                  </a:lnTo>
                  <a:lnTo>
                    <a:pt x="245149" y="539664"/>
                  </a:lnTo>
                  <a:lnTo>
                    <a:pt x="264604" y="416036"/>
                  </a:lnTo>
                  <a:lnTo>
                    <a:pt x="271772" y="370488"/>
                  </a:lnTo>
                  <a:lnTo>
                    <a:pt x="272795" y="363981"/>
                  </a:lnTo>
                  <a:lnTo>
                    <a:pt x="310608" y="604732"/>
                  </a:lnTo>
                  <a:lnTo>
                    <a:pt x="330025" y="728360"/>
                  </a:lnTo>
                  <a:lnTo>
                    <a:pt x="337179" y="773908"/>
                  </a:lnTo>
                  <a:lnTo>
                    <a:pt x="338200" y="780414"/>
                  </a:lnTo>
                  <a:lnTo>
                    <a:pt x="365513" y="780414"/>
                  </a:lnTo>
                  <a:lnTo>
                    <a:pt x="379539" y="780414"/>
                  </a:lnTo>
                  <a:lnTo>
                    <a:pt x="384706" y="780414"/>
                  </a:lnTo>
                  <a:lnTo>
                    <a:pt x="385444" y="780414"/>
                  </a:lnTo>
                  <a:lnTo>
                    <a:pt x="385444" y="396492"/>
                  </a:lnTo>
                  <a:lnTo>
                    <a:pt x="385444" y="199342"/>
                  </a:lnTo>
                  <a:lnTo>
                    <a:pt x="385444" y="126708"/>
                  </a:lnTo>
                  <a:lnTo>
                    <a:pt x="385444" y="116331"/>
                  </a:lnTo>
                  <a:lnTo>
                    <a:pt x="431700" y="155392"/>
                  </a:lnTo>
                  <a:lnTo>
                    <a:pt x="455453" y="175450"/>
                  </a:lnTo>
                  <a:lnTo>
                    <a:pt x="464204" y="182840"/>
                  </a:lnTo>
                  <a:lnTo>
                    <a:pt x="465454" y="183895"/>
                  </a:lnTo>
                  <a:lnTo>
                    <a:pt x="429771" y="231620"/>
                  </a:lnTo>
                  <a:lnTo>
                    <a:pt x="411448" y="256127"/>
                  </a:lnTo>
                  <a:lnTo>
                    <a:pt x="404697" y="265156"/>
                  </a:lnTo>
                  <a:lnTo>
                    <a:pt x="403732" y="266445"/>
                  </a:lnTo>
                  <a:lnTo>
                    <a:pt x="403732" y="315213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8823" y="2113152"/>
              <a:ext cx="150875" cy="154559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75335" y="2011679"/>
            <a:ext cx="5202555" cy="1154430"/>
          </a:xfrm>
          <a:custGeom>
            <a:avLst/>
            <a:gdLst/>
            <a:ahLst/>
            <a:cxnLst/>
            <a:rect l="l" t="t" r="r" b="b"/>
            <a:pathLst>
              <a:path w="5202555" h="1154430">
                <a:moveTo>
                  <a:pt x="0" y="192405"/>
                </a:moveTo>
                <a:lnTo>
                  <a:pt x="5080" y="148316"/>
                </a:lnTo>
                <a:lnTo>
                  <a:pt x="19554" y="107829"/>
                </a:lnTo>
                <a:lnTo>
                  <a:pt x="42264" y="72103"/>
                </a:lnTo>
                <a:lnTo>
                  <a:pt x="72058" y="42297"/>
                </a:lnTo>
                <a:lnTo>
                  <a:pt x="107780" y="19572"/>
                </a:lnTo>
                <a:lnTo>
                  <a:pt x="148276" y="5086"/>
                </a:lnTo>
                <a:lnTo>
                  <a:pt x="192392" y="0"/>
                </a:lnTo>
                <a:lnTo>
                  <a:pt x="5009540" y="0"/>
                </a:lnTo>
                <a:lnTo>
                  <a:pt x="5053668" y="5086"/>
                </a:lnTo>
                <a:lnTo>
                  <a:pt x="5094171" y="19572"/>
                </a:lnTo>
                <a:lnTo>
                  <a:pt x="5129895" y="42297"/>
                </a:lnTo>
                <a:lnTo>
                  <a:pt x="5159687" y="72103"/>
                </a:lnTo>
                <a:lnTo>
                  <a:pt x="5182395" y="107829"/>
                </a:lnTo>
                <a:lnTo>
                  <a:pt x="5196865" y="148316"/>
                </a:lnTo>
                <a:lnTo>
                  <a:pt x="5201945" y="192405"/>
                </a:lnTo>
                <a:lnTo>
                  <a:pt x="5201945" y="962025"/>
                </a:lnTo>
                <a:lnTo>
                  <a:pt x="5196865" y="1006113"/>
                </a:lnTo>
                <a:lnTo>
                  <a:pt x="5182395" y="1046600"/>
                </a:lnTo>
                <a:lnTo>
                  <a:pt x="5159687" y="1082326"/>
                </a:lnTo>
                <a:lnTo>
                  <a:pt x="5129895" y="1112132"/>
                </a:lnTo>
                <a:lnTo>
                  <a:pt x="5094171" y="1134857"/>
                </a:lnTo>
                <a:lnTo>
                  <a:pt x="5053668" y="1149343"/>
                </a:lnTo>
                <a:lnTo>
                  <a:pt x="5009540" y="1154430"/>
                </a:lnTo>
                <a:lnTo>
                  <a:pt x="192392" y="1154430"/>
                </a:lnTo>
                <a:lnTo>
                  <a:pt x="148276" y="1149343"/>
                </a:lnTo>
                <a:lnTo>
                  <a:pt x="107780" y="1134857"/>
                </a:lnTo>
                <a:lnTo>
                  <a:pt x="72058" y="1112132"/>
                </a:lnTo>
                <a:lnTo>
                  <a:pt x="42264" y="1082326"/>
                </a:lnTo>
                <a:lnTo>
                  <a:pt x="19554" y="1046600"/>
                </a:lnTo>
                <a:lnTo>
                  <a:pt x="5080" y="1006113"/>
                </a:lnTo>
                <a:lnTo>
                  <a:pt x="0" y="962025"/>
                </a:lnTo>
                <a:lnTo>
                  <a:pt x="0" y="192405"/>
                </a:lnTo>
                <a:close/>
              </a:path>
            </a:pathLst>
          </a:custGeom>
          <a:ln w="25400">
            <a:solidFill>
              <a:srgbClr val="3B8B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51558" y="2143506"/>
            <a:ext cx="357441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1305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Ancien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nomenclature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lié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une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spécialité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médicale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ex.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prestations</a:t>
            </a:r>
            <a:r>
              <a:rPr sz="1400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relevant</a:t>
            </a:r>
            <a:r>
              <a:rPr sz="1400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neurochirurgie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(DA),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4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chirurgie</a:t>
            </a:r>
            <a:r>
              <a:rPr sz="1400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plastique,</a:t>
            </a:r>
            <a:r>
              <a:rPr sz="14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3092" y="2334514"/>
            <a:ext cx="582930" cy="508000"/>
          </a:xfrm>
          <a:custGeom>
            <a:avLst/>
            <a:gdLst/>
            <a:ahLst/>
            <a:cxnLst/>
            <a:rect l="l" t="t" r="r" b="b"/>
            <a:pathLst>
              <a:path w="582930" h="508000">
                <a:moveTo>
                  <a:pt x="291299" y="425196"/>
                </a:moveTo>
                <a:lnTo>
                  <a:pt x="242748" y="415653"/>
                </a:lnTo>
                <a:lnTo>
                  <a:pt x="202763" y="389524"/>
                </a:lnTo>
                <a:lnTo>
                  <a:pt x="175630" y="350561"/>
                </a:lnTo>
                <a:lnTo>
                  <a:pt x="165633" y="302513"/>
                </a:lnTo>
                <a:lnTo>
                  <a:pt x="175630" y="252777"/>
                </a:lnTo>
                <a:lnTo>
                  <a:pt x="202763" y="212947"/>
                </a:lnTo>
                <a:lnTo>
                  <a:pt x="242748" y="186499"/>
                </a:lnTo>
                <a:lnTo>
                  <a:pt x="291299" y="176911"/>
                </a:lnTo>
                <a:lnTo>
                  <a:pt x="339851" y="186499"/>
                </a:lnTo>
                <a:lnTo>
                  <a:pt x="379836" y="212947"/>
                </a:lnTo>
                <a:lnTo>
                  <a:pt x="406969" y="252777"/>
                </a:lnTo>
                <a:lnTo>
                  <a:pt x="416966" y="302513"/>
                </a:lnTo>
                <a:lnTo>
                  <a:pt x="406969" y="350561"/>
                </a:lnTo>
                <a:lnTo>
                  <a:pt x="379836" y="389524"/>
                </a:lnTo>
                <a:lnTo>
                  <a:pt x="339851" y="415653"/>
                </a:lnTo>
                <a:lnTo>
                  <a:pt x="291299" y="425196"/>
                </a:lnTo>
              </a:path>
              <a:path w="582930" h="508000">
                <a:moveTo>
                  <a:pt x="219900" y="42799"/>
                </a:moveTo>
                <a:lnTo>
                  <a:pt x="302456" y="42799"/>
                </a:lnTo>
                <a:lnTo>
                  <a:pt x="344849" y="42799"/>
                </a:lnTo>
                <a:lnTo>
                  <a:pt x="360468" y="42799"/>
                </a:lnTo>
                <a:lnTo>
                  <a:pt x="362699" y="42799"/>
                </a:lnTo>
                <a:lnTo>
                  <a:pt x="362699" y="72461"/>
                </a:lnTo>
                <a:lnTo>
                  <a:pt x="362699" y="87693"/>
                </a:lnTo>
                <a:lnTo>
                  <a:pt x="362699" y="93305"/>
                </a:lnTo>
                <a:lnTo>
                  <a:pt x="362699" y="94107"/>
                </a:lnTo>
                <a:lnTo>
                  <a:pt x="280143" y="94107"/>
                </a:lnTo>
                <a:lnTo>
                  <a:pt x="237750" y="94107"/>
                </a:lnTo>
                <a:lnTo>
                  <a:pt x="222131" y="94107"/>
                </a:lnTo>
                <a:lnTo>
                  <a:pt x="219900" y="94107"/>
                </a:lnTo>
                <a:lnTo>
                  <a:pt x="219900" y="42799"/>
                </a:lnTo>
                <a:close/>
              </a:path>
              <a:path w="582930" h="508000">
                <a:moveTo>
                  <a:pt x="405536" y="94107"/>
                </a:moveTo>
                <a:lnTo>
                  <a:pt x="405536" y="64444"/>
                </a:lnTo>
                <a:lnTo>
                  <a:pt x="405536" y="49212"/>
                </a:lnTo>
                <a:lnTo>
                  <a:pt x="405536" y="43600"/>
                </a:lnTo>
                <a:lnTo>
                  <a:pt x="405536" y="42799"/>
                </a:lnTo>
                <a:lnTo>
                  <a:pt x="402056" y="26467"/>
                </a:lnTo>
                <a:lnTo>
                  <a:pt x="392685" y="12826"/>
                </a:lnTo>
                <a:lnTo>
                  <a:pt x="379031" y="3472"/>
                </a:lnTo>
                <a:lnTo>
                  <a:pt x="362699" y="0"/>
                </a:lnTo>
                <a:lnTo>
                  <a:pt x="280143" y="0"/>
                </a:lnTo>
                <a:lnTo>
                  <a:pt x="237750" y="0"/>
                </a:lnTo>
                <a:lnTo>
                  <a:pt x="222131" y="0"/>
                </a:lnTo>
                <a:lnTo>
                  <a:pt x="219900" y="0"/>
                </a:lnTo>
                <a:lnTo>
                  <a:pt x="202362" y="3472"/>
                </a:lnTo>
                <a:lnTo>
                  <a:pt x="188842" y="12826"/>
                </a:lnTo>
                <a:lnTo>
                  <a:pt x="180141" y="26467"/>
                </a:lnTo>
                <a:lnTo>
                  <a:pt x="177063" y="42799"/>
                </a:lnTo>
                <a:lnTo>
                  <a:pt x="177063" y="72461"/>
                </a:lnTo>
                <a:lnTo>
                  <a:pt x="177063" y="87693"/>
                </a:lnTo>
                <a:lnTo>
                  <a:pt x="177063" y="93305"/>
                </a:lnTo>
                <a:lnTo>
                  <a:pt x="177063" y="94107"/>
                </a:lnTo>
                <a:lnTo>
                  <a:pt x="74698" y="94107"/>
                </a:lnTo>
                <a:lnTo>
                  <a:pt x="22132" y="94107"/>
                </a:lnTo>
                <a:lnTo>
                  <a:pt x="2766" y="94107"/>
                </a:lnTo>
                <a:lnTo>
                  <a:pt x="0" y="94107"/>
                </a:lnTo>
                <a:lnTo>
                  <a:pt x="0" y="333388"/>
                </a:lnTo>
                <a:lnTo>
                  <a:pt x="0" y="456263"/>
                </a:lnTo>
                <a:lnTo>
                  <a:pt x="0" y="501532"/>
                </a:lnTo>
                <a:lnTo>
                  <a:pt x="0" y="508000"/>
                </a:lnTo>
                <a:lnTo>
                  <a:pt x="336793" y="508000"/>
                </a:lnTo>
                <a:lnTo>
                  <a:pt x="509741" y="508000"/>
                </a:lnTo>
                <a:lnTo>
                  <a:pt x="573459" y="508000"/>
                </a:lnTo>
                <a:lnTo>
                  <a:pt x="582561" y="508000"/>
                </a:lnTo>
                <a:lnTo>
                  <a:pt x="582561" y="268718"/>
                </a:lnTo>
                <a:lnTo>
                  <a:pt x="582561" y="145843"/>
                </a:lnTo>
                <a:lnTo>
                  <a:pt x="582561" y="100574"/>
                </a:lnTo>
                <a:lnTo>
                  <a:pt x="582561" y="94107"/>
                </a:lnTo>
                <a:lnTo>
                  <a:pt x="405536" y="94107"/>
                </a:lnTo>
                <a:close/>
              </a:path>
              <a:path w="582930" h="508000">
                <a:moveTo>
                  <a:pt x="322262" y="217424"/>
                </a:moveTo>
                <a:lnTo>
                  <a:pt x="260350" y="217424"/>
                </a:lnTo>
                <a:lnTo>
                  <a:pt x="260350" y="271399"/>
                </a:lnTo>
                <a:lnTo>
                  <a:pt x="209550" y="271399"/>
                </a:lnTo>
                <a:lnTo>
                  <a:pt x="209550" y="331724"/>
                </a:lnTo>
                <a:lnTo>
                  <a:pt x="260350" y="331724"/>
                </a:lnTo>
                <a:lnTo>
                  <a:pt x="260350" y="385699"/>
                </a:lnTo>
                <a:lnTo>
                  <a:pt x="322262" y="385699"/>
                </a:lnTo>
                <a:lnTo>
                  <a:pt x="322262" y="331724"/>
                </a:lnTo>
                <a:lnTo>
                  <a:pt x="374650" y="331724"/>
                </a:lnTo>
                <a:lnTo>
                  <a:pt x="374650" y="271399"/>
                </a:lnTo>
                <a:lnTo>
                  <a:pt x="322262" y="271399"/>
                </a:lnTo>
                <a:lnTo>
                  <a:pt x="322262" y="217424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75730" y="2346832"/>
            <a:ext cx="248285" cy="499109"/>
          </a:xfrm>
          <a:custGeom>
            <a:avLst/>
            <a:gdLst/>
            <a:ahLst/>
            <a:cxnLst/>
            <a:rect l="l" t="t" r="r" b="b"/>
            <a:pathLst>
              <a:path w="248285" h="499110">
                <a:moveTo>
                  <a:pt x="0" y="0"/>
                </a:moveTo>
                <a:lnTo>
                  <a:pt x="123952" y="0"/>
                </a:lnTo>
                <a:lnTo>
                  <a:pt x="247904" y="249427"/>
                </a:lnTo>
                <a:lnTo>
                  <a:pt x="123952" y="498855"/>
                </a:lnTo>
                <a:lnTo>
                  <a:pt x="0" y="498855"/>
                </a:lnTo>
                <a:lnTo>
                  <a:pt x="123952" y="24942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5730" y="3517391"/>
            <a:ext cx="248285" cy="499109"/>
          </a:xfrm>
          <a:custGeom>
            <a:avLst/>
            <a:gdLst/>
            <a:ahLst/>
            <a:cxnLst/>
            <a:rect l="l" t="t" r="r" b="b"/>
            <a:pathLst>
              <a:path w="248285" h="499110">
                <a:moveTo>
                  <a:pt x="0" y="0"/>
                </a:moveTo>
                <a:lnTo>
                  <a:pt x="123952" y="0"/>
                </a:lnTo>
                <a:lnTo>
                  <a:pt x="247904" y="249555"/>
                </a:lnTo>
                <a:lnTo>
                  <a:pt x="123952" y="498983"/>
                </a:lnTo>
                <a:lnTo>
                  <a:pt x="0" y="498983"/>
                </a:lnTo>
                <a:lnTo>
                  <a:pt x="123952" y="24955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14718" y="3246754"/>
            <a:ext cx="5201920" cy="949325"/>
          </a:xfrm>
          <a:custGeom>
            <a:avLst/>
            <a:gdLst/>
            <a:ahLst/>
            <a:cxnLst/>
            <a:rect l="l" t="t" r="r" b="b"/>
            <a:pathLst>
              <a:path w="5201920" h="949325">
                <a:moveTo>
                  <a:pt x="0" y="158115"/>
                </a:moveTo>
                <a:lnTo>
                  <a:pt x="8055" y="108167"/>
                </a:lnTo>
                <a:lnTo>
                  <a:pt x="30492" y="64766"/>
                </a:lnTo>
                <a:lnTo>
                  <a:pt x="64712" y="30528"/>
                </a:lnTo>
                <a:lnTo>
                  <a:pt x="108118" y="8068"/>
                </a:lnTo>
                <a:lnTo>
                  <a:pt x="158114" y="0"/>
                </a:lnTo>
                <a:lnTo>
                  <a:pt x="5043805" y="0"/>
                </a:lnTo>
                <a:lnTo>
                  <a:pt x="5093801" y="8068"/>
                </a:lnTo>
                <a:lnTo>
                  <a:pt x="5137207" y="30528"/>
                </a:lnTo>
                <a:lnTo>
                  <a:pt x="5171427" y="64766"/>
                </a:lnTo>
                <a:lnTo>
                  <a:pt x="5193864" y="108167"/>
                </a:lnTo>
                <a:lnTo>
                  <a:pt x="5201920" y="158115"/>
                </a:lnTo>
                <a:lnTo>
                  <a:pt x="5201920" y="790829"/>
                </a:lnTo>
                <a:lnTo>
                  <a:pt x="5193864" y="840838"/>
                </a:lnTo>
                <a:lnTo>
                  <a:pt x="5171427" y="884276"/>
                </a:lnTo>
                <a:lnTo>
                  <a:pt x="5137207" y="918534"/>
                </a:lnTo>
                <a:lnTo>
                  <a:pt x="5093801" y="941001"/>
                </a:lnTo>
                <a:lnTo>
                  <a:pt x="5043805" y="949071"/>
                </a:lnTo>
                <a:lnTo>
                  <a:pt x="158114" y="949071"/>
                </a:lnTo>
                <a:lnTo>
                  <a:pt x="108118" y="941001"/>
                </a:lnTo>
                <a:lnTo>
                  <a:pt x="64712" y="918534"/>
                </a:lnTo>
                <a:lnTo>
                  <a:pt x="30492" y="884276"/>
                </a:lnTo>
                <a:lnTo>
                  <a:pt x="8055" y="840838"/>
                </a:lnTo>
                <a:lnTo>
                  <a:pt x="0" y="790829"/>
                </a:lnTo>
                <a:lnTo>
                  <a:pt x="0" y="158115"/>
                </a:lnTo>
                <a:close/>
              </a:path>
            </a:pathLst>
          </a:custGeom>
          <a:ln w="25400">
            <a:solidFill>
              <a:srgbClr val="B5B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859773" y="3496183"/>
            <a:ext cx="2465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9745" algn="l"/>
                <a:tab pos="1360805" algn="l"/>
              </a:tabLst>
            </a:pP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règles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d’application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6644" y="3496183"/>
            <a:ext cx="12223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Descriptions standardisées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5322" y="3249548"/>
            <a:ext cx="5202555" cy="949325"/>
          </a:xfrm>
          <a:custGeom>
            <a:avLst/>
            <a:gdLst/>
            <a:ahLst/>
            <a:cxnLst/>
            <a:rect l="l" t="t" r="r" b="b"/>
            <a:pathLst>
              <a:path w="5202555" h="949325">
                <a:moveTo>
                  <a:pt x="0" y="158114"/>
                </a:moveTo>
                <a:lnTo>
                  <a:pt x="8065" y="108167"/>
                </a:lnTo>
                <a:lnTo>
                  <a:pt x="30522" y="64766"/>
                </a:lnTo>
                <a:lnTo>
                  <a:pt x="64766" y="30528"/>
                </a:lnTo>
                <a:lnTo>
                  <a:pt x="108191" y="8068"/>
                </a:lnTo>
                <a:lnTo>
                  <a:pt x="158191" y="0"/>
                </a:lnTo>
                <a:lnTo>
                  <a:pt x="5043843" y="0"/>
                </a:lnTo>
                <a:lnTo>
                  <a:pt x="5093839" y="8068"/>
                </a:lnTo>
                <a:lnTo>
                  <a:pt x="5137246" y="30528"/>
                </a:lnTo>
                <a:lnTo>
                  <a:pt x="5171465" y="64766"/>
                </a:lnTo>
                <a:lnTo>
                  <a:pt x="5193902" y="108167"/>
                </a:lnTo>
                <a:lnTo>
                  <a:pt x="5201958" y="158114"/>
                </a:lnTo>
                <a:lnTo>
                  <a:pt x="5201958" y="790828"/>
                </a:lnTo>
                <a:lnTo>
                  <a:pt x="5193902" y="840838"/>
                </a:lnTo>
                <a:lnTo>
                  <a:pt x="5171465" y="884276"/>
                </a:lnTo>
                <a:lnTo>
                  <a:pt x="5137246" y="918534"/>
                </a:lnTo>
                <a:lnTo>
                  <a:pt x="5093839" y="941001"/>
                </a:lnTo>
                <a:lnTo>
                  <a:pt x="5043843" y="949070"/>
                </a:lnTo>
                <a:lnTo>
                  <a:pt x="158191" y="949070"/>
                </a:lnTo>
                <a:lnTo>
                  <a:pt x="108191" y="941001"/>
                </a:lnTo>
                <a:lnTo>
                  <a:pt x="64766" y="918534"/>
                </a:lnTo>
                <a:lnTo>
                  <a:pt x="30522" y="884276"/>
                </a:lnTo>
                <a:lnTo>
                  <a:pt x="8065" y="840838"/>
                </a:lnTo>
                <a:lnTo>
                  <a:pt x="0" y="790828"/>
                </a:lnTo>
                <a:lnTo>
                  <a:pt x="0" y="158114"/>
                </a:lnTo>
                <a:close/>
              </a:path>
            </a:pathLst>
          </a:custGeom>
          <a:ln w="25400">
            <a:solidFill>
              <a:srgbClr val="3B8B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45435" y="3386454"/>
            <a:ext cx="25844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  <a:tabLst>
                <a:tab pos="1156335" algn="l"/>
                <a:tab pos="241109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prestations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hétérogènes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1276985" algn="l"/>
                <a:tab pos="1847214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divergentes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règles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1558" y="3386454"/>
            <a:ext cx="12674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817244" algn="l"/>
              </a:tabLst>
            </a:pP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Libellés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des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interprétations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d’application.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45972" y="3371738"/>
            <a:ext cx="516890" cy="683895"/>
            <a:chOff x="745972" y="3371738"/>
            <a:chExt cx="516890" cy="68389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972" y="3705669"/>
              <a:ext cx="194792" cy="1553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00071" y="3649090"/>
              <a:ext cx="194310" cy="399415"/>
            </a:xfrm>
            <a:custGeom>
              <a:avLst/>
              <a:gdLst/>
              <a:ahLst/>
              <a:cxnLst/>
              <a:rect l="l" t="t" r="r" b="b"/>
              <a:pathLst>
                <a:path w="194309" h="399414">
                  <a:moveTo>
                    <a:pt x="133758" y="0"/>
                  </a:moveTo>
                  <a:lnTo>
                    <a:pt x="133174" y="69543"/>
                  </a:lnTo>
                  <a:lnTo>
                    <a:pt x="132707" y="135157"/>
                  </a:lnTo>
                  <a:lnTo>
                    <a:pt x="132356" y="206231"/>
                  </a:lnTo>
                  <a:lnTo>
                    <a:pt x="132298" y="271441"/>
                  </a:lnTo>
                  <a:lnTo>
                    <a:pt x="132707" y="319460"/>
                  </a:lnTo>
                  <a:lnTo>
                    <a:pt x="133758" y="338962"/>
                  </a:lnTo>
                  <a:lnTo>
                    <a:pt x="157723" y="346942"/>
                  </a:lnTo>
                  <a:lnTo>
                    <a:pt x="177615" y="350218"/>
                  </a:lnTo>
                  <a:lnTo>
                    <a:pt x="190616" y="362948"/>
                  </a:lnTo>
                  <a:lnTo>
                    <a:pt x="193906" y="399287"/>
                  </a:lnTo>
                  <a:lnTo>
                    <a:pt x="81864" y="399287"/>
                  </a:lnTo>
                  <a:lnTo>
                    <a:pt x="24329" y="399287"/>
                  </a:lnTo>
                  <a:lnTo>
                    <a:pt x="3132" y="399287"/>
                  </a:lnTo>
                  <a:lnTo>
                    <a:pt x="104" y="399287"/>
                  </a:lnTo>
                  <a:lnTo>
                    <a:pt x="0" y="383375"/>
                  </a:lnTo>
                  <a:lnTo>
                    <a:pt x="1775" y="367426"/>
                  </a:lnTo>
                  <a:lnTo>
                    <a:pt x="8564" y="353978"/>
                  </a:lnTo>
                  <a:lnTo>
                    <a:pt x="23497" y="345566"/>
                  </a:lnTo>
                  <a:lnTo>
                    <a:pt x="32528" y="346410"/>
                  </a:lnTo>
                  <a:lnTo>
                    <a:pt x="43127" y="347265"/>
                  </a:lnTo>
                  <a:lnTo>
                    <a:pt x="53099" y="345620"/>
                  </a:lnTo>
                  <a:lnTo>
                    <a:pt x="60251" y="338962"/>
                  </a:lnTo>
                  <a:lnTo>
                    <a:pt x="60251" y="319653"/>
                  </a:lnTo>
                  <a:lnTo>
                    <a:pt x="60251" y="272175"/>
                  </a:lnTo>
                  <a:lnTo>
                    <a:pt x="60251" y="6730"/>
                  </a:lnTo>
                  <a:lnTo>
                    <a:pt x="133758" y="0"/>
                  </a:lnTo>
                  <a:close/>
                </a:path>
              </a:pathLst>
            </a:custGeom>
            <a:ln w="143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147" y="3371738"/>
              <a:ext cx="87858" cy="998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0048" y="3719004"/>
              <a:ext cx="201472" cy="1587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58786" y="3478148"/>
              <a:ext cx="497205" cy="161290"/>
            </a:xfrm>
            <a:custGeom>
              <a:avLst/>
              <a:gdLst/>
              <a:ahLst/>
              <a:cxnLst/>
              <a:rect l="l" t="t" r="r" b="b"/>
              <a:pathLst>
                <a:path w="497205" h="161289">
                  <a:moveTo>
                    <a:pt x="0" y="23495"/>
                  </a:moveTo>
                  <a:lnTo>
                    <a:pt x="40614" y="22007"/>
                  </a:lnTo>
                  <a:lnTo>
                    <a:pt x="87417" y="19922"/>
                  </a:lnTo>
                  <a:lnTo>
                    <a:pt x="138639" y="17375"/>
                  </a:lnTo>
                  <a:lnTo>
                    <a:pt x="192513" y="14502"/>
                  </a:lnTo>
                  <a:lnTo>
                    <a:pt x="247271" y="11438"/>
                  </a:lnTo>
                  <a:lnTo>
                    <a:pt x="301144" y="8320"/>
                  </a:lnTo>
                  <a:lnTo>
                    <a:pt x="352364" y="5284"/>
                  </a:lnTo>
                  <a:lnTo>
                    <a:pt x="399164" y="2465"/>
                  </a:lnTo>
                  <a:lnTo>
                    <a:pt x="439775" y="0"/>
                  </a:lnTo>
                  <a:lnTo>
                    <a:pt x="472771" y="38766"/>
                  </a:lnTo>
                  <a:lnTo>
                    <a:pt x="489715" y="58674"/>
                  </a:lnTo>
                  <a:lnTo>
                    <a:pt x="495957" y="66008"/>
                  </a:lnTo>
                  <a:lnTo>
                    <a:pt x="496849" y="67055"/>
                  </a:lnTo>
                  <a:lnTo>
                    <a:pt x="467737" y="107731"/>
                  </a:lnTo>
                  <a:lnTo>
                    <a:pt x="406765" y="139770"/>
                  </a:lnTo>
                  <a:lnTo>
                    <a:pt x="360433" y="142318"/>
                  </a:lnTo>
                  <a:lnTo>
                    <a:pt x="309349" y="145001"/>
                  </a:lnTo>
                  <a:lnTo>
                    <a:pt x="255365" y="147765"/>
                  </a:lnTo>
                  <a:lnTo>
                    <a:pt x="200330" y="150557"/>
                  </a:lnTo>
                  <a:lnTo>
                    <a:pt x="146097" y="153321"/>
                  </a:lnTo>
                  <a:lnTo>
                    <a:pt x="94516" y="156004"/>
                  </a:lnTo>
                  <a:lnTo>
                    <a:pt x="47440" y="158552"/>
                  </a:lnTo>
                  <a:lnTo>
                    <a:pt x="6718" y="160908"/>
                  </a:lnTo>
                  <a:lnTo>
                    <a:pt x="35830" y="120233"/>
                  </a:lnTo>
                  <a:lnTo>
                    <a:pt x="50779" y="99345"/>
                  </a:lnTo>
                  <a:lnTo>
                    <a:pt x="56286" y="91650"/>
                  </a:lnTo>
                  <a:lnTo>
                    <a:pt x="57073" y="90550"/>
                  </a:lnTo>
                  <a:lnTo>
                    <a:pt x="0" y="23495"/>
                  </a:lnTo>
                  <a:close/>
                </a:path>
              </a:pathLst>
            </a:custGeom>
            <a:ln w="143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693122" y="3355562"/>
            <a:ext cx="596265" cy="705485"/>
            <a:chOff x="6693122" y="3355562"/>
            <a:chExt cx="596265" cy="705485"/>
          </a:xfrm>
        </p:grpSpPr>
        <p:sp>
          <p:nvSpPr>
            <p:cNvPr id="29" name="object 29"/>
            <p:cNvSpPr/>
            <p:nvPr/>
          </p:nvSpPr>
          <p:spPr>
            <a:xfrm>
              <a:off x="6849618" y="3639353"/>
              <a:ext cx="130810" cy="13335"/>
            </a:xfrm>
            <a:custGeom>
              <a:avLst/>
              <a:gdLst/>
              <a:ahLst/>
              <a:cxnLst/>
              <a:rect l="l" t="t" r="r" b="b"/>
              <a:pathLst>
                <a:path w="130809" h="13335">
                  <a:moveTo>
                    <a:pt x="130225" y="0"/>
                  </a:moveTo>
                  <a:lnTo>
                    <a:pt x="0" y="0"/>
                  </a:lnTo>
                  <a:lnTo>
                    <a:pt x="0" y="13039"/>
                  </a:lnTo>
                  <a:lnTo>
                    <a:pt x="130225" y="13039"/>
                  </a:lnTo>
                  <a:lnTo>
                    <a:pt x="13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49618" y="3639353"/>
              <a:ext cx="130810" cy="13335"/>
            </a:xfrm>
            <a:custGeom>
              <a:avLst/>
              <a:gdLst/>
              <a:ahLst/>
              <a:cxnLst/>
              <a:rect l="l" t="t" r="r" b="b"/>
              <a:pathLst>
                <a:path w="130809" h="13335">
                  <a:moveTo>
                    <a:pt x="0" y="13039"/>
                  </a:moveTo>
                  <a:lnTo>
                    <a:pt x="130225" y="13039"/>
                  </a:lnTo>
                  <a:lnTo>
                    <a:pt x="130225" y="0"/>
                  </a:lnTo>
                  <a:lnTo>
                    <a:pt x="0" y="0"/>
                  </a:lnTo>
                  <a:lnTo>
                    <a:pt x="0" y="130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0599" y="3511010"/>
              <a:ext cx="167322" cy="18713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911848" y="3379977"/>
              <a:ext cx="65405" cy="17780"/>
            </a:xfrm>
            <a:custGeom>
              <a:avLst/>
              <a:gdLst/>
              <a:ahLst/>
              <a:cxnLst/>
              <a:rect l="l" t="t" r="r" b="b"/>
              <a:pathLst>
                <a:path w="65404" h="17779">
                  <a:moveTo>
                    <a:pt x="48895" y="0"/>
                  </a:moveTo>
                  <a:lnTo>
                    <a:pt x="58674" y="0"/>
                  </a:lnTo>
                  <a:lnTo>
                    <a:pt x="61975" y="3429"/>
                  </a:lnTo>
                  <a:lnTo>
                    <a:pt x="65150" y="10413"/>
                  </a:lnTo>
                  <a:lnTo>
                    <a:pt x="65150" y="17272"/>
                  </a:lnTo>
                  <a:lnTo>
                    <a:pt x="27485" y="17272"/>
                  </a:lnTo>
                  <a:lnTo>
                    <a:pt x="8143" y="17272"/>
                  </a:lnTo>
                  <a:lnTo>
                    <a:pt x="1017" y="17272"/>
                  </a:lnTo>
                  <a:lnTo>
                    <a:pt x="0" y="17272"/>
                  </a:lnTo>
                  <a:lnTo>
                    <a:pt x="3301" y="10413"/>
                  </a:lnTo>
                  <a:lnTo>
                    <a:pt x="9778" y="3429"/>
                  </a:lnTo>
                  <a:lnTo>
                    <a:pt x="13080" y="0"/>
                  </a:lnTo>
                  <a:lnTo>
                    <a:pt x="18676" y="0"/>
                  </a:lnTo>
                  <a:lnTo>
                    <a:pt x="30987" y="0"/>
                  </a:lnTo>
                  <a:lnTo>
                    <a:pt x="43299" y="0"/>
                  </a:lnTo>
                  <a:lnTo>
                    <a:pt x="48895" y="0"/>
                  </a:lnTo>
                  <a:close/>
                </a:path>
              </a:pathLst>
            </a:custGeom>
            <a:ln w="14287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3760" y="3918541"/>
              <a:ext cx="112754" cy="10777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700266" y="3362705"/>
              <a:ext cx="581660" cy="691515"/>
            </a:xfrm>
            <a:custGeom>
              <a:avLst/>
              <a:gdLst/>
              <a:ahLst/>
              <a:cxnLst/>
              <a:rect l="l" t="t" r="r" b="b"/>
              <a:pathLst>
                <a:path w="581659" h="691514">
                  <a:moveTo>
                    <a:pt x="465708" y="362839"/>
                  </a:moveTo>
                  <a:lnTo>
                    <a:pt x="465708" y="462692"/>
                  </a:lnTo>
                  <a:lnTo>
                    <a:pt x="465708" y="513969"/>
                  </a:lnTo>
                  <a:lnTo>
                    <a:pt x="465708" y="532860"/>
                  </a:lnTo>
                  <a:lnTo>
                    <a:pt x="465708" y="535559"/>
                  </a:lnTo>
                  <a:lnTo>
                    <a:pt x="407147" y="534209"/>
                  </a:lnTo>
                  <a:lnTo>
                    <a:pt x="369562" y="538816"/>
                  </a:lnTo>
                  <a:lnTo>
                    <a:pt x="348876" y="556187"/>
                  </a:lnTo>
                  <a:lnTo>
                    <a:pt x="341009" y="593133"/>
                  </a:lnTo>
                  <a:lnTo>
                    <a:pt x="341883" y="656463"/>
                  </a:lnTo>
                  <a:lnTo>
                    <a:pt x="317908" y="656463"/>
                  </a:lnTo>
                  <a:lnTo>
                    <a:pt x="45592" y="656463"/>
                  </a:lnTo>
                  <a:lnTo>
                    <a:pt x="42290" y="653034"/>
                  </a:lnTo>
                  <a:lnTo>
                    <a:pt x="35813" y="646176"/>
                  </a:lnTo>
                  <a:lnTo>
                    <a:pt x="32511" y="639191"/>
                  </a:lnTo>
                  <a:lnTo>
                    <a:pt x="32511" y="329570"/>
                  </a:lnTo>
                  <a:lnTo>
                    <a:pt x="32511" y="170576"/>
                  </a:lnTo>
                  <a:lnTo>
                    <a:pt x="32511" y="112000"/>
                  </a:lnTo>
                  <a:lnTo>
                    <a:pt x="32511" y="103632"/>
                  </a:lnTo>
                  <a:lnTo>
                    <a:pt x="35813" y="96774"/>
                  </a:lnTo>
                  <a:lnTo>
                    <a:pt x="38988" y="89789"/>
                  </a:lnTo>
                  <a:lnTo>
                    <a:pt x="45592" y="86360"/>
                  </a:lnTo>
                  <a:lnTo>
                    <a:pt x="66176" y="86360"/>
                  </a:lnTo>
                  <a:lnTo>
                    <a:pt x="105394" y="86360"/>
                  </a:lnTo>
                  <a:lnTo>
                    <a:pt x="144016" y="86360"/>
                  </a:lnTo>
                  <a:lnTo>
                    <a:pt x="162813" y="86360"/>
                  </a:lnTo>
                  <a:lnTo>
                    <a:pt x="165988" y="93345"/>
                  </a:lnTo>
                  <a:lnTo>
                    <a:pt x="169290" y="100203"/>
                  </a:lnTo>
                  <a:lnTo>
                    <a:pt x="175767" y="103632"/>
                  </a:lnTo>
                  <a:lnTo>
                    <a:pt x="199100" y="103632"/>
                  </a:lnTo>
                  <a:lnTo>
                    <a:pt x="247459" y="103632"/>
                  </a:lnTo>
                  <a:lnTo>
                    <a:pt x="295818" y="103632"/>
                  </a:lnTo>
                  <a:lnTo>
                    <a:pt x="319150" y="103632"/>
                  </a:lnTo>
                  <a:lnTo>
                    <a:pt x="319150" y="100203"/>
                  </a:lnTo>
                  <a:lnTo>
                    <a:pt x="322325" y="96774"/>
                  </a:lnTo>
                  <a:lnTo>
                    <a:pt x="325627" y="96774"/>
                  </a:lnTo>
                  <a:lnTo>
                    <a:pt x="325627" y="86360"/>
                  </a:lnTo>
                  <a:lnTo>
                    <a:pt x="395305" y="86360"/>
                  </a:lnTo>
                  <a:lnTo>
                    <a:pt x="431085" y="86360"/>
                  </a:lnTo>
                  <a:lnTo>
                    <a:pt x="444267" y="86360"/>
                  </a:lnTo>
                  <a:lnTo>
                    <a:pt x="446150" y="86360"/>
                  </a:lnTo>
                  <a:lnTo>
                    <a:pt x="452627" y="86360"/>
                  </a:lnTo>
                  <a:lnTo>
                    <a:pt x="455929" y="89789"/>
                  </a:lnTo>
                  <a:lnTo>
                    <a:pt x="462406" y="96774"/>
                  </a:lnTo>
                  <a:lnTo>
                    <a:pt x="465708" y="103632"/>
                  </a:lnTo>
                  <a:lnTo>
                    <a:pt x="425310" y="110361"/>
                  </a:lnTo>
                  <a:lnTo>
                    <a:pt x="392991" y="127186"/>
                  </a:lnTo>
                  <a:lnTo>
                    <a:pt x="368752" y="151862"/>
                  </a:lnTo>
                  <a:lnTo>
                    <a:pt x="352592" y="182147"/>
                  </a:lnTo>
                  <a:lnTo>
                    <a:pt x="344513" y="215799"/>
                  </a:lnTo>
                  <a:lnTo>
                    <a:pt x="344513" y="250576"/>
                  </a:lnTo>
                  <a:lnTo>
                    <a:pt x="352592" y="284235"/>
                  </a:lnTo>
                  <a:lnTo>
                    <a:pt x="368752" y="314533"/>
                  </a:lnTo>
                  <a:lnTo>
                    <a:pt x="392991" y="339228"/>
                  </a:lnTo>
                  <a:lnTo>
                    <a:pt x="425310" y="356077"/>
                  </a:lnTo>
                  <a:lnTo>
                    <a:pt x="465708" y="362839"/>
                  </a:lnTo>
                  <a:close/>
                </a:path>
                <a:path w="581659" h="691514">
                  <a:moveTo>
                    <a:pt x="488441" y="107061"/>
                  </a:moveTo>
                  <a:lnTo>
                    <a:pt x="488441" y="99091"/>
                  </a:lnTo>
                  <a:lnTo>
                    <a:pt x="488441" y="84645"/>
                  </a:lnTo>
                  <a:lnTo>
                    <a:pt x="488441" y="70199"/>
                  </a:lnTo>
                  <a:lnTo>
                    <a:pt x="488441" y="62230"/>
                  </a:lnTo>
                  <a:lnTo>
                    <a:pt x="485266" y="58801"/>
                  </a:lnTo>
                  <a:lnTo>
                    <a:pt x="481964" y="55245"/>
                  </a:lnTo>
                  <a:lnTo>
                    <a:pt x="478662" y="51816"/>
                  </a:lnTo>
                  <a:lnTo>
                    <a:pt x="472185" y="51816"/>
                  </a:lnTo>
                  <a:lnTo>
                    <a:pt x="387457" y="51816"/>
                  </a:lnTo>
                  <a:lnTo>
                    <a:pt x="343947" y="51816"/>
                  </a:lnTo>
                  <a:lnTo>
                    <a:pt x="327917" y="51816"/>
                  </a:lnTo>
                  <a:lnTo>
                    <a:pt x="325627" y="51816"/>
                  </a:lnTo>
                  <a:lnTo>
                    <a:pt x="325627" y="48387"/>
                  </a:lnTo>
                  <a:lnTo>
                    <a:pt x="325627" y="31115"/>
                  </a:lnTo>
                  <a:lnTo>
                    <a:pt x="325627" y="27686"/>
                  </a:lnTo>
                  <a:lnTo>
                    <a:pt x="322325" y="24130"/>
                  </a:lnTo>
                  <a:lnTo>
                    <a:pt x="319150" y="20701"/>
                  </a:lnTo>
                  <a:lnTo>
                    <a:pt x="319150" y="17272"/>
                  </a:lnTo>
                  <a:lnTo>
                    <a:pt x="313207" y="17272"/>
                  </a:lnTo>
                  <a:lnTo>
                    <a:pt x="306085" y="17272"/>
                  </a:lnTo>
                  <a:lnTo>
                    <a:pt x="298987" y="17272"/>
                  </a:lnTo>
                  <a:lnTo>
                    <a:pt x="293115" y="17272"/>
                  </a:lnTo>
                  <a:lnTo>
                    <a:pt x="293115" y="10414"/>
                  </a:lnTo>
                  <a:lnTo>
                    <a:pt x="289813" y="6858"/>
                  </a:lnTo>
                  <a:lnTo>
                    <a:pt x="286511" y="3429"/>
                  </a:lnTo>
                  <a:lnTo>
                    <a:pt x="283336" y="0"/>
                  </a:lnTo>
                  <a:lnTo>
                    <a:pt x="269753" y="0"/>
                  </a:lnTo>
                  <a:lnTo>
                    <a:pt x="245824" y="0"/>
                  </a:lnTo>
                  <a:lnTo>
                    <a:pt x="221918" y="0"/>
                  </a:lnTo>
                  <a:lnTo>
                    <a:pt x="208406" y="0"/>
                  </a:lnTo>
                  <a:lnTo>
                    <a:pt x="205104" y="6858"/>
                  </a:lnTo>
                  <a:lnTo>
                    <a:pt x="198627" y="10414"/>
                  </a:lnTo>
                  <a:lnTo>
                    <a:pt x="195325" y="17272"/>
                  </a:lnTo>
                  <a:lnTo>
                    <a:pt x="192150" y="17272"/>
                  </a:lnTo>
                  <a:lnTo>
                    <a:pt x="179069" y="17272"/>
                  </a:lnTo>
                  <a:lnTo>
                    <a:pt x="175767" y="17272"/>
                  </a:lnTo>
                  <a:lnTo>
                    <a:pt x="169290" y="20701"/>
                  </a:lnTo>
                  <a:lnTo>
                    <a:pt x="165988" y="27686"/>
                  </a:lnTo>
                  <a:lnTo>
                    <a:pt x="162813" y="34544"/>
                  </a:lnTo>
                  <a:lnTo>
                    <a:pt x="162813" y="51816"/>
                  </a:lnTo>
                  <a:lnTo>
                    <a:pt x="138469" y="51816"/>
                  </a:lnTo>
                  <a:lnTo>
                    <a:pt x="87883" y="51816"/>
                  </a:lnTo>
                  <a:lnTo>
                    <a:pt x="37298" y="51816"/>
                  </a:lnTo>
                  <a:lnTo>
                    <a:pt x="12953" y="51816"/>
                  </a:lnTo>
                  <a:lnTo>
                    <a:pt x="6476" y="55245"/>
                  </a:lnTo>
                  <a:lnTo>
                    <a:pt x="3175" y="62230"/>
                  </a:lnTo>
                  <a:lnTo>
                    <a:pt x="0" y="69088"/>
                  </a:lnTo>
                  <a:lnTo>
                    <a:pt x="0" y="418649"/>
                  </a:lnTo>
                  <a:lnTo>
                    <a:pt x="0" y="598154"/>
                  </a:lnTo>
                  <a:lnTo>
                    <a:pt x="0" y="664287"/>
                  </a:lnTo>
                  <a:lnTo>
                    <a:pt x="0" y="673735"/>
                  </a:lnTo>
                  <a:lnTo>
                    <a:pt x="3175" y="680720"/>
                  </a:lnTo>
                  <a:lnTo>
                    <a:pt x="9778" y="687578"/>
                  </a:lnTo>
                  <a:lnTo>
                    <a:pt x="12953" y="691007"/>
                  </a:lnTo>
                  <a:lnTo>
                    <a:pt x="51573" y="691007"/>
                  </a:lnTo>
                  <a:lnTo>
                    <a:pt x="478662" y="691007"/>
                  </a:lnTo>
                  <a:lnTo>
                    <a:pt x="481964" y="687578"/>
                  </a:lnTo>
                  <a:lnTo>
                    <a:pt x="485266" y="684149"/>
                  </a:lnTo>
                  <a:lnTo>
                    <a:pt x="488441" y="680720"/>
                  </a:lnTo>
                  <a:lnTo>
                    <a:pt x="488441" y="634825"/>
                  </a:lnTo>
                  <a:lnTo>
                    <a:pt x="488441" y="579717"/>
                  </a:lnTo>
                  <a:lnTo>
                    <a:pt x="488441" y="520001"/>
                  </a:lnTo>
                  <a:lnTo>
                    <a:pt x="488441" y="460285"/>
                  </a:lnTo>
                  <a:lnTo>
                    <a:pt x="488441" y="405177"/>
                  </a:lnTo>
                  <a:lnTo>
                    <a:pt x="488441" y="359283"/>
                  </a:lnTo>
                  <a:lnTo>
                    <a:pt x="525967" y="345866"/>
                  </a:lnTo>
                  <a:lnTo>
                    <a:pt x="553928" y="321503"/>
                  </a:lnTo>
                  <a:lnTo>
                    <a:pt x="572403" y="289320"/>
                  </a:lnTo>
                  <a:lnTo>
                    <a:pt x="581470" y="252442"/>
                  </a:lnTo>
                  <a:lnTo>
                    <a:pt x="581209" y="213996"/>
                  </a:lnTo>
                  <a:lnTo>
                    <a:pt x="571697" y="177108"/>
                  </a:lnTo>
                  <a:lnTo>
                    <a:pt x="553013" y="144905"/>
                  </a:lnTo>
                  <a:lnTo>
                    <a:pt x="525235" y="120514"/>
                  </a:lnTo>
                  <a:lnTo>
                    <a:pt x="488441" y="107061"/>
                  </a:lnTo>
                  <a:close/>
                </a:path>
                <a:path w="581659" h="691514">
                  <a:moveTo>
                    <a:pt x="114045" y="224536"/>
                  </a:moveTo>
                  <a:lnTo>
                    <a:pt x="114045" y="224536"/>
                  </a:lnTo>
                  <a:lnTo>
                    <a:pt x="72262" y="224536"/>
                  </a:lnTo>
                  <a:lnTo>
                    <a:pt x="65785" y="217551"/>
                  </a:lnTo>
                  <a:lnTo>
                    <a:pt x="65785" y="165481"/>
                  </a:lnTo>
                  <a:lnTo>
                    <a:pt x="72262" y="155067"/>
                  </a:lnTo>
                  <a:lnTo>
                    <a:pt x="123698" y="155067"/>
                  </a:lnTo>
                  <a:lnTo>
                    <a:pt x="130175" y="165481"/>
                  </a:lnTo>
                  <a:lnTo>
                    <a:pt x="130175" y="217551"/>
                  </a:lnTo>
                  <a:lnTo>
                    <a:pt x="123698" y="224536"/>
                  </a:lnTo>
                  <a:lnTo>
                    <a:pt x="114045" y="224536"/>
                  </a:lnTo>
                  <a:close/>
                </a:path>
                <a:path w="581659" h="691514">
                  <a:moveTo>
                    <a:pt x="114045" y="349123"/>
                  </a:moveTo>
                  <a:lnTo>
                    <a:pt x="114045" y="349123"/>
                  </a:lnTo>
                  <a:lnTo>
                    <a:pt x="72262" y="349123"/>
                  </a:lnTo>
                  <a:lnTo>
                    <a:pt x="65785" y="342138"/>
                  </a:lnTo>
                  <a:lnTo>
                    <a:pt x="65785" y="286512"/>
                  </a:lnTo>
                  <a:lnTo>
                    <a:pt x="72262" y="279654"/>
                  </a:lnTo>
                  <a:lnTo>
                    <a:pt x="123698" y="279654"/>
                  </a:lnTo>
                  <a:lnTo>
                    <a:pt x="130175" y="286512"/>
                  </a:lnTo>
                  <a:lnTo>
                    <a:pt x="130175" y="342138"/>
                  </a:lnTo>
                  <a:lnTo>
                    <a:pt x="123698" y="349123"/>
                  </a:lnTo>
                  <a:lnTo>
                    <a:pt x="114045" y="349123"/>
                  </a:lnTo>
                  <a:close/>
                </a:path>
                <a:path w="581659" h="691514">
                  <a:moveTo>
                    <a:pt x="114045" y="473710"/>
                  </a:moveTo>
                  <a:lnTo>
                    <a:pt x="114045" y="473710"/>
                  </a:lnTo>
                  <a:lnTo>
                    <a:pt x="72262" y="473710"/>
                  </a:lnTo>
                  <a:lnTo>
                    <a:pt x="65785" y="466725"/>
                  </a:lnTo>
                  <a:lnTo>
                    <a:pt x="65785" y="411099"/>
                  </a:lnTo>
                  <a:lnTo>
                    <a:pt x="72262" y="404241"/>
                  </a:lnTo>
                  <a:lnTo>
                    <a:pt x="123698" y="404241"/>
                  </a:lnTo>
                  <a:lnTo>
                    <a:pt x="130175" y="411099"/>
                  </a:lnTo>
                  <a:lnTo>
                    <a:pt x="130175" y="466725"/>
                  </a:lnTo>
                  <a:lnTo>
                    <a:pt x="123698" y="473710"/>
                  </a:lnTo>
                  <a:lnTo>
                    <a:pt x="114045" y="473710"/>
                  </a:lnTo>
                  <a:close/>
                </a:path>
                <a:path w="581659" h="691514">
                  <a:moveTo>
                    <a:pt x="114045" y="596900"/>
                  </a:moveTo>
                  <a:lnTo>
                    <a:pt x="114045" y="596900"/>
                  </a:lnTo>
                  <a:lnTo>
                    <a:pt x="72262" y="596900"/>
                  </a:lnTo>
                  <a:lnTo>
                    <a:pt x="65785" y="590042"/>
                  </a:lnTo>
                  <a:lnTo>
                    <a:pt x="65785" y="535559"/>
                  </a:lnTo>
                  <a:lnTo>
                    <a:pt x="72262" y="528828"/>
                  </a:lnTo>
                  <a:lnTo>
                    <a:pt x="123698" y="528828"/>
                  </a:lnTo>
                  <a:lnTo>
                    <a:pt x="130175" y="535559"/>
                  </a:lnTo>
                  <a:lnTo>
                    <a:pt x="130175" y="590042"/>
                  </a:lnTo>
                  <a:lnTo>
                    <a:pt x="123698" y="596900"/>
                  </a:lnTo>
                  <a:lnTo>
                    <a:pt x="114045" y="596900"/>
                  </a:lnTo>
                  <a:close/>
                </a:path>
              </a:pathLst>
            </a:custGeom>
            <a:ln w="14287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49618" y="3517764"/>
              <a:ext cx="140335" cy="14604"/>
            </a:xfrm>
            <a:custGeom>
              <a:avLst/>
              <a:gdLst/>
              <a:ahLst/>
              <a:cxnLst/>
              <a:rect l="l" t="t" r="r" b="b"/>
              <a:pathLst>
                <a:path w="140334" h="14604">
                  <a:moveTo>
                    <a:pt x="139826" y="0"/>
                  </a:moveTo>
                  <a:lnTo>
                    <a:pt x="0" y="0"/>
                  </a:lnTo>
                  <a:lnTo>
                    <a:pt x="0" y="14486"/>
                  </a:lnTo>
                  <a:lnTo>
                    <a:pt x="139826" y="14486"/>
                  </a:lnTo>
                  <a:lnTo>
                    <a:pt x="139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49618" y="3517764"/>
              <a:ext cx="140335" cy="14604"/>
            </a:xfrm>
            <a:custGeom>
              <a:avLst/>
              <a:gdLst/>
              <a:ahLst/>
              <a:cxnLst/>
              <a:rect l="l" t="t" r="r" b="b"/>
              <a:pathLst>
                <a:path w="140334" h="14604">
                  <a:moveTo>
                    <a:pt x="0" y="14486"/>
                  </a:moveTo>
                  <a:lnTo>
                    <a:pt x="139826" y="14486"/>
                  </a:lnTo>
                  <a:lnTo>
                    <a:pt x="139826" y="0"/>
                  </a:lnTo>
                  <a:lnTo>
                    <a:pt x="0" y="0"/>
                  </a:lnTo>
                  <a:lnTo>
                    <a:pt x="0" y="144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49618" y="3577123"/>
              <a:ext cx="140335" cy="13335"/>
            </a:xfrm>
            <a:custGeom>
              <a:avLst/>
              <a:gdLst/>
              <a:ahLst/>
              <a:cxnLst/>
              <a:rect l="l" t="t" r="r" b="b"/>
              <a:pathLst>
                <a:path w="140334" h="13335">
                  <a:moveTo>
                    <a:pt x="139826" y="0"/>
                  </a:moveTo>
                  <a:lnTo>
                    <a:pt x="0" y="0"/>
                  </a:lnTo>
                  <a:lnTo>
                    <a:pt x="0" y="13039"/>
                  </a:lnTo>
                  <a:lnTo>
                    <a:pt x="139826" y="13039"/>
                  </a:lnTo>
                  <a:lnTo>
                    <a:pt x="139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49618" y="3577123"/>
              <a:ext cx="140335" cy="13335"/>
            </a:xfrm>
            <a:custGeom>
              <a:avLst/>
              <a:gdLst/>
              <a:ahLst/>
              <a:cxnLst/>
              <a:rect l="l" t="t" r="r" b="b"/>
              <a:pathLst>
                <a:path w="140334" h="13335">
                  <a:moveTo>
                    <a:pt x="0" y="13039"/>
                  </a:moveTo>
                  <a:lnTo>
                    <a:pt x="139826" y="13039"/>
                  </a:lnTo>
                  <a:lnTo>
                    <a:pt x="139826" y="0"/>
                  </a:lnTo>
                  <a:lnTo>
                    <a:pt x="0" y="0"/>
                  </a:lnTo>
                  <a:lnTo>
                    <a:pt x="0" y="130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49618" y="3697342"/>
              <a:ext cx="130810" cy="14604"/>
            </a:xfrm>
            <a:custGeom>
              <a:avLst/>
              <a:gdLst/>
              <a:ahLst/>
              <a:cxnLst/>
              <a:rect l="l" t="t" r="r" b="b"/>
              <a:pathLst>
                <a:path w="130809" h="14604">
                  <a:moveTo>
                    <a:pt x="130225" y="0"/>
                  </a:moveTo>
                  <a:lnTo>
                    <a:pt x="0" y="0"/>
                  </a:lnTo>
                  <a:lnTo>
                    <a:pt x="0" y="14486"/>
                  </a:lnTo>
                  <a:lnTo>
                    <a:pt x="130225" y="14486"/>
                  </a:lnTo>
                  <a:lnTo>
                    <a:pt x="13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49618" y="3697342"/>
              <a:ext cx="130810" cy="14604"/>
            </a:xfrm>
            <a:custGeom>
              <a:avLst/>
              <a:gdLst/>
              <a:ahLst/>
              <a:cxnLst/>
              <a:rect l="l" t="t" r="r" b="b"/>
              <a:pathLst>
                <a:path w="130809" h="14604">
                  <a:moveTo>
                    <a:pt x="0" y="14486"/>
                  </a:moveTo>
                  <a:lnTo>
                    <a:pt x="130225" y="14486"/>
                  </a:lnTo>
                  <a:lnTo>
                    <a:pt x="130225" y="0"/>
                  </a:lnTo>
                  <a:lnTo>
                    <a:pt x="0" y="0"/>
                  </a:lnTo>
                  <a:lnTo>
                    <a:pt x="0" y="144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49618" y="3759699"/>
              <a:ext cx="199390" cy="14604"/>
            </a:xfrm>
            <a:custGeom>
              <a:avLst/>
              <a:gdLst/>
              <a:ahLst/>
              <a:cxnLst/>
              <a:rect l="l" t="t" r="r" b="b"/>
              <a:pathLst>
                <a:path w="199390" h="14604">
                  <a:moveTo>
                    <a:pt x="198767" y="0"/>
                  </a:moveTo>
                  <a:lnTo>
                    <a:pt x="0" y="0"/>
                  </a:lnTo>
                  <a:lnTo>
                    <a:pt x="0" y="14486"/>
                  </a:lnTo>
                  <a:lnTo>
                    <a:pt x="198767" y="14486"/>
                  </a:lnTo>
                  <a:lnTo>
                    <a:pt x="198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49618" y="3759699"/>
              <a:ext cx="199390" cy="14604"/>
            </a:xfrm>
            <a:custGeom>
              <a:avLst/>
              <a:gdLst/>
              <a:ahLst/>
              <a:cxnLst/>
              <a:rect l="l" t="t" r="r" b="b"/>
              <a:pathLst>
                <a:path w="199390" h="14604">
                  <a:moveTo>
                    <a:pt x="0" y="14486"/>
                  </a:moveTo>
                  <a:lnTo>
                    <a:pt x="198767" y="14486"/>
                  </a:lnTo>
                  <a:lnTo>
                    <a:pt x="198767" y="0"/>
                  </a:lnTo>
                  <a:lnTo>
                    <a:pt x="0" y="0"/>
                  </a:lnTo>
                  <a:lnTo>
                    <a:pt x="0" y="144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49618" y="3881392"/>
              <a:ext cx="199390" cy="10160"/>
            </a:xfrm>
            <a:custGeom>
              <a:avLst/>
              <a:gdLst/>
              <a:ahLst/>
              <a:cxnLst/>
              <a:rect l="l" t="t" r="r" b="b"/>
              <a:pathLst>
                <a:path w="199390" h="10160">
                  <a:moveTo>
                    <a:pt x="198767" y="0"/>
                  </a:moveTo>
                  <a:lnTo>
                    <a:pt x="0" y="0"/>
                  </a:lnTo>
                  <a:lnTo>
                    <a:pt x="0" y="10141"/>
                  </a:lnTo>
                  <a:lnTo>
                    <a:pt x="198767" y="10141"/>
                  </a:lnTo>
                  <a:lnTo>
                    <a:pt x="198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49618" y="3881392"/>
              <a:ext cx="199390" cy="10160"/>
            </a:xfrm>
            <a:custGeom>
              <a:avLst/>
              <a:gdLst/>
              <a:ahLst/>
              <a:cxnLst/>
              <a:rect l="l" t="t" r="r" b="b"/>
              <a:pathLst>
                <a:path w="199390" h="10160">
                  <a:moveTo>
                    <a:pt x="0" y="10141"/>
                  </a:moveTo>
                  <a:lnTo>
                    <a:pt x="198767" y="10141"/>
                  </a:lnTo>
                  <a:lnTo>
                    <a:pt x="198767" y="0"/>
                  </a:lnTo>
                  <a:lnTo>
                    <a:pt x="0" y="0"/>
                  </a:lnTo>
                  <a:lnTo>
                    <a:pt x="0" y="101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49618" y="3819058"/>
              <a:ext cx="130810" cy="13335"/>
            </a:xfrm>
            <a:custGeom>
              <a:avLst/>
              <a:gdLst/>
              <a:ahLst/>
              <a:cxnLst/>
              <a:rect l="l" t="t" r="r" b="b"/>
              <a:pathLst>
                <a:path w="130809" h="13335">
                  <a:moveTo>
                    <a:pt x="130225" y="0"/>
                  </a:moveTo>
                  <a:lnTo>
                    <a:pt x="0" y="0"/>
                  </a:lnTo>
                  <a:lnTo>
                    <a:pt x="0" y="13039"/>
                  </a:lnTo>
                  <a:lnTo>
                    <a:pt x="130225" y="13039"/>
                  </a:lnTo>
                  <a:lnTo>
                    <a:pt x="13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49618" y="3819058"/>
              <a:ext cx="130810" cy="13335"/>
            </a:xfrm>
            <a:custGeom>
              <a:avLst/>
              <a:gdLst/>
              <a:ahLst/>
              <a:cxnLst/>
              <a:rect l="l" t="t" r="r" b="b"/>
              <a:pathLst>
                <a:path w="130809" h="13335">
                  <a:moveTo>
                    <a:pt x="0" y="13039"/>
                  </a:moveTo>
                  <a:lnTo>
                    <a:pt x="130225" y="13039"/>
                  </a:lnTo>
                  <a:lnTo>
                    <a:pt x="130225" y="0"/>
                  </a:lnTo>
                  <a:lnTo>
                    <a:pt x="0" y="0"/>
                  </a:lnTo>
                  <a:lnTo>
                    <a:pt x="0" y="130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49618" y="3939277"/>
              <a:ext cx="130810" cy="14604"/>
            </a:xfrm>
            <a:custGeom>
              <a:avLst/>
              <a:gdLst/>
              <a:ahLst/>
              <a:cxnLst/>
              <a:rect l="l" t="t" r="r" b="b"/>
              <a:pathLst>
                <a:path w="130809" h="14604">
                  <a:moveTo>
                    <a:pt x="130225" y="0"/>
                  </a:moveTo>
                  <a:lnTo>
                    <a:pt x="0" y="0"/>
                  </a:lnTo>
                  <a:lnTo>
                    <a:pt x="0" y="14486"/>
                  </a:lnTo>
                  <a:lnTo>
                    <a:pt x="130225" y="14486"/>
                  </a:lnTo>
                  <a:lnTo>
                    <a:pt x="13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49618" y="3939277"/>
              <a:ext cx="130810" cy="14604"/>
            </a:xfrm>
            <a:custGeom>
              <a:avLst/>
              <a:gdLst/>
              <a:ahLst/>
              <a:cxnLst/>
              <a:rect l="l" t="t" r="r" b="b"/>
              <a:pathLst>
                <a:path w="130809" h="14604">
                  <a:moveTo>
                    <a:pt x="0" y="14486"/>
                  </a:moveTo>
                  <a:lnTo>
                    <a:pt x="130225" y="14486"/>
                  </a:lnTo>
                  <a:lnTo>
                    <a:pt x="130225" y="0"/>
                  </a:lnTo>
                  <a:lnTo>
                    <a:pt x="0" y="0"/>
                  </a:lnTo>
                  <a:lnTo>
                    <a:pt x="0" y="144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5975730" y="4506214"/>
            <a:ext cx="248285" cy="499109"/>
          </a:xfrm>
          <a:custGeom>
            <a:avLst/>
            <a:gdLst/>
            <a:ahLst/>
            <a:cxnLst/>
            <a:rect l="l" t="t" r="r" b="b"/>
            <a:pathLst>
              <a:path w="248285" h="499110">
                <a:moveTo>
                  <a:pt x="0" y="0"/>
                </a:moveTo>
                <a:lnTo>
                  <a:pt x="123952" y="0"/>
                </a:lnTo>
                <a:lnTo>
                  <a:pt x="247904" y="249555"/>
                </a:lnTo>
                <a:lnTo>
                  <a:pt x="123952" y="498983"/>
                </a:lnTo>
                <a:lnTo>
                  <a:pt x="0" y="498983"/>
                </a:lnTo>
                <a:lnTo>
                  <a:pt x="123952" y="24955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462622" y="4274184"/>
            <a:ext cx="5227955" cy="960119"/>
            <a:chOff x="462622" y="4274184"/>
            <a:chExt cx="5227955" cy="960119"/>
          </a:xfrm>
        </p:grpSpPr>
        <p:sp>
          <p:nvSpPr>
            <p:cNvPr id="51" name="object 51"/>
            <p:cNvSpPr/>
            <p:nvPr/>
          </p:nvSpPr>
          <p:spPr>
            <a:xfrm>
              <a:off x="475322" y="4286884"/>
              <a:ext cx="5202555" cy="934719"/>
            </a:xfrm>
            <a:custGeom>
              <a:avLst/>
              <a:gdLst/>
              <a:ahLst/>
              <a:cxnLst/>
              <a:rect l="l" t="t" r="r" b="b"/>
              <a:pathLst>
                <a:path w="5202555" h="934720">
                  <a:moveTo>
                    <a:pt x="0" y="155701"/>
                  </a:moveTo>
                  <a:lnTo>
                    <a:pt x="7937" y="106493"/>
                  </a:lnTo>
                  <a:lnTo>
                    <a:pt x="30041" y="63751"/>
                  </a:lnTo>
                  <a:lnTo>
                    <a:pt x="63746" y="30045"/>
                  </a:lnTo>
                  <a:lnTo>
                    <a:pt x="106488" y="7939"/>
                  </a:lnTo>
                  <a:lnTo>
                    <a:pt x="155701" y="0"/>
                  </a:lnTo>
                  <a:lnTo>
                    <a:pt x="5046256" y="0"/>
                  </a:lnTo>
                  <a:lnTo>
                    <a:pt x="5095513" y="7939"/>
                  </a:lnTo>
                  <a:lnTo>
                    <a:pt x="5138260" y="30045"/>
                  </a:lnTo>
                  <a:lnTo>
                    <a:pt x="5171949" y="63751"/>
                  </a:lnTo>
                  <a:lnTo>
                    <a:pt x="5194031" y="106493"/>
                  </a:lnTo>
                  <a:lnTo>
                    <a:pt x="5201958" y="155701"/>
                  </a:lnTo>
                  <a:lnTo>
                    <a:pt x="5201958" y="778509"/>
                  </a:lnTo>
                  <a:lnTo>
                    <a:pt x="5194031" y="827718"/>
                  </a:lnTo>
                  <a:lnTo>
                    <a:pt x="5171949" y="870460"/>
                  </a:lnTo>
                  <a:lnTo>
                    <a:pt x="5138260" y="904166"/>
                  </a:lnTo>
                  <a:lnTo>
                    <a:pt x="5095513" y="926272"/>
                  </a:lnTo>
                  <a:lnTo>
                    <a:pt x="5046256" y="934212"/>
                  </a:lnTo>
                  <a:lnTo>
                    <a:pt x="155701" y="934212"/>
                  </a:lnTo>
                  <a:lnTo>
                    <a:pt x="106488" y="926272"/>
                  </a:lnTo>
                  <a:lnTo>
                    <a:pt x="63746" y="904166"/>
                  </a:lnTo>
                  <a:lnTo>
                    <a:pt x="30041" y="870460"/>
                  </a:lnTo>
                  <a:lnTo>
                    <a:pt x="7937" y="827718"/>
                  </a:lnTo>
                  <a:lnTo>
                    <a:pt x="0" y="778509"/>
                  </a:lnTo>
                  <a:lnTo>
                    <a:pt x="0" y="155701"/>
                  </a:lnTo>
                  <a:close/>
                </a:path>
              </a:pathLst>
            </a:custGeom>
            <a:ln w="25400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3336" y="4435601"/>
              <a:ext cx="642620" cy="642620"/>
            </a:xfrm>
            <a:custGeom>
              <a:avLst/>
              <a:gdLst/>
              <a:ahLst/>
              <a:cxnLst/>
              <a:rect l="l" t="t" r="r" b="b"/>
              <a:pathLst>
                <a:path w="642619" h="642620">
                  <a:moveTo>
                    <a:pt x="319341" y="0"/>
                  </a:moveTo>
                  <a:lnTo>
                    <a:pt x="255341" y="3100"/>
                  </a:lnTo>
                  <a:lnTo>
                    <a:pt x="195565" y="11947"/>
                  </a:lnTo>
                  <a:lnTo>
                    <a:pt x="141342" y="25858"/>
                  </a:lnTo>
                  <a:lnTo>
                    <a:pt x="94000" y="44148"/>
                  </a:lnTo>
                  <a:lnTo>
                    <a:pt x="54867" y="66135"/>
                  </a:lnTo>
                  <a:lnTo>
                    <a:pt x="25270" y="91136"/>
                  </a:lnTo>
                  <a:lnTo>
                    <a:pt x="0" y="147447"/>
                  </a:lnTo>
                  <a:lnTo>
                    <a:pt x="0" y="200971"/>
                  </a:lnTo>
                  <a:lnTo>
                    <a:pt x="0" y="228457"/>
                  </a:lnTo>
                  <a:lnTo>
                    <a:pt x="0" y="238583"/>
                  </a:lnTo>
                  <a:lnTo>
                    <a:pt x="0" y="240030"/>
                  </a:lnTo>
                  <a:lnTo>
                    <a:pt x="6539" y="269993"/>
                  </a:lnTo>
                  <a:lnTo>
                    <a:pt x="54867" y="322848"/>
                  </a:lnTo>
                  <a:lnTo>
                    <a:pt x="94000" y="344614"/>
                  </a:lnTo>
                  <a:lnTo>
                    <a:pt x="141342" y="362522"/>
                  </a:lnTo>
                  <a:lnTo>
                    <a:pt x="195565" y="376011"/>
                  </a:lnTo>
                  <a:lnTo>
                    <a:pt x="255341" y="384516"/>
                  </a:lnTo>
                  <a:lnTo>
                    <a:pt x="319341" y="387477"/>
                  </a:lnTo>
                  <a:lnTo>
                    <a:pt x="384475" y="384516"/>
                  </a:lnTo>
                  <a:lnTo>
                    <a:pt x="445107" y="376011"/>
                  </a:lnTo>
                  <a:lnTo>
                    <a:pt x="499948" y="362522"/>
                  </a:lnTo>
                  <a:lnTo>
                    <a:pt x="547708" y="344614"/>
                  </a:lnTo>
                  <a:lnTo>
                    <a:pt x="587098" y="322848"/>
                  </a:lnTo>
                  <a:lnTo>
                    <a:pt x="616830" y="297787"/>
                  </a:lnTo>
                  <a:lnTo>
                    <a:pt x="642162" y="240030"/>
                  </a:lnTo>
                  <a:lnTo>
                    <a:pt x="642162" y="186505"/>
                  </a:lnTo>
                  <a:lnTo>
                    <a:pt x="642162" y="159019"/>
                  </a:lnTo>
                  <a:lnTo>
                    <a:pt x="642162" y="148893"/>
                  </a:lnTo>
                  <a:lnTo>
                    <a:pt x="642162" y="147447"/>
                  </a:lnTo>
                  <a:lnTo>
                    <a:pt x="635614" y="118467"/>
                  </a:lnTo>
                  <a:lnTo>
                    <a:pt x="587098" y="66135"/>
                  </a:lnTo>
                  <a:lnTo>
                    <a:pt x="547708" y="44148"/>
                  </a:lnTo>
                  <a:lnTo>
                    <a:pt x="499948" y="25858"/>
                  </a:lnTo>
                  <a:lnTo>
                    <a:pt x="445107" y="11947"/>
                  </a:lnTo>
                  <a:lnTo>
                    <a:pt x="384475" y="3100"/>
                  </a:lnTo>
                  <a:lnTo>
                    <a:pt x="319341" y="0"/>
                  </a:lnTo>
                </a:path>
                <a:path w="642619" h="642620">
                  <a:moveTo>
                    <a:pt x="346811" y="422148"/>
                  </a:moveTo>
                  <a:lnTo>
                    <a:pt x="343369" y="422148"/>
                  </a:lnTo>
                  <a:lnTo>
                    <a:pt x="336511" y="422148"/>
                  </a:lnTo>
                  <a:lnTo>
                    <a:pt x="329641" y="422148"/>
                  </a:lnTo>
                  <a:lnTo>
                    <a:pt x="319341" y="422148"/>
                  </a:lnTo>
                  <a:lnTo>
                    <a:pt x="312470" y="422148"/>
                  </a:lnTo>
                  <a:lnTo>
                    <a:pt x="305600" y="422148"/>
                  </a:lnTo>
                  <a:lnTo>
                    <a:pt x="295300" y="422148"/>
                  </a:lnTo>
                  <a:lnTo>
                    <a:pt x="236598" y="418228"/>
                  </a:lnTo>
                  <a:lnTo>
                    <a:pt x="181800" y="409688"/>
                  </a:lnTo>
                  <a:lnTo>
                    <a:pt x="131868" y="396945"/>
                  </a:lnTo>
                  <a:lnTo>
                    <a:pt x="87761" y="380416"/>
                  </a:lnTo>
                  <a:lnTo>
                    <a:pt x="50440" y="360519"/>
                  </a:lnTo>
                  <a:lnTo>
                    <a:pt x="0" y="312293"/>
                  </a:lnTo>
                  <a:lnTo>
                    <a:pt x="0" y="344084"/>
                  </a:lnTo>
                  <a:lnTo>
                    <a:pt x="0" y="360410"/>
                  </a:lnTo>
                  <a:lnTo>
                    <a:pt x="0" y="366424"/>
                  </a:lnTo>
                  <a:lnTo>
                    <a:pt x="0" y="367284"/>
                  </a:lnTo>
                  <a:lnTo>
                    <a:pt x="6539" y="397253"/>
                  </a:lnTo>
                  <a:lnTo>
                    <a:pt x="54867" y="450142"/>
                  </a:lnTo>
                  <a:lnTo>
                    <a:pt x="94000" y="471932"/>
                  </a:lnTo>
                  <a:lnTo>
                    <a:pt x="141342" y="489863"/>
                  </a:lnTo>
                  <a:lnTo>
                    <a:pt x="195565" y="503372"/>
                  </a:lnTo>
                  <a:lnTo>
                    <a:pt x="255341" y="511892"/>
                  </a:lnTo>
                  <a:lnTo>
                    <a:pt x="319341" y="514858"/>
                  </a:lnTo>
                  <a:lnTo>
                    <a:pt x="384475" y="511892"/>
                  </a:lnTo>
                  <a:lnTo>
                    <a:pt x="445107" y="503372"/>
                  </a:lnTo>
                  <a:lnTo>
                    <a:pt x="499948" y="489863"/>
                  </a:lnTo>
                  <a:lnTo>
                    <a:pt x="547708" y="471932"/>
                  </a:lnTo>
                  <a:lnTo>
                    <a:pt x="587098" y="450142"/>
                  </a:lnTo>
                  <a:lnTo>
                    <a:pt x="616830" y="425061"/>
                  </a:lnTo>
                  <a:lnTo>
                    <a:pt x="642162" y="367284"/>
                  </a:lnTo>
                  <a:lnTo>
                    <a:pt x="642162" y="335492"/>
                  </a:lnTo>
                  <a:lnTo>
                    <a:pt x="642162" y="319166"/>
                  </a:lnTo>
                  <a:lnTo>
                    <a:pt x="642162" y="313152"/>
                  </a:lnTo>
                  <a:lnTo>
                    <a:pt x="642162" y="312293"/>
                  </a:lnTo>
                  <a:lnTo>
                    <a:pt x="621273" y="337672"/>
                  </a:lnTo>
                  <a:lnTo>
                    <a:pt x="554355" y="380416"/>
                  </a:lnTo>
                  <a:lnTo>
                    <a:pt x="510243" y="396945"/>
                  </a:lnTo>
                  <a:lnTo>
                    <a:pt x="460310" y="409688"/>
                  </a:lnTo>
                  <a:lnTo>
                    <a:pt x="405513" y="418228"/>
                  </a:lnTo>
                  <a:lnTo>
                    <a:pt x="346811" y="422148"/>
                  </a:lnTo>
                </a:path>
                <a:path w="642619" h="642620">
                  <a:moveTo>
                    <a:pt x="346811" y="549402"/>
                  </a:moveTo>
                  <a:lnTo>
                    <a:pt x="343369" y="549402"/>
                  </a:lnTo>
                  <a:lnTo>
                    <a:pt x="336511" y="549402"/>
                  </a:lnTo>
                  <a:lnTo>
                    <a:pt x="329641" y="549402"/>
                  </a:lnTo>
                  <a:lnTo>
                    <a:pt x="319341" y="549402"/>
                  </a:lnTo>
                  <a:lnTo>
                    <a:pt x="312470" y="549402"/>
                  </a:lnTo>
                  <a:lnTo>
                    <a:pt x="305600" y="549402"/>
                  </a:lnTo>
                  <a:lnTo>
                    <a:pt x="295300" y="549402"/>
                  </a:lnTo>
                  <a:lnTo>
                    <a:pt x="236598" y="544223"/>
                  </a:lnTo>
                  <a:lnTo>
                    <a:pt x="181800" y="534843"/>
                  </a:lnTo>
                  <a:lnTo>
                    <a:pt x="131868" y="521680"/>
                  </a:lnTo>
                  <a:lnTo>
                    <a:pt x="87761" y="505151"/>
                  </a:lnTo>
                  <a:lnTo>
                    <a:pt x="50440" y="485674"/>
                  </a:lnTo>
                  <a:lnTo>
                    <a:pt x="0" y="439547"/>
                  </a:lnTo>
                  <a:lnTo>
                    <a:pt x="0" y="469356"/>
                  </a:lnTo>
                  <a:lnTo>
                    <a:pt x="0" y="484663"/>
                  </a:lnTo>
                  <a:lnTo>
                    <a:pt x="0" y="490303"/>
                  </a:lnTo>
                  <a:lnTo>
                    <a:pt x="0" y="491109"/>
                  </a:lnTo>
                  <a:lnTo>
                    <a:pt x="6539" y="521225"/>
                  </a:lnTo>
                  <a:lnTo>
                    <a:pt x="54867" y="575052"/>
                  </a:lnTo>
                  <a:lnTo>
                    <a:pt x="94000" y="597471"/>
                  </a:lnTo>
                  <a:lnTo>
                    <a:pt x="141342" y="616032"/>
                  </a:lnTo>
                  <a:lnTo>
                    <a:pt x="195565" y="630090"/>
                  </a:lnTo>
                  <a:lnTo>
                    <a:pt x="255341" y="638999"/>
                  </a:lnTo>
                  <a:lnTo>
                    <a:pt x="319341" y="642112"/>
                  </a:lnTo>
                  <a:lnTo>
                    <a:pt x="384475" y="638999"/>
                  </a:lnTo>
                  <a:lnTo>
                    <a:pt x="445107" y="630090"/>
                  </a:lnTo>
                  <a:lnTo>
                    <a:pt x="499948" y="616032"/>
                  </a:lnTo>
                  <a:lnTo>
                    <a:pt x="547708" y="597471"/>
                  </a:lnTo>
                  <a:lnTo>
                    <a:pt x="587098" y="575052"/>
                  </a:lnTo>
                  <a:lnTo>
                    <a:pt x="616830" y="549421"/>
                  </a:lnTo>
                  <a:lnTo>
                    <a:pt x="642162" y="491109"/>
                  </a:lnTo>
                  <a:lnTo>
                    <a:pt x="642162" y="461299"/>
                  </a:lnTo>
                  <a:lnTo>
                    <a:pt x="642162" y="445992"/>
                  </a:lnTo>
                  <a:lnTo>
                    <a:pt x="642162" y="440352"/>
                  </a:lnTo>
                  <a:lnTo>
                    <a:pt x="642162" y="439547"/>
                  </a:lnTo>
                  <a:lnTo>
                    <a:pt x="621273" y="463667"/>
                  </a:lnTo>
                  <a:lnTo>
                    <a:pt x="554355" y="505151"/>
                  </a:lnTo>
                  <a:lnTo>
                    <a:pt x="510243" y="521680"/>
                  </a:lnTo>
                  <a:lnTo>
                    <a:pt x="460310" y="534843"/>
                  </a:lnTo>
                  <a:lnTo>
                    <a:pt x="405513" y="544223"/>
                  </a:lnTo>
                  <a:lnTo>
                    <a:pt x="346811" y="549402"/>
                  </a:lnTo>
                </a:path>
              </a:pathLst>
            </a:custGeom>
            <a:ln w="14287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644265" y="4440682"/>
            <a:ext cx="4889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claire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part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33113" y="4440682"/>
            <a:ext cx="10972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80" algn="l"/>
              </a:tabLst>
            </a:pP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entre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partie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5"/>
              </a:spcBef>
              <a:tabLst>
                <a:tab pos="611505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coûts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51558" y="4440682"/>
            <a:ext cx="18929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4990" algn="l"/>
                <a:tab pos="986155" algn="l"/>
                <a:tab pos="1664335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Pas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distinction professionnelle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et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opérationnels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502019" y="4275963"/>
            <a:ext cx="5227320" cy="959485"/>
            <a:chOff x="6502019" y="4275963"/>
            <a:chExt cx="5227320" cy="959485"/>
          </a:xfrm>
        </p:grpSpPr>
        <p:sp>
          <p:nvSpPr>
            <p:cNvPr id="57" name="object 57"/>
            <p:cNvSpPr/>
            <p:nvPr/>
          </p:nvSpPr>
          <p:spPr>
            <a:xfrm>
              <a:off x="6514719" y="4288663"/>
              <a:ext cx="5201920" cy="934085"/>
            </a:xfrm>
            <a:custGeom>
              <a:avLst/>
              <a:gdLst/>
              <a:ahLst/>
              <a:cxnLst/>
              <a:rect l="l" t="t" r="r" b="b"/>
              <a:pathLst>
                <a:path w="5201920" h="934085">
                  <a:moveTo>
                    <a:pt x="0" y="155701"/>
                  </a:moveTo>
                  <a:lnTo>
                    <a:pt x="7926" y="106493"/>
                  </a:lnTo>
                  <a:lnTo>
                    <a:pt x="30008" y="63751"/>
                  </a:lnTo>
                  <a:lnTo>
                    <a:pt x="63697" y="30045"/>
                  </a:lnTo>
                  <a:lnTo>
                    <a:pt x="106444" y="7939"/>
                  </a:lnTo>
                  <a:lnTo>
                    <a:pt x="155701" y="0"/>
                  </a:lnTo>
                  <a:lnTo>
                    <a:pt x="5046217" y="0"/>
                  </a:lnTo>
                  <a:lnTo>
                    <a:pt x="5095426" y="7939"/>
                  </a:lnTo>
                  <a:lnTo>
                    <a:pt x="5138168" y="30045"/>
                  </a:lnTo>
                  <a:lnTo>
                    <a:pt x="5171874" y="63751"/>
                  </a:lnTo>
                  <a:lnTo>
                    <a:pt x="5193980" y="106493"/>
                  </a:lnTo>
                  <a:lnTo>
                    <a:pt x="5201920" y="155701"/>
                  </a:lnTo>
                  <a:lnTo>
                    <a:pt x="5201920" y="778382"/>
                  </a:lnTo>
                  <a:lnTo>
                    <a:pt x="5193980" y="827591"/>
                  </a:lnTo>
                  <a:lnTo>
                    <a:pt x="5171874" y="870333"/>
                  </a:lnTo>
                  <a:lnTo>
                    <a:pt x="5138168" y="904039"/>
                  </a:lnTo>
                  <a:lnTo>
                    <a:pt x="5095426" y="926145"/>
                  </a:lnTo>
                  <a:lnTo>
                    <a:pt x="5046217" y="934085"/>
                  </a:lnTo>
                  <a:lnTo>
                    <a:pt x="155701" y="934085"/>
                  </a:lnTo>
                  <a:lnTo>
                    <a:pt x="106444" y="926145"/>
                  </a:lnTo>
                  <a:lnTo>
                    <a:pt x="63697" y="904039"/>
                  </a:lnTo>
                  <a:lnTo>
                    <a:pt x="30008" y="870333"/>
                  </a:lnTo>
                  <a:lnTo>
                    <a:pt x="7926" y="827591"/>
                  </a:lnTo>
                  <a:lnTo>
                    <a:pt x="0" y="778382"/>
                  </a:lnTo>
                  <a:lnTo>
                    <a:pt x="0" y="155701"/>
                  </a:lnTo>
                  <a:close/>
                </a:path>
              </a:pathLst>
            </a:custGeom>
            <a:ln w="25400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86931" y="4437253"/>
              <a:ext cx="642620" cy="642620"/>
            </a:xfrm>
            <a:custGeom>
              <a:avLst/>
              <a:gdLst/>
              <a:ahLst/>
              <a:cxnLst/>
              <a:rect l="l" t="t" r="r" b="b"/>
              <a:pathLst>
                <a:path w="642620" h="642620">
                  <a:moveTo>
                    <a:pt x="319277" y="0"/>
                  </a:moveTo>
                  <a:lnTo>
                    <a:pt x="255313" y="3101"/>
                  </a:lnTo>
                  <a:lnTo>
                    <a:pt x="195560" y="11949"/>
                  </a:lnTo>
                  <a:lnTo>
                    <a:pt x="141349" y="25864"/>
                  </a:lnTo>
                  <a:lnTo>
                    <a:pt x="94011" y="44164"/>
                  </a:lnTo>
                  <a:lnTo>
                    <a:pt x="54877" y="66166"/>
                  </a:lnTo>
                  <a:lnTo>
                    <a:pt x="25276" y="91189"/>
                  </a:lnTo>
                  <a:lnTo>
                    <a:pt x="0" y="147574"/>
                  </a:lnTo>
                  <a:lnTo>
                    <a:pt x="0" y="201098"/>
                  </a:lnTo>
                  <a:lnTo>
                    <a:pt x="0" y="228584"/>
                  </a:lnTo>
                  <a:lnTo>
                    <a:pt x="0" y="238710"/>
                  </a:lnTo>
                  <a:lnTo>
                    <a:pt x="0" y="240157"/>
                  </a:lnTo>
                  <a:lnTo>
                    <a:pt x="6540" y="270120"/>
                  </a:lnTo>
                  <a:lnTo>
                    <a:pt x="54877" y="322975"/>
                  </a:lnTo>
                  <a:lnTo>
                    <a:pt x="94011" y="344741"/>
                  </a:lnTo>
                  <a:lnTo>
                    <a:pt x="141349" y="362649"/>
                  </a:lnTo>
                  <a:lnTo>
                    <a:pt x="195560" y="376138"/>
                  </a:lnTo>
                  <a:lnTo>
                    <a:pt x="255313" y="384643"/>
                  </a:lnTo>
                  <a:lnTo>
                    <a:pt x="319277" y="387604"/>
                  </a:lnTo>
                  <a:lnTo>
                    <a:pt x="384416" y="384643"/>
                  </a:lnTo>
                  <a:lnTo>
                    <a:pt x="445051" y="376138"/>
                  </a:lnTo>
                  <a:lnTo>
                    <a:pt x="499894" y="362649"/>
                  </a:lnTo>
                  <a:lnTo>
                    <a:pt x="547655" y="344741"/>
                  </a:lnTo>
                  <a:lnTo>
                    <a:pt x="587047" y="322975"/>
                  </a:lnTo>
                  <a:lnTo>
                    <a:pt x="616779" y="297914"/>
                  </a:lnTo>
                  <a:lnTo>
                    <a:pt x="642112" y="240157"/>
                  </a:lnTo>
                  <a:lnTo>
                    <a:pt x="642112" y="186632"/>
                  </a:lnTo>
                  <a:lnTo>
                    <a:pt x="642112" y="159146"/>
                  </a:lnTo>
                  <a:lnTo>
                    <a:pt x="642112" y="149020"/>
                  </a:lnTo>
                  <a:lnTo>
                    <a:pt x="642112" y="147574"/>
                  </a:lnTo>
                  <a:lnTo>
                    <a:pt x="635564" y="118553"/>
                  </a:lnTo>
                  <a:lnTo>
                    <a:pt x="587047" y="66166"/>
                  </a:lnTo>
                  <a:lnTo>
                    <a:pt x="547655" y="44164"/>
                  </a:lnTo>
                  <a:lnTo>
                    <a:pt x="499894" y="25864"/>
                  </a:lnTo>
                  <a:lnTo>
                    <a:pt x="445051" y="11949"/>
                  </a:lnTo>
                  <a:lnTo>
                    <a:pt x="384416" y="3101"/>
                  </a:lnTo>
                  <a:lnTo>
                    <a:pt x="319277" y="0"/>
                  </a:lnTo>
                </a:path>
                <a:path w="642620" h="642620">
                  <a:moveTo>
                    <a:pt x="346837" y="422275"/>
                  </a:moveTo>
                  <a:lnTo>
                    <a:pt x="343408" y="422275"/>
                  </a:lnTo>
                  <a:lnTo>
                    <a:pt x="336550" y="422275"/>
                  </a:lnTo>
                  <a:lnTo>
                    <a:pt x="329692" y="422275"/>
                  </a:lnTo>
                  <a:lnTo>
                    <a:pt x="319277" y="422275"/>
                  </a:lnTo>
                  <a:lnTo>
                    <a:pt x="312420" y="422275"/>
                  </a:lnTo>
                  <a:lnTo>
                    <a:pt x="305562" y="422275"/>
                  </a:lnTo>
                  <a:lnTo>
                    <a:pt x="295275" y="422275"/>
                  </a:lnTo>
                  <a:lnTo>
                    <a:pt x="236591" y="418349"/>
                  </a:lnTo>
                  <a:lnTo>
                    <a:pt x="181796" y="409793"/>
                  </a:lnTo>
                  <a:lnTo>
                    <a:pt x="131859" y="397032"/>
                  </a:lnTo>
                  <a:lnTo>
                    <a:pt x="87744" y="380490"/>
                  </a:lnTo>
                  <a:lnTo>
                    <a:pt x="50418" y="360591"/>
                  </a:lnTo>
                  <a:lnTo>
                    <a:pt x="0" y="312420"/>
                  </a:lnTo>
                  <a:lnTo>
                    <a:pt x="0" y="344138"/>
                  </a:lnTo>
                  <a:lnTo>
                    <a:pt x="0" y="360426"/>
                  </a:lnTo>
                  <a:lnTo>
                    <a:pt x="0" y="366426"/>
                  </a:lnTo>
                  <a:lnTo>
                    <a:pt x="0" y="367284"/>
                  </a:lnTo>
                  <a:lnTo>
                    <a:pt x="6540" y="397289"/>
                  </a:lnTo>
                  <a:lnTo>
                    <a:pt x="54877" y="450198"/>
                  </a:lnTo>
                  <a:lnTo>
                    <a:pt x="94011" y="471979"/>
                  </a:lnTo>
                  <a:lnTo>
                    <a:pt x="141349" y="489897"/>
                  </a:lnTo>
                  <a:lnTo>
                    <a:pt x="195560" y="503390"/>
                  </a:lnTo>
                  <a:lnTo>
                    <a:pt x="255313" y="511897"/>
                  </a:lnTo>
                  <a:lnTo>
                    <a:pt x="319277" y="514858"/>
                  </a:lnTo>
                  <a:lnTo>
                    <a:pt x="384416" y="511897"/>
                  </a:lnTo>
                  <a:lnTo>
                    <a:pt x="445051" y="503390"/>
                  </a:lnTo>
                  <a:lnTo>
                    <a:pt x="499894" y="489897"/>
                  </a:lnTo>
                  <a:lnTo>
                    <a:pt x="547655" y="471979"/>
                  </a:lnTo>
                  <a:lnTo>
                    <a:pt x="587047" y="450198"/>
                  </a:lnTo>
                  <a:lnTo>
                    <a:pt x="616779" y="425114"/>
                  </a:lnTo>
                  <a:lnTo>
                    <a:pt x="642112" y="367284"/>
                  </a:lnTo>
                  <a:lnTo>
                    <a:pt x="642112" y="335565"/>
                  </a:lnTo>
                  <a:lnTo>
                    <a:pt x="642112" y="319278"/>
                  </a:lnTo>
                  <a:lnTo>
                    <a:pt x="642112" y="313277"/>
                  </a:lnTo>
                  <a:lnTo>
                    <a:pt x="642112" y="312420"/>
                  </a:lnTo>
                  <a:lnTo>
                    <a:pt x="621263" y="337759"/>
                  </a:lnTo>
                  <a:lnTo>
                    <a:pt x="554367" y="380490"/>
                  </a:lnTo>
                  <a:lnTo>
                    <a:pt x="510252" y="397032"/>
                  </a:lnTo>
                  <a:lnTo>
                    <a:pt x="460315" y="409793"/>
                  </a:lnTo>
                  <a:lnTo>
                    <a:pt x="405520" y="418349"/>
                  </a:lnTo>
                  <a:lnTo>
                    <a:pt x="346837" y="422275"/>
                  </a:lnTo>
                </a:path>
                <a:path w="642620" h="642620">
                  <a:moveTo>
                    <a:pt x="346837" y="549529"/>
                  </a:moveTo>
                  <a:lnTo>
                    <a:pt x="343408" y="549529"/>
                  </a:lnTo>
                  <a:lnTo>
                    <a:pt x="336550" y="549529"/>
                  </a:lnTo>
                  <a:lnTo>
                    <a:pt x="329692" y="549529"/>
                  </a:lnTo>
                  <a:lnTo>
                    <a:pt x="319277" y="549529"/>
                  </a:lnTo>
                  <a:lnTo>
                    <a:pt x="312420" y="549529"/>
                  </a:lnTo>
                  <a:lnTo>
                    <a:pt x="305562" y="549529"/>
                  </a:lnTo>
                  <a:lnTo>
                    <a:pt x="295275" y="549529"/>
                  </a:lnTo>
                  <a:lnTo>
                    <a:pt x="236591" y="544343"/>
                  </a:lnTo>
                  <a:lnTo>
                    <a:pt x="181796" y="534948"/>
                  </a:lnTo>
                  <a:lnTo>
                    <a:pt x="131859" y="521767"/>
                  </a:lnTo>
                  <a:lnTo>
                    <a:pt x="87744" y="505224"/>
                  </a:lnTo>
                  <a:lnTo>
                    <a:pt x="50418" y="485745"/>
                  </a:lnTo>
                  <a:lnTo>
                    <a:pt x="0" y="439674"/>
                  </a:lnTo>
                  <a:lnTo>
                    <a:pt x="0" y="469409"/>
                  </a:lnTo>
                  <a:lnTo>
                    <a:pt x="0" y="484679"/>
                  </a:lnTo>
                  <a:lnTo>
                    <a:pt x="0" y="490305"/>
                  </a:lnTo>
                  <a:lnTo>
                    <a:pt x="0" y="491109"/>
                  </a:lnTo>
                  <a:lnTo>
                    <a:pt x="6540" y="521261"/>
                  </a:lnTo>
                  <a:lnTo>
                    <a:pt x="54877" y="575108"/>
                  </a:lnTo>
                  <a:lnTo>
                    <a:pt x="94011" y="597519"/>
                  </a:lnTo>
                  <a:lnTo>
                    <a:pt x="141349" y="616066"/>
                  </a:lnTo>
                  <a:lnTo>
                    <a:pt x="195560" y="630108"/>
                  </a:lnTo>
                  <a:lnTo>
                    <a:pt x="255313" y="639004"/>
                  </a:lnTo>
                  <a:lnTo>
                    <a:pt x="319277" y="642112"/>
                  </a:lnTo>
                  <a:lnTo>
                    <a:pt x="384416" y="639004"/>
                  </a:lnTo>
                  <a:lnTo>
                    <a:pt x="445051" y="630108"/>
                  </a:lnTo>
                  <a:lnTo>
                    <a:pt x="499894" y="616066"/>
                  </a:lnTo>
                  <a:lnTo>
                    <a:pt x="547655" y="597519"/>
                  </a:lnTo>
                  <a:lnTo>
                    <a:pt x="587047" y="575108"/>
                  </a:lnTo>
                  <a:lnTo>
                    <a:pt x="616779" y="549475"/>
                  </a:lnTo>
                  <a:lnTo>
                    <a:pt x="642112" y="491109"/>
                  </a:lnTo>
                  <a:lnTo>
                    <a:pt x="642112" y="461373"/>
                  </a:lnTo>
                  <a:lnTo>
                    <a:pt x="642112" y="446103"/>
                  </a:lnTo>
                  <a:lnTo>
                    <a:pt x="642112" y="440477"/>
                  </a:lnTo>
                  <a:lnTo>
                    <a:pt x="642112" y="439674"/>
                  </a:lnTo>
                  <a:lnTo>
                    <a:pt x="621263" y="463754"/>
                  </a:lnTo>
                  <a:lnTo>
                    <a:pt x="554367" y="505224"/>
                  </a:lnTo>
                  <a:lnTo>
                    <a:pt x="510252" y="521767"/>
                  </a:lnTo>
                  <a:lnTo>
                    <a:pt x="460315" y="534948"/>
                  </a:lnTo>
                  <a:lnTo>
                    <a:pt x="405520" y="544343"/>
                  </a:lnTo>
                  <a:lnTo>
                    <a:pt x="346837" y="549529"/>
                  </a:lnTo>
                </a:path>
              </a:pathLst>
            </a:custGeom>
            <a:ln w="14287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446644" y="4441901"/>
            <a:ext cx="387921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Scission</a:t>
            </a:r>
            <a:r>
              <a:rPr sz="1400" b="1" spc="3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400" b="1" spc="3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b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rémunération</a:t>
            </a:r>
            <a:r>
              <a:rPr sz="1400" b="1" spc="3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entre</a:t>
            </a:r>
            <a:r>
              <a:rPr sz="1400" spc="3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1400" spc="3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part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professionnelle</a:t>
            </a:r>
            <a:r>
              <a:rPr sz="1400" b="1" spc="434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400" spc="44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1400" spc="44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part</a:t>
            </a:r>
            <a:r>
              <a:rPr sz="1400" b="1" spc="44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coûts</a:t>
            </a:r>
            <a:r>
              <a:rPr sz="1400" b="1" spc="434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fonctionnement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975730" y="5528690"/>
            <a:ext cx="248285" cy="499109"/>
          </a:xfrm>
          <a:custGeom>
            <a:avLst/>
            <a:gdLst/>
            <a:ahLst/>
            <a:cxnLst/>
            <a:rect l="l" t="t" r="r" b="b"/>
            <a:pathLst>
              <a:path w="248285" h="499110">
                <a:moveTo>
                  <a:pt x="0" y="0"/>
                </a:moveTo>
                <a:lnTo>
                  <a:pt x="123952" y="0"/>
                </a:lnTo>
                <a:lnTo>
                  <a:pt x="247904" y="249478"/>
                </a:lnTo>
                <a:lnTo>
                  <a:pt x="123952" y="498944"/>
                </a:lnTo>
                <a:lnTo>
                  <a:pt x="0" y="498944"/>
                </a:lnTo>
                <a:lnTo>
                  <a:pt x="123952" y="24947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5322" y="5309361"/>
            <a:ext cx="5202555" cy="934719"/>
          </a:xfrm>
          <a:custGeom>
            <a:avLst/>
            <a:gdLst/>
            <a:ahLst/>
            <a:cxnLst/>
            <a:rect l="l" t="t" r="r" b="b"/>
            <a:pathLst>
              <a:path w="5202555" h="934720">
                <a:moveTo>
                  <a:pt x="0" y="155701"/>
                </a:moveTo>
                <a:lnTo>
                  <a:pt x="7937" y="106493"/>
                </a:lnTo>
                <a:lnTo>
                  <a:pt x="30041" y="63751"/>
                </a:lnTo>
                <a:lnTo>
                  <a:pt x="63746" y="30045"/>
                </a:lnTo>
                <a:lnTo>
                  <a:pt x="106488" y="7939"/>
                </a:lnTo>
                <a:lnTo>
                  <a:pt x="155701" y="0"/>
                </a:lnTo>
                <a:lnTo>
                  <a:pt x="5046256" y="0"/>
                </a:lnTo>
                <a:lnTo>
                  <a:pt x="5095513" y="7939"/>
                </a:lnTo>
                <a:lnTo>
                  <a:pt x="5138260" y="30045"/>
                </a:lnTo>
                <a:lnTo>
                  <a:pt x="5171949" y="63751"/>
                </a:lnTo>
                <a:lnTo>
                  <a:pt x="5194031" y="106493"/>
                </a:lnTo>
                <a:lnTo>
                  <a:pt x="5201958" y="155701"/>
                </a:lnTo>
                <a:lnTo>
                  <a:pt x="5201958" y="778433"/>
                </a:lnTo>
                <a:lnTo>
                  <a:pt x="5194031" y="827641"/>
                </a:lnTo>
                <a:lnTo>
                  <a:pt x="5171949" y="870379"/>
                </a:lnTo>
                <a:lnTo>
                  <a:pt x="5138260" y="904082"/>
                </a:lnTo>
                <a:lnTo>
                  <a:pt x="5095513" y="926185"/>
                </a:lnTo>
                <a:lnTo>
                  <a:pt x="5046256" y="934123"/>
                </a:lnTo>
                <a:lnTo>
                  <a:pt x="155701" y="934123"/>
                </a:lnTo>
                <a:lnTo>
                  <a:pt x="106488" y="926185"/>
                </a:lnTo>
                <a:lnTo>
                  <a:pt x="63746" y="904082"/>
                </a:lnTo>
                <a:lnTo>
                  <a:pt x="30041" y="870379"/>
                </a:lnTo>
                <a:lnTo>
                  <a:pt x="7937" y="827641"/>
                </a:lnTo>
                <a:lnTo>
                  <a:pt x="0" y="778433"/>
                </a:lnTo>
                <a:lnTo>
                  <a:pt x="0" y="155701"/>
                </a:lnTo>
                <a:close/>
              </a:path>
            </a:pathLst>
          </a:custGeom>
          <a:ln w="25400">
            <a:solidFill>
              <a:srgbClr val="3B8B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551558" y="5570016"/>
            <a:ext cx="387857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Ancien code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6 chiffres</a:t>
            </a:r>
            <a:r>
              <a:rPr sz="1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avec</a:t>
            </a:r>
            <a:r>
              <a:rPr sz="1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notion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«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range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dans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numéro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514718" y="5311140"/>
            <a:ext cx="5201920" cy="934085"/>
          </a:xfrm>
          <a:custGeom>
            <a:avLst/>
            <a:gdLst/>
            <a:ahLst/>
            <a:cxnLst/>
            <a:rect l="l" t="t" r="r" b="b"/>
            <a:pathLst>
              <a:path w="5201920" h="934085">
                <a:moveTo>
                  <a:pt x="0" y="155702"/>
                </a:moveTo>
                <a:lnTo>
                  <a:pt x="7926" y="106493"/>
                </a:lnTo>
                <a:lnTo>
                  <a:pt x="30008" y="63751"/>
                </a:lnTo>
                <a:lnTo>
                  <a:pt x="63697" y="30045"/>
                </a:lnTo>
                <a:lnTo>
                  <a:pt x="106444" y="7939"/>
                </a:lnTo>
                <a:lnTo>
                  <a:pt x="155701" y="0"/>
                </a:lnTo>
                <a:lnTo>
                  <a:pt x="5046217" y="0"/>
                </a:lnTo>
                <a:lnTo>
                  <a:pt x="5095426" y="7939"/>
                </a:lnTo>
                <a:lnTo>
                  <a:pt x="5138168" y="30045"/>
                </a:lnTo>
                <a:lnTo>
                  <a:pt x="5171874" y="63751"/>
                </a:lnTo>
                <a:lnTo>
                  <a:pt x="5193980" y="106493"/>
                </a:lnTo>
                <a:lnTo>
                  <a:pt x="5201920" y="155702"/>
                </a:lnTo>
                <a:lnTo>
                  <a:pt x="5201920" y="778395"/>
                </a:lnTo>
                <a:lnTo>
                  <a:pt x="5193980" y="827603"/>
                </a:lnTo>
                <a:lnTo>
                  <a:pt x="5171874" y="870341"/>
                </a:lnTo>
                <a:lnTo>
                  <a:pt x="5138168" y="904044"/>
                </a:lnTo>
                <a:lnTo>
                  <a:pt x="5095426" y="926147"/>
                </a:lnTo>
                <a:lnTo>
                  <a:pt x="5046217" y="934085"/>
                </a:lnTo>
                <a:lnTo>
                  <a:pt x="155701" y="934085"/>
                </a:lnTo>
                <a:lnTo>
                  <a:pt x="106444" y="926147"/>
                </a:lnTo>
                <a:lnTo>
                  <a:pt x="63697" y="904044"/>
                </a:lnTo>
                <a:lnTo>
                  <a:pt x="30008" y="870341"/>
                </a:lnTo>
                <a:lnTo>
                  <a:pt x="7926" y="827603"/>
                </a:lnTo>
                <a:lnTo>
                  <a:pt x="0" y="778395"/>
                </a:lnTo>
                <a:lnTo>
                  <a:pt x="0" y="155702"/>
                </a:lnTo>
                <a:close/>
              </a:path>
            </a:pathLst>
          </a:custGeom>
          <a:ln w="25399">
            <a:solidFill>
              <a:srgbClr val="B5B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446644" y="5465165"/>
            <a:ext cx="38792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Nouveau</a:t>
            </a:r>
            <a:r>
              <a:rPr sz="14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r>
              <a:rPr sz="14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400" b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7</a:t>
            </a:r>
            <a:r>
              <a:rPr sz="14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chiffres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sans</a:t>
            </a:r>
            <a:r>
              <a:rPr sz="14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référence</a:t>
            </a:r>
            <a:r>
              <a:rPr sz="14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1400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profession</a:t>
            </a:r>
            <a:r>
              <a:rPr sz="1400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;</a:t>
            </a:r>
            <a:r>
              <a:rPr sz="14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b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spécialité</a:t>
            </a:r>
            <a:r>
              <a:rPr sz="14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médicale</a:t>
            </a:r>
            <a:r>
              <a:rPr sz="14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est</a:t>
            </a:r>
            <a:r>
              <a:rPr sz="1400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attribut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distinct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50970" y="5465667"/>
            <a:ext cx="575945" cy="613410"/>
            <a:chOff x="750970" y="5465667"/>
            <a:chExt cx="575945" cy="613410"/>
          </a:xfrm>
        </p:grpSpPr>
        <p:sp>
          <p:nvSpPr>
            <p:cNvPr id="66" name="object 66"/>
            <p:cNvSpPr/>
            <p:nvPr/>
          </p:nvSpPr>
          <p:spPr>
            <a:xfrm>
              <a:off x="758113" y="5472810"/>
              <a:ext cx="485775" cy="598805"/>
            </a:xfrm>
            <a:custGeom>
              <a:avLst/>
              <a:gdLst/>
              <a:ahLst/>
              <a:cxnLst/>
              <a:rect l="l" t="t" r="r" b="b"/>
              <a:pathLst>
                <a:path w="485775" h="598804">
                  <a:moveTo>
                    <a:pt x="428625" y="435038"/>
                  </a:moveTo>
                  <a:lnTo>
                    <a:pt x="323850" y="435038"/>
                  </a:lnTo>
                  <a:lnTo>
                    <a:pt x="323850" y="544576"/>
                  </a:lnTo>
                  <a:lnTo>
                    <a:pt x="52387" y="544576"/>
                  </a:lnTo>
                  <a:lnTo>
                    <a:pt x="52387" y="57150"/>
                  </a:lnTo>
                  <a:lnTo>
                    <a:pt x="387350" y="57150"/>
                  </a:lnTo>
                  <a:lnTo>
                    <a:pt x="444500" y="0"/>
                  </a:lnTo>
                  <a:lnTo>
                    <a:pt x="0" y="0"/>
                  </a:lnTo>
                  <a:lnTo>
                    <a:pt x="0" y="598551"/>
                  </a:lnTo>
                  <a:lnTo>
                    <a:pt x="349250" y="598551"/>
                  </a:lnTo>
                  <a:lnTo>
                    <a:pt x="485775" y="462025"/>
                  </a:lnTo>
                  <a:lnTo>
                    <a:pt x="485775" y="257238"/>
                  </a:lnTo>
                  <a:lnTo>
                    <a:pt x="428625" y="314388"/>
                  </a:lnTo>
                  <a:lnTo>
                    <a:pt x="428625" y="435038"/>
                  </a:lnTo>
                  <a:close/>
                </a:path>
              </a:pathLst>
            </a:custGeom>
            <a:ln w="14287">
              <a:solidFill>
                <a:srgbClr val="284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6582" y="5496845"/>
              <a:ext cx="120071" cy="11969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20038" y="5555360"/>
              <a:ext cx="349250" cy="353060"/>
            </a:xfrm>
            <a:custGeom>
              <a:avLst/>
              <a:gdLst/>
              <a:ahLst/>
              <a:cxnLst/>
              <a:rect l="l" t="t" r="r" b="b"/>
              <a:pathLst>
                <a:path w="349250" h="353060">
                  <a:moveTo>
                    <a:pt x="71437" y="352488"/>
                  </a:moveTo>
                  <a:lnTo>
                    <a:pt x="79375" y="344550"/>
                  </a:lnTo>
                  <a:lnTo>
                    <a:pt x="7937" y="273113"/>
                  </a:lnTo>
                  <a:lnTo>
                    <a:pt x="0" y="276288"/>
                  </a:lnTo>
                  <a:lnTo>
                    <a:pt x="0" y="352488"/>
                  </a:lnTo>
                  <a:lnTo>
                    <a:pt x="71437" y="352488"/>
                  </a:lnTo>
                  <a:close/>
                </a:path>
                <a:path w="349250" h="353060">
                  <a:moveTo>
                    <a:pt x="25400" y="250888"/>
                  </a:moveTo>
                  <a:lnTo>
                    <a:pt x="101600" y="325500"/>
                  </a:lnTo>
                  <a:lnTo>
                    <a:pt x="349250" y="73088"/>
                  </a:lnTo>
                  <a:lnTo>
                    <a:pt x="274637" y="0"/>
                  </a:lnTo>
                  <a:lnTo>
                    <a:pt x="25400" y="250888"/>
                  </a:lnTo>
                  <a:close/>
                </a:path>
              </a:pathLst>
            </a:custGeom>
            <a:ln w="14287">
              <a:solidFill>
                <a:srgbClr val="284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6739096" y="5462365"/>
            <a:ext cx="575945" cy="612775"/>
            <a:chOff x="6739096" y="5462365"/>
            <a:chExt cx="575945" cy="612775"/>
          </a:xfrm>
        </p:grpSpPr>
        <p:sp>
          <p:nvSpPr>
            <p:cNvPr id="70" name="object 70"/>
            <p:cNvSpPr/>
            <p:nvPr/>
          </p:nvSpPr>
          <p:spPr>
            <a:xfrm>
              <a:off x="6746240" y="5469509"/>
              <a:ext cx="485775" cy="598805"/>
            </a:xfrm>
            <a:custGeom>
              <a:avLst/>
              <a:gdLst/>
              <a:ahLst/>
              <a:cxnLst/>
              <a:rect l="l" t="t" r="r" b="b"/>
              <a:pathLst>
                <a:path w="485775" h="598804">
                  <a:moveTo>
                    <a:pt x="428625" y="434924"/>
                  </a:moveTo>
                  <a:lnTo>
                    <a:pt x="323850" y="434924"/>
                  </a:lnTo>
                  <a:lnTo>
                    <a:pt x="323850" y="544461"/>
                  </a:lnTo>
                  <a:lnTo>
                    <a:pt x="52450" y="544461"/>
                  </a:lnTo>
                  <a:lnTo>
                    <a:pt x="52450" y="57149"/>
                  </a:lnTo>
                  <a:lnTo>
                    <a:pt x="387350" y="57149"/>
                  </a:lnTo>
                  <a:lnTo>
                    <a:pt x="444500" y="0"/>
                  </a:lnTo>
                  <a:lnTo>
                    <a:pt x="0" y="0"/>
                  </a:lnTo>
                  <a:lnTo>
                    <a:pt x="0" y="598436"/>
                  </a:lnTo>
                  <a:lnTo>
                    <a:pt x="349250" y="598436"/>
                  </a:lnTo>
                  <a:lnTo>
                    <a:pt x="485775" y="461911"/>
                  </a:lnTo>
                  <a:lnTo>
                    <a:pt x="485775" y="257124"/>
                  </a:lnTo>
                  <a:lnTo>
                    <a:pt x="428625" y="314274"/>
                  </a:lnTo>
                  <a:lnTo>
                    <a:pt x="428625" y="434924"/>
                  </a:lnTo>
                  <a:close/>
                </a:path>
              </a:pathLst>
            </a:custGeom>
            <a:ln w="14287">
              <a:solidFill>
                <a:srgbClr val="284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94772" y="5493416"/>
              <a:ext cx="119985" cy="11971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908165" y="5552059"/>
              <a:ext cx="349250" cy="352425"/>
            </a:xfrm>
            <a:custGeom>
              <a:avLst/>
              <a:gdLst/>
              <a:ahLst/>
              <a:cxnLst/>
              <a:rect l="l" t="t" r="r" b="b"/>
              <a:pathLst>
                <a:path w="349250" h="352425">
                  <a:moveTo>
                    <a:pt x="71500" y="352374"/>
                  </a:moveTo>
                  <a:lnTo>
                    <a:pt x="79375" y="344436"/>
                  </a:lnTo>
                  <a:lnTo>
                    <a:pt x="8000" y="272999"/>
                  </a:lnTo>
                  <a:lnTo>
                    <a:pt x="0" y="276174"/>
                  </a:lnTo>
                  <a:lnTo>
                    <a:pt x="0" y="352374"/>
                  </a:lnTo>
                  <a:lnTo>
                    <a:pt x="71500" y="352374"/>
                  </a:lnTo>
                  <a:close/>
                </a:path>
                <a:path w="349250" h="352425">
                  <a:moveTo>
                    <a:pt x="25400" y="250774"/>
                  </a:moveTo>
                  <a:lnTo>
                    <a:pt x="101600" y="325386"/>
                  </a:lnTo>
                  <a:lnTo>
                    <a:pt x="349250" y="72974"/>
                  </a:lnTo>
                  <a:lnTo>
                    <a:pt x="274700" y="0"/>
                  </a:lnTo>
                  <a:lnTo>
                    <a:pt x="25400" y="250774"/>
                  </a:lnTo>
                  <a:close/>
                </a:path>
              </a:pathLst>
            </a:custGeom>
            <a:ln w="14287">
              <a:solidFill>
                <a:srgbClr val="284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02788" y="2566923"/>
            <a:ext cx="6174105" cy="2672715"/>
            <a:chOff x="3002788" y="2566923"/>
            <a:chExt cx="6174105" cy="26727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4903" y="2566923"/>
              <a:ext cx="5761608" cy="26723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15488" y="3355974"/>
              <a:ext cx="4412615" cy="196850"/>
            </a:xfrm>
            <a:custGeom>
              <a:avLst/>
              <a:gdLst/>
              <a:ahLst/>
              <a:cxnLst/>
              <a:rect l="l" t="t" r="r" b="b"/>
              <a:pathLst>
                <a:path w="4412615" h="196850">
                  <a:moveTo>
                    <a:pt x="0" y="98298"/>
                  </a:moveTo>
                  <a:lnTo>
                    <a:pt x="35542" y="80611"/>
                  </a:lnTo>
                  <a:lnTo>
                    <a:pt x="89393" y="70483"/>
                  </a:lnTo>
                  <a:lnTo>
                    <a:pt x="138016" y="63971"/>
                  </a:lnTo>
                  <a:lnTo>
                    <a:pt x="196351" y="57670"/>
                  </a:lnTo>
                  <a:lnTo>
                    <a:pt x="263999" y="51599"/>
                  </a:lnTo>
                  <a:lnTo>
                    <a:pt x="340563" y="45774"/>
                  </a:lnTo>
                  <a:lnTo>
                    <a:pt x="382063" y="42960"/>
                  </a:lnTo>
                  <a:lnTo>
                    <a:pt x="425643" y="40215"/>
                  </a:lnTo>
                  <a:lnTo>
                    <a:pt x="471251" y="37540"/>
                  </a:lnTo>
                  <a:lnTo>
                    <a:pt x="518840" y="34938"/>
                  </a:lnTo>
                  <a:lnTo>
                    <a:pt x="568358" y="32410"/>
                  </a:lnTo>
                  <a:lnTo>
                    <a:pt x="619755" y="29960"/>
                  </a:lnTo>
                  <a:lnTo>
                    <a:pt x="672983" y="27590"/>
                  </a:lnTo>
                  <a:lnTo>
                    <a:pt x="727991" y="25301"/>
                  </a:lnTo>
                  <a:lnTo>
                    <a:pt x="784730" y="23096"/>
                  </a:lnTo>
                  <a:lnTo>
                    <a:pt x="843149" y="20977"/>
                  </a:lnTo>
                  <a:lnTo>
                    <a:pt x="903198" y="18946"/>
                  </a:lnTo>
                  <a:lnTo>
                    <a:pt x="964828" y="17006"/>
                  </a:lnTo>
                  <a:lnTo>
                    <a:pt x="1027990" y="15158"/>
                  </a:lnTo>
                  <a:lnTo>
                    <a:pt x="1092632" y="13405"/>
                  </a:lnTo>
                  <a:lnTo>
                    <a:pt x="1158706" y="11749"/>
                  </a:lnTo>
                  <a:lnTo>
                    <a:pt x="1226161" y="10193"/>
                  </a:lnTo>
                  <a:lnTo>
                    <a:pt x="1294948" y="8738"/>
                  </a:lnTo>
                  <a:lnTo>
                    <a:pt x="1365017" y="7387"/>
                  </a:lnTo>
                  <a:lnTo>
                    <a:pt x="1436317" y="6141"/>
                  </a:lnTo>
                  <a:lnTo>
                    <a:pt x="1508800" y="5004"/>
                  </a:lnTo>
                  <a:lnTo>
                    <a:pt x="1582415" y="3977"/>
                  </a:lnTo>
                  <a:lnTo>
                    <a:pt x="1657113" y="3063"/>
                  </a:lnTo>
                  <a:lnTo>
                    <a:pt x="1732843" y="2264"/>
                  </a:lnTo>
                  <a:lnTo>
                    <a:pt x="1809555" y="1581"/>
                  </a:lnTo>
                  <a:lnTo>
                    <a:pt x="1887201" y="1018"/>
                  </a:lnTo>
                  <a:lnTo>
                    <a:pt x="1965730" y="575"/>
                  </a:lnTo>
                  <a:lnTo>
                    <a:pt x="2045092" y="257"/>
                  </a:lnTo>
                  <a:lnTo>
                    <a:pt x="2125237" y="64"/>
                  </a:lnTo>
                  <a:lnTo>
                    <a:pt x="2206116" y="0"/>
                  </a:lnTo>
                  <a:lnTo>
                    <a:pt x="2286987" y="64"/>
                  </a:lnTo>
                  <a:lnTo>
                    <a:pt x="2367125" y="257"/>
                  </a:lnTo>
                  <a:lnTo>
                    <a:pt x="2446479" y="575"/>
                  </a:lnTo>
                  <a:lnTo>
                    <a:pt x="2525001" y="1018"/>
                  </a:lnTo>
                  <a:lnTo>
                    <a:pt x="2602640" y="1581"/>
                  </a:lnTo>
                  <a:lnTo>
                    <a:pt x="2679346" y="2264"/>
                  </a:lnTo>
                  <a:lnTo>
                    <a:pt x="2755070" y="3063"/>
                  </a:lnTo>
                  <a:lnTo>
                    <a:pt x="2829761" y="3977"/>
                  </a:lnTo>
                  <a:lnTo>
                    <a:pt x="2903371" y="5004"/>
                  </a:lnTo>
                  <a:lnTo>
                    <a:pt x="2975848" y="6141"/>
                  </a:lnTo>
                  <a:lnTo>
                    <a:pt x="3047144" y="7387"/>
                  </a:lnTo>
                  <a:lnTo>
                    <a:pt x="3117208" y="8738"/>
                  </a:lnTo>
                  <a:lnTo>
                    <a:pt x="3185990" y="10193"/>
                  </a:lnTo>
                  <a:lnTo>
                    <a:pt x="3253442" y="11749"/>
                  </a:lnTo>
                  <a:lnTo>
                    <a:pt x="3319511" y="13405"/>
                  </a:lnTo>
                  <a:lnTo>
                    <a:pt x="3384150" y="15158"/>
                  </a:lnTo>
                  <a:lnTo>
                    <a:pt x="3447308" y="17006"/>
                  </a:lnTo>
                  <a:lnTo>
                    <a:pt x="3508935" y="18946"/>
                  </a:lnTo>
                  <a:lnTo>
                    <a:pt x="3568982" y="20977"/>
                  </a:lnTo>
                  <a:lnTo>
                    <a:pt x="3627398" y="23096"/>
                  </a:lnTo>
                  <a:lnTo>
                    <a:pt x="3684134" y="25301"/>
                  </a:lnTo>
                  <a:lnTo>
                    <a:pt x="3739140" y="27590"/>
                  </a:lnTo>
                  <a:lnTo>
                    <a:pt x="3792365" y="29960"/>
                  </a:lnTo>
                  <a:lnTo>
                    <a:pt x="3843761" y="32410"/>
                  </a:lnTo>
                  <a:lnTo>
                    <a:pt x="3893278" y="34938"/>
                  </a:lnTo>
                  <a:lnTo>
                    <a:pt x="3940864" y="37540"/>
                  </a:lnTo>
                  <a:lnTo>
                    <a:pt x="3986472" y="40215"/>
                  </a:lnTo>
                  <a:lnTo>
                    <a:pt x="4030050" y="42960"/>
                  </a:lnTo>
                  <a:lnTo>
                    <a:pt x="4071549" y="45774"/>
                  </a:lnTo>
                  <a:lnTo>
                    <a:pt x="4110919" y="48655"/>
                  </a:lnTo>
                  <a:lnTo>
                    <a:pt x="4183073" y="54605"/>
                  </a:lnTo>
                  <a:lnTo>
                    <a:pt x="4246114" y="60793"/>
                  </a:lnTo>
                  <a:lnTo>
                    <a:pt x="4299641" y="67202"/>
                  </a:lnTo>
                  <a:lnTo>
                    <a:pt x="4343258" y="73814"/>
                  </a:lnTo>
                  <a:lnTo>
                    <a:pt x="4389227" y="84073"/>
                  </a:lnTo>
                  <a:lnTo>
                    <a:pt x="4412107" y="98298"/>
                  </a:lnTo>
                  <a:lnTo>
                    <a:pt x="4410652" y="101897"/>
                  </a:lnTo>
                  <a:lnTo>
                    <a:pt x="4361225" y="119367"/>
                  </a:lnTo>
                  <a:lnTo>
                    <a:pt x="4322713" y="126066"/>
                  </a:lnTo>
                  <a:lnTo>
                    <a:pt x="4274091" y="132573"/>
                  </a:lnTo>
                  <a:lnTo>
                    <a:pt x="4215758" y="138870"/>
                  </a:lnTo>
                  <a:lnTo>
                    <a:pt x="4148110" y="144940"/>
                  </a:lnTo>
                  <a:lnTo>
                    <a:pt x="4071549" y="150764"/>
                  </a:lnTo>
                  <a:lnTo>
                    <a:pt x="4030050" y="153579"/>
                  </a:lnTo>
                  <a:lnTo>
                    <a:pt x="3986472" y="156325"/>
                  </a:lnTo>
                  <a:lnTo>
                    <a:pt x="3940864" y="159002"/>
                  </a:lnTo>
                  <a:lnTo>
                    <a:pt x="3893278" y="161605"/>
                  </a:lnTo>
                  <a:lnTo>
                    <a:pt x="3843761" y="164134"/>
                  </a:lnTo>
                  <a:lnTo>
                    <a:pt x="3792365" y="166586"/>
                  </a:lnTo>
                  <a:lnTo>
                    <a:pt x="3739140" y="168959"/>
                  </a:lnTo>
                  <a:lnTo>
                    <a:pt x="3684134" y="171250"/>
                  </a:lnTo>
                  <a:lnTo>
                    <a:pt x="3627398" y="173457"/>
                  </a:lnTo>
                  <a:lnTo>
                    <a:pt x="3568982" y="175579"/>
                  </a:lnTo>
                  <a:lnTo>
                    <a:pt x="3508935" y="177613"/>
                  </a:lnTo>
                  <a:lnTo>
                    <a:pt x="3447308" y="179556"/>
                  </a:lnTo>
                  <a:lnTo>
                    <a:pt x="3384150" y="181406"/>
                  </a:lnTo>
                  <a:lnTo>
                    <a:pt x="3319511" y="183162"/>
                  </a:lnTo>
                  <a:lnTo>
                    <a:pt x="3253442" y="184820"/>
                  </a:lnTo>
                  <a:lnTo>
                    <a:pt x="3185990" y="186379"/>
                  </a:lnTo>
                  <a:lnTo>
                    <a:pt x="3117208" y="187837"/>
                  </a:lnTo>
                  <a:lnTo>
                    <a:pt x="3047144" y="189191"/>
                  </a:lnTo>
                  <a:lnTo>
                    <a:pt x="2975848" y="190439"/>
                  </a:lnTo>
                  <a:lnTo>
                    <a:pt x="2903371" y="191578"/>
                  </a:lnTo>
                  <a:lnTo>
                    <a:pt x="2829761" y="192608"/>
                  </a:lnTo>
                  <a:lnTo>
                    <a:pt x="2755070" y="193524"/>
                  </a:lnTo>
                  <a:lnTo>
                    <a:pt x="2679346" y="194326"/>
                  </a:lnTo>
                  <a:lnTo>
                    <a:pt x="2602640" y="195010"/>
                  </a:lnTo>
                  <a:lnTo>
                    <a:pt x="2525001" y="195575"/>
                  </a:lnTo>
                  <a:lnTo>
                    <a:pt x="2446479" y="196018"/>
                  </a:lnTo>
                  <a:lnTo>
                    <a:pt x="2367125" y="196337"/>
                  </a:lnTo>
                  <a:lnTo>
                    <a:pt x="2286987" y="196531"/>
                  </a:lnTo>
                  <a:lnTo>
                    <a:pt x="2206116" y="196596"/>
                  </a:lnTo>
                  <a:lnTo>
                    <a:pt x="2125237" y="196531"/>
                  </a:lnTo>
                  <a:lnTo>
                    <a:pt x="2045092" y="196337"/>
                  </a:lnTo>
                  <a:lnTo>
                    <a:pt x="1965730" y="196018"/>
                  </a:lnTo>
                  <a:lnTo>
                    <a:pt x="1887201" y="195575"/>
                  </a:lnTo>
                  <a:lnTo>
                    <a:pt x="1809555" y="195010"/>
                  </a:lnTo>
                  <a:lnTo>
                    <a:pt x="1732843" y="194326"/>
                  </a:lnTo>
                  <a:lnTo>
                    <a:pt x="1657113" y="193524"/>
                  </a:lnTo>
                  <a:lnTo>
                    <a:pt x="1582415" y="192608"/>
                  </a:lnTo>
                  <a:lnTo>
                    <a:pt x="1508800" y="191578"/>
                  </a:lnTo>
                  <a:lnTo>
                    <a:pt x="1436317" y="190439"/>
                  </a:lnTo>
                  <a:lnTo>
                    <a:pt x="1365017" y="189191"/>
                  </a:lnTo>
                  <a:lnTo>
                    <a:pt x="1294948" y="187837"/>
                  </a:lnTo>
                  <a:lnTo>
                    <a:pt x="1226161" y="186379"/>
                  </a:lnTo>
                  <a:lnTo>
                    <a:pt x="1158706" y="184820"/>
                  </a:lnTo>
                  <a:lnTo>
                    <a:pt x="1092632" y="183162"/>
                  </a:lnTo>
                  <a:lnTo>
                    <a:pt x="1027990" y="181406"/>
                  </a:lnTo>
                  <a:lnTo>
                    <a:pt x="964828" y="179556"/>
                  </a:lnTo>
                  <a:lnTo>
                    <a:pt x="903198" y="177613"/>
                  </a:lnTo>
                  <a:lnTo>
                    <a:pt x="843149" y="175579"/>
                  </a:lnTo>
                  <a:lnTo>
                    <a:pt x="784730" y="173457"/>
                  </a:lnTo>
                  <a:lnTo>
                    <a:pt x="727991" y="171250"/>
                  </a:lnTo>
                  <a:lnTo>
                    <a:pt x="672983" y="168959"/>
                  </a:lnTo>
                  <a:lnTo>
                    <a:pt x="619755" y="166586"/>
                  </a:lnTo>
                  <a:lnTo>
                    <a:pt x="568358" y="164134"/>
                  </a:lnTo>
                  <a:lnTo>
                    <a:pt x="518840" y="161605"/>
                  </a:lnTo>
                  <a:lnTo>
                    <a:pt x="471251" y="159002"/>
                  </a:lnTo>
                  <a:lnTo>
                    <a:pt x="425643" y="156325"/>
                  </a:lnTo>
                  <a:lnTo>
                    <a:pt x="382063" y="153579"/>
                  </a:lnTo>
                  <a:lnTo>
                    <a:pt x="340563" y="150764"/>
                  </a:lnTo>
                  <a:lnTo>
                    <a:pt x="301192" y="147884"/>
                  </a:lnTo>
                  <a:lnTo>
                    <a:pt x="229036" y="141935"/>
                  </a:lnTo>
                  <a:lnTo>
                    <a:pt x="165994" y="135749"/>
                  </a:lnTo>
                  <a:lnTo>
                    <a:pt x="112466" y="129344"/>
                  </a:lnTo>
                  <a:lnTo>
                    <a:pt x="68849" y="122739"/>
                  </a:lnTo>
                  <a:lnTo>
                    <a:pt x="22880" y="112494"/>
                  </a:lnTo>
                  <a:lnTo>
                    <a:pt x="0" y="9829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spc="-10" dirty="0"/>
              <a:t> Qu’est-</a:t>
            </a:r>
            <a:r>
              <a:rPr dirty="0"/>
              <a:t>ce</a:t>
            </a:r>
            <a:r>
              <a:rPr spc="-25" dirty="0"/>
              <a:t> </a:t>
            </a:r>
            <a:r>
              <a:rPr dirty="0"/>
              <a:t>qui</a:t>
            </a:r>
            <a:r>
              <a:rPr spc="-10" dirty="0"/>
              <a:t> </a:t>
            </a:r>
            <a:r>
              <a:rPr dirty="0"/>
              <a:t>va</a:t>
            </a:r>
            <a:r>
              <a:rPr spc="-15" dirty="0"/>
              <a:t> </a:t>
            </a:r>
            <a:r>
              <a:rPr dirty="0"/>
              <a:t>changer</a:t>
            </a:r>
            <a:r>
              <a:rPr spc="-25" dirty="0"/>
              <a:t> </a:t>
            </a:r>
            <a:r>
              <a:rPr dirty="0"/>
              <a:t>concrètement</a:t>
            </a:r>
            <a:r>
              <a:rPr spc="-50" dirty="0"/>
              <a:t> 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029205" y="1447241"/>
            <a:ext cx="68891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Exemple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concret</a:t>
            </a:r>
            <a:r>
              <a:rPr sz="1400" u="none" spc="-5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→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Exemple</a:t>
            </a:r>
            <a:r>
              <a:rPr sz="1400" u="none" spc="-1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la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nouvelle</a:t>
            </a:r>
            <a:r>
              <a:rPr sz="1400" u="none" spc="-3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structure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à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4</a:t>
            </a:r>
            <a:r>
              <a:rPr sz="1400" u="none" spc="-3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niveaux</a:t>
            </a:r>
            <a:r>
              <a:rPr sz="1400" u="none" spc="-1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</a:t>
            </a:r>
            <a:r>
              <a:rPr sz="1400" u="none" spc="-3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détail</a:t>
            </a:r>
            <a:r>
              <a:rPr sz="1400" u="none" spc="-30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(xx.xx.xx.xx)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28851" y="1981835"/>
            <a:ext cx="8792210" cy="777875"/>
            <a:chOff x="1728851" y="1981835"/>
            <a:chExt cx="8792210" cy="7778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9209" y="1981835"/>
              <a:ext cx="8709025" cy="7778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41551" y="2134616"/>
              <a:ext cx="8766810" cy="280670"/>
            </a:xfrm>
            <a:custGeom>
              <a:avLst/>
              <a:gdLst/>
              <a:ahLst/>
              <a:cxnLst/>
              <a:rect l="l" t="t" r="r" b="b"/>
              <a:pathLst>
                <a:path w="8766810" h="280669">
                  <a:moveTo>
                    <a:pt x="0" y="140081"/>
                  </a:moveTo>
                  <a:lnTo>
                    <a:pt x="36494" y="121899"/>
                  </a:lnTo>
                  <a:lnTo>
                    <a:pt x="89050" y="111819"/>
                  </a:lnTo>
                  <a:lnTo>
                    <a:pt x="142949" y="104427"/>
                  </a:lnTo>
                  <a:lnTo>
                    <a:pt x="185579" y="99585"/>
                  </a:lnTo>
                  <a:lnTo>
                    <a:pt x="233443" y="94816"/>
                  </a:lnTo>
                  <a:lnTo>
                    <a:pt x="286436" y="90123"/>
                  </a:lnTo>
                  <a:lnTo>
                    <a:pt x="344451" y="85510"/>
                  </a:lnTo>
                  <a:lnTo>
                    <a:pt x="407383" y="80980"/>
                  </a:lnTo>
                  <a:lnTo>
                    <a:pt x="475126" y="76537"/>
                  </a:lnTo>
                  <a:lnTo>
                    <a:pt x="547573" y="72183"/>
                  </a:lnTo>
                  <a:lnTo>
                    <a:pt x="624619" y="67922"/>
                  </a:lnTo>
                  <a:lnTo>
                    <a:pt x="664834" y="65828"/>
                  </a:lnTo>
                  <a:lnTo>
                    <a:pt x="706158" y="63758"/>
                  </a:lnTo>
                  <a:lnTo>
                    <a:pt x="748580" y="61714"/>
                  </a:lnTo>
                  <a:lnTo>
                    <a:pt x="792084" y="59694"/>
                  </a:lnTo>
                  <a:lnTo>
                    <a:pt x="836659" y="57701"/>
                  </a:lnTo>
                  <a:lnTo>
                    <a:pt x="882291" y="55733"/>
                  </a:lnTo>
                  <a:lnTo>
                    <a:pt x="928967" y="53792"/>
                  </a:lnTo>
                  <a:lnTo>
                    <a:pt x="976673" y="51879"/>
                  </a:lnTo>
                  <a:lnTo>
                    <a:pt x="1025397" y="49993"/>
                  </a:lnTo>
                  <a:lnTo>
                    <a:pt x="1075125" y="48134"/>
                  </a:lnTo>
                  <a:lnTo>
                    <a:pt x="1125843" y="46304"/>
                  </a:lnTo>
                  <a:lnTo>
                    <a:pt x="1177539" y="44503"/>
                  </a:lnTo>
                  <a:lnTo>
                    <a:pt x="1230199" y="42731"/>
                  </a:lnTo>
                  <a:lnTo>
                    <a:pt x="1283811" y="40989"/>
                  </a:lnTo>
                  <a:lnTo>
                    <a:pt x="1338360" y="39276"/>
                  </a:lnTo>
                  <a:lnTo>
                    <a:pt x="1393834" y="37594"/>
                  </a:lnTo>
                  <a:lnTo>
                    <a:pt x="1450219" y="35943"/>
                  </a:lnTo>
                  <a:lnTo>
                    <a:pt x="1507502" y="34323"/>
                  </a:lnTo>
                  <a:lnTo>
                    <a:pt x="1565670" y="32735"/>
                  </a:lnTo>
                  <a:lnTo>
                    <a:pt x="1624710" y="31179"/>
                  </a:lnTo>
                  <a:lnTo>
                    <a:pt x="1684608" y="29656"/>
                  </a:lnTo>
                  <a:lnTo>
                    <a:pt x="1745352" y="28165"/>
                  </a:lnTo>
                  <a:lnTo>
                    <a:pt x="1806927" y="26708"/>
                  </a:lnTo>
                  <a:lnTo>
                    <a:pt x="1869321" y="25285"/>
                  </a:lnTo>
                  <a:lnTo>
                    <a:pt x="1932520" y="23895"/>
                  </a:lnTo>
                  <a:lnTo>
                    <a:pt x="1996512" y="22541"/>
                  </a:lnTo>
                  <a:lnTo>
                    <a:pt x="2061282" y="21221"/>
                  </a:lnTo>
                  <a:lnTo>
                    <a:pt x="2126818" y="19937"/>
                  </a:lnTo>
                  <a:lnTo>
                    <a:pt x="2193107" y="18689"/>
                  </a:lnTo>
                  <a:lnTo>
                    <a:pt x="2260135" y="17477"/>
                  </a:lnTo>
                  <a:lnTo>
                    <a:pt x="2327889" y="16302"/>
                  </a:lnTo>
                  <a:lnTo>
                    <a:pt x="2396355" y="15164"/>
                  </a:lnTo>
                  <a:lnTo>
                    <a:pt x="2465521" y="14064"/>
                  </a:lnTo>
                  <a:lnTo>
                    <a:pt x="2535374" y="13002"/>
                  </a:lnTo>
                  <a:lnTo>
                    <a:pt x="2605899" y="11978"/>
                  </a:lnTo>
                  <a:lnTo>
                    <a:pt x="2677084" y="10993"/>
                  </a:lnTo>
                  <a:lnTo>
                    <a:pt x="2748916" y="10047"/>
                  </a:lnTo>
                  <a:lnTo>
                    <a:pt x="2821381" y="9141"/>
                  </a:lnTo>
                  <a:lnTo>
                    <a:pt x="2894466" y="8275"/>
                  </a:lnTo>
                  <a:lnTo>
                    <a:pt x="2968157" y="7450"/>
                  </a:lnTo>
                  <a:lnTo>
                    <a:pt x="3042443" y="6665"/>
                  </a:lnTo>
                  <a:lnTo>
                    <a:pt x="3117308" y="5922"/>
                  </a:lnTo>
                  <a:lnTo>
                    <a:pt x="3192741" y="5220"/>
                  </a:lnTo>
                  <a:lnTo>
                    <a:pt x="3268728" y="4561"/>
                  </a:lnTo>
                  <a:lnTo>
                    <a:pt x="3345255" y="3945"/>
                  </a:lnTo>
                  <a:lnTo>
                    <a:pt x="3422309" y="3371"/>
                  </a:lnTo>
                  <a:lnTo>
                    <a:pt x="3499878" y="2841"/>
                  </a:lnTo>
                  <a:lnTo>
                    <a:pt x="3577947" y="2355"/>
                  </a:lnTo>
                  <a:lnTo>
                    <a:pt x="3656505" y="1913"/>
                  </a:lnTo>
                  <a:lnTo>
                    <a:pt x="3735536" y="1516"/>
                  </a:lnTo>
                  <a:lnTo>
                    <a:pt x="3815029" y="1164"/>
                  </a:lnTo>
                  <a:lnTo>
                    <a:pt x="3894969" y="858"/>
                  </a:lnTo>
                  <a:lnTo>
                    <a:pt x="3975345" y="597"/>
                  </a:lnTo>
                  <a:lnTo>
                    <a:pt x="4056141" y="383"/>
                  </a:lnTo>
                  <a:lnTo>
                    <a:pt x="4137346" y="216"/>
                  </a:lnTo>
                  <a:lnTo>
                    <a:pt x="4218946" y="96"/>
                  </a:lnTo>
                  <a:lnTo>
                    <a:pt x="4300928" y="24"/>
                  </a:lnTo>
                  <a:lnTo>
                    <a:pt x="4383278" y="0"/>
                  </a:lnTo>
                  <a:lnTo>
                    <a:pt x="4465628" y="24"/>
                  </a:lnTo>
                  <a:lnTo>
                    <a:pt x="4547609" y="96"/>
                  </a:lnTo>
                  <a:lnTo>
                    <a:pt x="4629209" y="216"/>
                  </a:lnTo>
                  <a:lnTo>
                    <a:pt x="4710414" y="383"/>
                  </a:lnTo>
                  <a:lnTo>
                    <a:pt x="4791212" y="597"/>
                  </a:lnTo>
                  <a:lnTo>
                    <a:pt x="4871587" y="858"/>
                  </a:lnTo>
                  <a:lnTo>
                    <a:pt x="4951529" y="1164"/>
                  </a:lnTo>
                  <a:lnTo>
                    <a:pt x="5031022" y="1516"/>
                  </a:lnTo>
                  <a:lnTo>
                    <a:pt x="5110054" y="1913"/>
                  </a:lnTo>
                  <a:lnTo>
                    <a:pt x="5188612" y="2355"/>
                  </a:lnTo>
                  <a:lnTo>
                    <a:pt x="5266683" y="2841"/>
                  </a:lnTo>
                  <a:lnTo>
                    <a:pt x="5344252" y="3371"/>
                  </a:lnTo>
                  <a:lnTo>
                    <a:pt x="5421308" y="3945"/>
                  </a:lnTo>
                  <a:lnTo>
                    <a:pt x="5497836" y="4561"/>
                  </a:lnTo>
                  <a:lnTo>
                    <a:pt x="5573824" y="5220"/>
                  </a:lnTo>
                  <a:lnTo>
                    <a:pt x="5649258" y="5922"/>
                  </a:lnTo>
                  <a:lnTo>
                    <a:pt x="5724125" y="6665"/>
                  </a:lnTo>
                  <a:lnTo>
                    <a:pt x="5798411" y="7450"/>
                  </a:lnTo>
                  <a:lnTo>
                    <a:pt x="5872105" y="8275"/>
                  </a:lnTo>
                  <a:lnTo>
                    <a:pt x="5945191" y="9141"/>
                  </a:lnTo>
                  <a:lnTo>
                    <a:pt x="6017658" y="10047"/>
                  </a:lnTo>
                  <a:lnTo>
                    <a:pt x="6089491" y="10993"/>
                  </a:lnTo>
                  <a:lnTo>
                    <a:pt x="6160677" y="11978"/>
                  </a:lnTo>
                  <a:lnTo>
                    <a:pt x="6231205" y="13002"/>
                  </a:lnTo>
                  <a:lnTo>
                    <a:pt x="6301059" y="14064"/>
                  </a:lnTo>
                  <a:lnTo>
                    <a:pt x="6370226" y="15164"/>
                  </a:lnTo>
                  <a:lnTo>
                    <a:pt x="6438695" y="16302"/>
                  </a:lnTo>
                  <a:lnTo>
                    <a:pt x="6506450" y="17477"/>
                  </a:lnTo>
                  <a:lnTo>
                    <a:pt x="6573480" y="18689"/>
                  </a:lnTo>
                  <a:lnTo>
                    <a:pt x="6639771" y="19937"/>
                  </a:lnTo>
                  <a:lnTo>
                    <a:pt x="6705309" y="21221"/>
                  </a:lnTo>
                  <a:lnTo>
                    <a:pt x="6770081" y="22541"/>
                  </a:lnTo>
                  <a:lnTo>
                    <a:pt x="6834075" y="23895"/>
                  </a:lnTo>
                  <a:lnTo>
                    <a:pt x="6897276" y="25285"/>
                  </a:lnTo>
                  <a:lnTo>
                    <a:pt x="6959672" y="26708"/>
                  </a:lnTo>
                  <a:lnTo>
                    <a:pt x="7021250" y="28165"/>
                  </a:lnTo>
                  <a:lnTo>
                    <a:pt x="7081995" y="29656"/>
                  </a:lnTo>
                  <a:lnTo>
                    <a:pt x="7141895" y="31179"/>
                  </a:lnTo>
                  <a:lnTo>
                    <a:pt x="7200937" y="32735"/>
                  </a:lnTo>
                  <a:lnTo>
                    <a:pt x="7259108" y="34323"/>
                  </a:lnTo>
                  <a:lnTo>
                    <a:pt x="7316393" y="35943"/>
                  </a:lnTo>
                  <a:lnTo>
                    <a:pt x="7372780" y="37594"/>
                  </a:lnTo>
                  <a:lnTo>
                    <a:pt x="7428256" y="39276"/>
                  </a:lnTo>
                  <a:lnTo>
                    <a:pt x="7482808" y="40989"/>
                  </a:lnTo>
                  <a:lnTo>
                    <a:pt x="7536421" y="42731"/>
                  </a:lnTo>
                  <a:lnTo>
                    <a:pt x="7589084" y="44503"/>
                  </a:lnTo>
                  <a:lnTo>
                    <a:pt x="7640782" y="46304"/>
                  </a:lnTo>
                  <a:lnTo>
                    <a:pt x="7691503" y="48134"/>
                  </a:lnTo>
                  <a:lnTo>
                    <a:pt x="7741232" y="49993"/>
                  </a:lnTo>
                  <a:lnTo>
                    <a:pt x="7789958" y="51879"/>
                  </a:lnTo>
                  <a:lnTo>
                    <a:pt x="7837666" y="53792"/>
                  </a:lnTo>
                  <a:lnTo>
                    <a:pt x="7884344" y="55733"/>
                  </a:lnTo>
                  <a:lnTo>
                    <a:pt x="7929978" y="57701"/>
                  </a:lnTo>
                  <a:lnTo>
                    <a:pt x="7974555" y="59694"/>
                  </a:lnTo>
                  <a:lnTo>
                    <a:pt x="8018062" y="61714"/>
                  </a:lnTo>
                  <a:lnTo>
                    <a:pt x="8060485" y="63758"/>
                  </a:lnTo>
                  <a:lnTo>
                    <a:pt x="8101812" y="65828"/>
                  </a:lnTo>
                  <a:lnTo>
                    <a:pt x="8142028" y="67922"/>
                  </a:lnTo>
                  <a:lnTo>
                    <a:pt x="8181122" y="70041"/>
                  </a:lnTo>
                  <a:lnTo>
                    <a:pt x="8255885" y="74348"/>
                  </a:lnTo>
                  <a:lnTo>
                    <a:pt x="8325997" y="78748"/>
                  </a:lnTo>
                  <a:lnTo>
                    <a:pt x="8391351" y="83235"/>
                  </a:lnTo>
                  <a:lnTo>
                    <a:pt x="8451841" y="87806"/>
                  </a:lnTo>
                  <a:lnTo>
                    <a:pt x="8507362" y="92460"/>
                  </a:lnTo>
                  <a:lnTo>
                    <a:pt x="8557806" y="97191"/>
                  </a:lnTo>
                  <a:lnTo>
                    <a:pt x="8603069" y="101997"/>
                  </a:lnTo>
                  <a:lnTo>
                    <a:pt x="8643045" y="106874"/>
                  </a:lnTo>
                  <a:lnTo>
                    <a:pt x="8692862" y="114316"/>
                  </a:lnTo>
                  <a:lnTo>
                    <a:pt x="8739789" y="124457"/>
                  </a:lnTo>
                  <a:lnTo>
                    <a:pt x="8766683" y="140081"/>
                  </a:lnTo>
                  <a:lnTo>
                    <a:pt x="8765924" y="142711"/>
                  </a:lnTo>
                  <a:lnTo>
                    <a:pt x="8730186" y="158236"/>
                  </a:lnTo>
                  <a:lnTo>
                    <a:pt x="8677627" y="168306"/>
                  </a:lnTo>
                  <a:lnTo>
                    <a:pt x="8623725" y="175691"/>
                  </a:lnTo>
                  <a:lnTo>
                    <a:pt x="8581092" y="180530"/>
                  </a:lnTo>
                  <a:lnTo>
                    <a:pt x="8533225" y="185296"/>
                  </a:lnTo>
                  <a:lnTo>
                    <a:pt x="8480229" y="189986"/>
                  </a:lnTo>
                  <a:lnTo>
                    <a:pt x="8422211" y="194597"/>
                  </a:lnTo>
                  <a:lnTo>
                    <a:pt x="8359276" y="199126"/>
                  </a:lnTo>
                  <a:lnTo>
                    <a:pt x="8291529" y="203568"/>
                  </a:lnTo>
                  <a:lnTo>
                    <a:pt x="8219078" y="207922"/>
                  </a:lnTo>
                  <a:lnTo>
                    <a:pt x="8142028" y="212182"/>
                  </a:lnTo>
                  <a:lnTo>
                    <a:pt x="8101812" y="214277"/>
                  </a:lnTo>
                  <a:lnTo>
                    <a:pt x="8060485" y="216347"/>
                  </a:lnTo>
                  <a:lnTo>
                    <a:pt x="8018062" y="218392"/>
                  </a:lnTo>
                  <a:lnTo>
                    <a:pt x="7974555" y="220411"/>
                  </a:lnTo>
                  <a:lnTo>
                    <a:pt x="7929978" y="222405"/>
                  </a:lnTo>
                  <a:lnTo>
                    <a:pt x="7884344" y="224373"/>
                  </a:lnTo>
                  <a:lnTo>
                    <a:pt x="7837666" y="226315"/>
                  </a:lnTo>
                  <a:lnTo>
                    <a:pt x="7789958" y="228229"/>
                  </a:lnTo>
                  <a:lnTo>
                    <a:pt x="7741232" y="230116"/>
                  </a:lnTo>
                  <a:lnTo>
                    <a:pt x="7691503" y="231975"/>
                  </a:lnTo>
                  <a:lnTo>
                    <a:pt x="7640782" y="233806"/>
                  </a:lnTo>
                  <a:lnTo>
                    <a:pt x="7589084" y="235608"/>
                  </a:lnTo>
                  <a:lnTo>
                    <a:pt x="7536421" y="237381"/>
                  </a:lnTo>
                  <a:lnTo>
                    <a:pt x="7482808" y="239125"/>
                  </a:lnTo>
                  <a:lnTo>
                    <a:pt x="7428256" y="240838"/>
                  </a:lnTo>
                  <a:lnTo>
                    <a:pt x="7372780" y="242521"/>
                  </a:lnTo>
                  <a:lnTo>
                    <a:pt x="7316393" y="244174"/>
                  </a:lnTo>
                  <a:lnTo>
                    <a:pt x="7259108" y="245795"/>
                  </a:lnTo>
                  <a:lnTo>
                    <a:pt x="7200937" y="247384"/>
                  </a:lnTo>
                  <a:lnTo>
                    <a:pt x="7141895" y="248941"/>
                  </a:lnTo>
                  <a:lnTo>
                    <a:pt x="7081995" y="250466"/>
                  </a:lnTo>
                  <a:lnTo>
                    <a:pt x="7021250" y="251958"/>
                  </a:lnTo>
                  <a:lnTo>
                    <a:pt x="6959672" y="253417"/>
                  </a:lnTo>
                  <a:lnTo>
                    <a:pt x="6897276" y="254842"/>
                  </a:lnTo>
                  <a:lnTo>
                    <a:pt x="6834075" y="256232"/>
                  </a:lnTo>
                  <a:lnTo>
                    <a:pt x="6770081" y="257588"/>
                  </a:lnTo>
                  <a:lnTo>
                    <a:pt x="6705309" y="258909"/>
                  </a:lnTo>
                  <a:lnTo>
                    <a:pt x="6639771" y="260194"/>
                  </a:lnTo>
                  <a:lnTo>
                    <a:pt x="6573480" y="261444"/>
                  </a:lnTo>
                  <a:lnTo>
                    <a:pt x="6506450" y="262657"/>
                  </a:lnTo>
                  <a:lnTo>
                    <a:pt x="6438695" y="263834"/>
                  </a:lnTo>
                  <a:lnTo>
                    <a:pt x="6370226" y="264973"/>
                  </a:lnTo>
                  <a:lnTo>
                    <a:pt x="6301059" y="266075"/>
                  </a:lnTo>
                  <a:lnTo>
                    <a:pt x="6231205" y="267139"/>
                  </a:lnTo>
                  <a:lnTo>
                    <a:pt x="6160677" y="268164"/>
                  </a:lnTo>
                  <a:lnTo>
                    <a:pt x="6089491" y="269150"/>
                  </a:lnTo>
                  <a:lnTo>
                    <a:pt x="6017658" y="270097"/>
                  </a:lnTo>
                  <a:lnTo>
                    <a:pt x="5945191" y="271005"/>
                  </a:lnTo>
                  <a:lnTo>
                    <a:pt x="5872105" y="271872"/>
                  </a:lnTo>
                  <a:lnTo>
                    <a:pt x="5798411" y="272699"/>
                  </a:lnTo>
                  <a:lnTo>
                    <a:pt x="5724125" y="273485"/>
                  </a:lnTo>
                  <a:lnTo>
                    <a:pt x="5649258" y="274229"/>
                  </a:lnTo>
                  <a:lnTo>
                    <a:pt x="5573824" y="274931"/>
                  </a:lnTo>
                  <a:lnTo>
                    <a:pt x="5497836" y="275592"/>
                  </a:lnTo>
                  <a:lnTo>
                    <a:pt x="5421308" y="276209"/>
                  </a:lnTo>
                  <a:lnTo>
                    <a:pt x="5344252" y="276784"/>
                  </a:lnTo>
                  <a:lnTo>
                    <a:pt x="5266683" y="277315"/>
                  </a:lnTo>
                  <a:lnTo>
                    <a:pt x="5188612" y="277802"/>
                  </a:lnTo>
                  <a:lnTo>
                    <a:pt x="5110054" y="278244"/>
                  </a:lnTo>
                  <a:lnTo>
                    <a:pt x="5031022" y="278642"/>
                  </a:lnTo>
                  <a:lnTo>
                    <a:pt x="4951529" y="278995"/>
                  </a:lnTo>
                  <a:lnTo>
                    <a:pt x="4871587" y="279302"/>
                  </a:lnTo>
                  <a:lnTo>
                    <a:pt x="4791212" y="279563"/>
                  </a:lnTo>
                  <a:lnTo>
                    <a:pt x="4710414" y="279777"/>
                  </a:lnTo>
                  <a:lnTo>
                    <a:pt x="4629209" y="279945"/>
                  </a:lnTo>
                  <a:lnTo>
                    <a:pt x="4547609" y="280065"/>
                  </a:lnTo>
                  <a:lnTo>
                    <a:pt x="4465628" y="280137"/>
                  </a:lnTo>
                  <a:lnTo>
                    <a:pt x="4383278" y="280162"/>
                  </a:lnTo>
                  <a:lnTo>
                    <a:pt x="4300928" y="280137"/>
                  </a:lnTo>
                  <a:lnTo>
                    <a:pt x="4218946" y="280065"/>
                  </a:lnTo>
                  <a:lnTo>
                    <a:pt x="4137346" y="279945"/>
                  </a:lnTo>
                  <a:lnTo>
                    <a:pt x="4056141" y="279777"/>
                  </a:lnTo>
                  <a:lnTo>
                    <a:pt x="3975345" y="279563"/>
                  </a:lnTo>
                  <a:lnTo>
                    <a:pt x="3894969" y="279302"/>
                  </a:lnTo>
                  <a:lnTo>
                    <a:pt x="3815029" y="278995"/>
                  </a:lnTo>
                  <a:lnTo>
                    <a:pt x="3735536" y="278642"/>
                  </a:lnTo>
                  <a:lnTo>
                    <a:pt x="3656505" y="278244"/>
                  </a:lnTo>
                  <a:lnTo>
                    <a:pt x="3577947" y="277802"/>
                  </a:lnTo>
                  <a:lnTo>
                    <a:pt x="3499878" y="277315"/>
                  </a:lnTo>
                  <a:lnTo>
                    <a:pt x="3422309" y="276784"/>
                  </a:lnTo>
                  <a:lnTo>
                    <a:pt x="3345255" y="276209"/>
                  </a:lnTo>
                  <a:lnTo>
                    <a:pt x="3268728" y="275592"/>
                  </a:lnTo>
                  <a:lnTo>
                    <a:pt x="3192741" y="274931"/>
                  </a:lnTo>
                  <a:lnTo>
                    <a:pt x="3117308" y="274229"/>
                  </a:lnTo>
                  <a:lnTo>
                    <a:pt x="3042443" y="273485"/>
                  </a:lnTo>
                  <a:lnTo>
                    <a:pt x="2968157" y="272699"/>
                  </a:lnTo>
                  <a:lnTo>
                    <a:pt x="2894466" y="271872"/>
                  </a:lnTo>
                  <a:lnTo>
                    <a:pt x="2821381" y="271005"/>
                  </a:lnTo>
                  <a:lnTo>
                    <a:pt x="2748916" y="270097"/>
                  </a:lnTo>
                  <a:lnTo>
                    <a:pt x="2677084" y="269150"/>
                  </a:lnTo>
                  <a:lnTo>
                    <a:pt x="2605899" y="268164"/>
                  </a:lnTo>
                  <a:lnTo>
                    <a:pt x="2535374" y="267139"/>
                  </a:lnTo>
                  <a:lnTo>
                    <a:pt x="2465521" y="266075"/>
                  </a:lnTo>
                  <a:lnTo>
                    <a:pt x="2396355" y="264973"/>
                  </a:lnTo>
                  <a:lnTo>
                    <a:pt x="2327889" y="263834"/>
                  </a:lnTo>
                  <a:lnTo>
                    <a:pt x="2260135" y="262657"/>
                  </a:lnTo>
                  <a:lnTo>
                    <a:pt x="2193107" y="261444"/>
                  </a:lnTo>
                  <a:lnTo>
                    <a:pt x="2126818" y="260194"/>
                  </a:lnTo>
                  <a:lnTo>
                    <a:pt x="2061282" y="258909"/>
                  </a:lnTo>
                  <a:lnTo>
                    <a:pt x="1996512" y="257588"/>
                  </a:lnTo>
                  <a:lnTo>
                    <a:pt x="1932520" y="256232"/>
                  </a:lnTo>
                  <a:lnTo>
                    <a:pt x="1869321" y="254842"/>
                  </a:lnTo>
                  <a:lnTo>
                    <a:pt x="1806927" y="253417"/>
                  </a:lnTo>
                  <a:lnTo>
                    <a:pt x="1745352" y="251958"/>
                  </a:lnTo>
                  <a:lnTo>
                    <a:pt x="1684608" y="250466"/>
                  </a:lnTo>
                  <a:lnTo>
                    <a:pt x="1624710" y="248941"/>
                  </a:lnTo>
                  <a:lnTo>
                    <a:pt x="1565670" y="247384"/>
                  </a:lnTo>
                  <a:lnTo>
                    <a:pt x="1507502" y="245795"/>
                  </a:lnTo>
                  <a:lnTo>
                    <a:pt x="1450219" y="244174"/>
                  </a:lnTo>
                  <a:lnTo>
                    <a:pt x="1393834" y="242521"/>
                  </a:lnTo>
                  <a:lnTo>
                    <a:pt x="1338360" y="240838"/>
                  </a:lnTo>
                  <a:lnTo>
                    <a:pt x="1283811" y="239125"/>
                  </a:lnTo>
                  <a:lnTo>
                    <a:pt x="1230199" y="237381"/>
                  </a:lnTo>
                  <a:lnTo>
                    <a:pt x="1177539" y="235608"/>
                  </a:lnTo>
                  <a:lnTo>
                    <a:pt x="1125843" y="233806"/>
                  </a:lnTo>
                  <a:lnTo>
                    <a:pt x="1075125" y="231975"/>
                  </a:lnTo>
                  <a:lnTo>
                    <a:pt x="1025397" y="230116"/>
                  </a:lnTo>
                  <a:lnTo>
                    <a:pt x="976673" y="228229"/>
                  </a:lnTo>
                  <a:lnTo>
                    <a:pt x="928967" y="226315"/>
                  </a:lnTo>
                  <a:lnTo>
                    <a:pt x="882291" y="224373"/>
                  </a:lnTo>
                  <a:lnTo>
                    <a:pt x="836659" y="222405"/>
                  </a:lnTo>
                  <a:lnTo>
                    <a:pt x="792084" y="220411"/>
                  </a:lnTo>
                  <a:lnTo>
                    <a:pt x="748580" y="218392"/>
                  </a:lnTo>
                  <a:lnTo>
                    <a:pt x="706158" y="216347"/>
                  </a:lnTo>
                  <a:lnTo>
                    <a:pt x="664834" y="214277"/>
                  </a:lnTo>
                  <a:lnTo>
                    <a:pt x="624619" y="212182"/>
                  </a:lnTo>
                  <a:lnTo>
                    <a:pt x="585528" y="210064"/>
                  </a:lnTo>
                  <a:lnTo>
                    <a:pt x="510768" y="205756"/>
                  </a:lnTo>
                  <a:lnTo>
                    <a:pt x="440660" y="201358"/>
                  </a:lnTo>
                  <a:lnTo>
                    <a:pt x="375309" y="196872"/>
                  </a:lnTo>
                  <a:lnTo>
                    <a:pt x="314822" y="192302"/>
                  </a:lnTo>
                  <a:lnTo>
                    <a:pt x="259305" y="187651"/>
                  </a:lnTo>
                  <a:lnTo>
                    <a:pt x="208863" y="182922"/>
                  </a:lnTo>
                  <a:lnTo>
                    <a:pt x="163603" y="178119"/>
                  </a:lnTo>
                  <a:lnTo>
                    <a:pt x="123630" y="173246"/>
                  </a:lnTo>
                  <a:lnTo>
                    <a:pt x="73815" y="165811"/>
                  </a:lnTo>
                  <a:lnTo>
                    <a:pt x="26891" y="155682"/>
                  </a:lnTo>
                  <a:lnTo>
                    <a:pt x="0" y="14008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13408" y="3235451"/>
            <a:ext cx="8832850" cy="1607185"/>
            <a:chOff x="1613408" y="3235451"/>
            <a:chExt cx="8832850" cy="16071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9209" y="3235451"/>
              <a:ext cx="8646795" cy="16068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26108" y="4022597"/>
              <a:ext cx="6645275" cy="280670"/>
            </a:xfrm>
            <a:custGeom>
              <a:avLst/>
              <a:gdLst/>
              <a:ahLst/>
              <a:cxnLst/>
              <a:rect l="l" t="t" r="r" b="b"/>
              <a:pathLst>
                <a:path w="6645275" h="280670">
                  <a:moveTo>
                    <a:pt x="0" y="140081"/>
                  </a:moveTo>
                  <a:lnTo>
                    <a:pt x="34969" y="119688"/>
                  </a:lnTo>
                  <a:lnTo>
                    <a:pt x="77760" y="109820"/>
                  </a:lnTo>
                  <a:lnTo>
                    <a:pt x="136603" y="100205"/>
                  </a:lnTo>
                  <a:lnTo>
                    <a:pt x="184447" y="93949"/>
                  </a:lnTo>
                  <a:lnTo>
                    <a:pt x="238969" y="87825"/>
                  </a:lnTo>
                  <a:lnTo>
                    <a:pt x="299988" y="81840"/>
                  </a:lnTo>
                  <a:lnTo>
                    <a:pt x="367323" y="76003"/>
                  </a:lnTo>
                  <a:lnTo>
                    <a:pt x="440792" y="70320"/>
                  </a:lnTo>
                  <a:lnTo>
                    <a:pt x="479769" y="67539"/>
                  </a:lnTo>
                  <a:lnTo>
                    <a:pt x="520211" y="64800"/>
                  </a:lnTo>
                  <a:lnTo>
                    <a:pt x="562096" y="62103"/>
                  </a:lnTo>
                  <a:lnTo>
                    <a:pt x="605400" y="59450"/>
                  </a:lnTo>
                  <a:lnTo>
                    <a:pt x="650102" y="56842"/>
                  </a:lnTo>
                  <a:lnTo>
                    <a:pt x="696177" y="54279"/>
                  </a:lnTo>
                  <a:lnTo>
                    <a:pt x="743604" y="51762"/>
                  </a:lnTo>
                  <a:lnTo>
                    <a:pt x="792359" y="49292"/>
                  </a:lnTo>
                  <a:lnTo>
                    <a:pt x="842420" y="46871"/>
                  </a:lnTo>
                  <a:lnTo>
                    <a:pt x="893764" y="44500"/>
                  </a:lnTo>
                  <a:lnTo>
                    <a:pt x="946369" y="42178"/>
                  </a:lnTo>
                  <a:lnTo>
                    <a:pt x="1000211" y="39908"/>
                  </a:lnTo>
                  <a:lnTo>
                    <a:pt x="1055269" y="37690"/>
                  </a:lnTo>
                  <a:lnTo>
                    <a:pt x="1111518" y="35524"/>
                  </a:lnTo>
                  <a:lnTo>
                    <a:pt x="1168937" y="33414"/>
                  </a:lnTo>
                  <a:lnTo>
                    <a:pt x="1227502" y="31358"/>
                  </a:lnTo>
                  <a:lnTo>
                    <a:pt x="1287191" y="29358"/>
                  </a:lnTo>
                  <a:lnTo>
                    <a:pt x="1347982" y="27415"/>
                  </a:lnTo>
                  <a:lnTo>
                    <a:pt x="1409851" y="25530"/>
                  </a:lnTo>
                  <a:lnTo>
                    <a:pt x="1472775" y="23704"/>
                  </a:lnTo>
                  <a:lnTo>
                    <a:pt x="1536733" y="21938"/>
                  </a:lnTo>
                  <a:lnTo>
                    <a:pt x="1601700" y="20232"/>
                  </a:lnTo>
                  <a:lnTo>
                    <a:pt x="1667655" y="18589"/>
                  </a:lnTo>
                  <a:lnTo>
                    <a:pt x="1734575" y="17008"/>
                  </a:lnTo>
                  <a:lnTo>
                    <a:pt x="1802437" y="15490"/>
                  </a:lnTo>
                  <a:lnTo>
                    <a:pt x="1871218" y="14038"/>
                  </a:lnTo>
                  <a:lnTo>
                    <a:pt x="1940895" y="12651"/>
                  </a:lnTo>
                  <a:lnTo>
                    <a:pt x="2011446" y="11330"/>
                  </a:lnTo>
                  <a:lnTo>
                    <a:pt x="2082848" y="10078"/>
                  </a:lnTo>
                  <a:lnTo>
                    <a:pt x="2155078" y="8893"/>
                  </a:lnTo>
                  <a:lnTo>
                    <a:pt x="2228113" y="7778"/>
                  </a:lnTo>
                  <a:lnTo>
                    <a:pt x="2301932" y="6734"/>
                  </a:lnTo>
                  <a:lnTo>
                    <a:pt x="2376510" y="5761"/>
                  </a:lnTo>
                  <a:lnTo>
                    <a:pt x="2451825" y="4860"/>
                  </a:lnTo>
                  <a:lnTo>
                    <a:pt x="2527855" y="4032"/>
                  </a:lnTo>
                  <a:lnTo>
                    <a:pt x="2604577" y="3279"/>
                  </a:lnTo>
                  <a:lnTo>
                    <a:pt x="2681968" y="2601"/>
                  </a:lnTo>
                  <a:lnTo>
                    <a:pt x="2760005" y="1999"/>
                  </a:lnTo>
                  <a:lnTo>
                    <a:pt x="2838665" y="1474"/>
                  </a:lnTo>
                  <a:lnTo>
                    <a:pt x="2917926" y="1028"/>
                  </a:lnTo>
                  <a:lnTo>
                    <a:pt x="2997765" y="660"/>
                  </a:lnTo>
                  <a:lnTo>
                    <a:pt x="3078159" y="373"/>
                  </a:lnTo>
                  <a:lnTo>
                    <a:pt x="3159086" y="166"/>
                  </a:lnTo>
                  <a:lnTo>
                    <a:pt x="3240523" y="41"/>
                  </a:lnTo>
                  <a:lnTo>
                    <a:pt x="3322447" y="0"/>
                  </a:lnTo>
                  <a:lnTo>
                    <a:pt x="3404370" y="41"/>
                  </a:lnTo>
                  <a:lnTo>
                    <a:pt x="3485807" y="166"/>
                  </a:lnTo>
                  <a:lnTo>
                    <a:pt x="3566734" y="373"/>
                  </a:lnTo>
                  <a:lnTo>
                    <a:pt x="3647128" y="660"/>
                  </a:lnTo>
                  <a:lnTo>
                    <a:pt x="3726967" y="1028"/>
                  </a:lnTo>
                  <a:lnTo>
                    <a:pt x="3806228" y="1474"/>
                  </a:lnTo>
                  <a:lnTo>
                    <a:pt x="3884888" y="1999"/>
                  </a:lnTo>
                  <a:lnTo>
                    <a:pt x="3962925" y="2601"/>
                  </a:lnTo>
                  <a:lnTo>
                    <a:pt x="4040316" y="3279"/>
                  </a:lnTo>
                  <a:lnTo>
                    <a:pt x="4117038" y="4032"/>
                  </a:lnTo>
                  <a:lnTo>
                    <a:pt x="4193068" y="4860"/>
                  </a:lnTo>
                  <a:lnTo>
                    <a:pt x="4268383" y="5761"/>
                  </a:lnTo>
                  <a:lnTo>
                    <a:pt x="4342961" y="6734"/>
                  </a:lnTo>
                  <a:lnTo>
                    <a:pt x="4416780" y="7778"/>
                  </a:lnTo>
                  <a:lnTo>
                    <a:pt x="4489815" y="8893"/>
                  </a:lnTo>
                  <a:lnTo>
                    <a:pt x="4562045" y="10078"/>
                  </a:lnTo>
                  <a:lnTo>
                    <a:pt x="4633447" y="11330"/>
                  </a:lnTo>
                  <a:lnTo>
                    <a:pt x="4703998" y="12651"/>
                  </a:lnTo>
                  <a:lnTo>
                    <a:pt x="4773675" y="14038"/>
                  </a:lnTo>
                  <a:lnTo>
                    <a:pt x="4842456" y="15490"/>
                  </a:lnTo>
                  <a:lnTo>
                    <a:pt x="4910318" y="17008"/>
                  </a:lnTo>
                  <a:lnTo>
                    <a:pt x="4977238" y="18589"/>
                  </a:lnTo>
                  <a:lnTo>
                    <a:pt x="5043193" y="20232"/>
                  </a:lnTo>
                  <a:lnTo>
                    <a:pt x="5108160" y="21938"/>
                  </a:lnTo>
                  <a:lnTo>
                    <a:pt x="5172118" y="23704"/>
                  </a:lnTo>
                  <a:lnTo>
                    <a:pt x="5235042" y="25530"/>
                  </a:lnTo>
                  <a:lnTo>
                    <a:pt x="5296911" y="27415"/>
                  </a:lnTo>
                  <a:lnTo>
                    <a:pt x="5357702" y="29358"/>
                  </a:lnTo>
                  <a:lnTo>
                    <a:pt x="5417391" y="31358"/>
                  </a:lnTo>
                  <a:lnTo>
                    <a:pt x="5475956" y="33414"/>
                  </a:lnTo>
                  <a:lnTo>
                    <a:pt x="5533375" y="35524"/>
                  </a:lnTo>
                  <a:lnTo>
                    <a:pt x="5589624" y="37690"/>
                  </a:lnTo>
                  <a:lnTo>
                    <a:pt x="5644682" y="39908"/>
                  </a:lnTo>
                  <a:lnTo>
                    <a:pt x="5698524" y="42178"/>
                  </a:lnTo>
                  <a:lnTo>
                    <a:pt x="5751129" y="44500"/>
                  </a:lnTo>
                  <a:lnTo>
                    <a:pt x="5802473" y="46871"/>
                  </a:lnTo>
                  <a:lnTo>
                    <a:pt x="5852534" y="49292"/>
                  </a:lnTo>
                  <a:lnTo>
                    <a:pt x="5901289" y="51762"/>
                  </a:lnTo>
                  <a:lnTo>
                    <a:pt x="5948716" y="54279"/>
                  </a:lnTo>
                  <a:lnTo>
                    <a:pt x="5994791" y="56842"/>
                  </a:lnTo>
                  <a:lnTo>
                    <a:pt x="6039493" y="59450"/>
                  </a:lnTo>
                  <a:lnTo>
                    <a:pt x="6082797" y="62103"/>
                  </a:lnTo>
                  <a:lnTo>
                    <a:pt x="6124682" y="64800"/>
                  </a:lnTo>
                  <a:lnTo>
                    <a:pt x="6165124" y="67539"/>
                  </a:lnTo>
                  <a:lnTo>
                    <a:pt x="6204101" y="70320"/>
                  </a:lnTo>
                  <a:lnTo>
                    <a:pt x="6277570" y="76003"/>
                  </a:lnTo>
                  <a:lnTo>
                    <a:pt x="6344905" y="81840"/>
                  </a:lnTo>
                  <a:lnTo>
                    <a:pt x="6405924" y="87825"/>
                  </a:lnTo>
                  <a:lnTo>
                    <a:pt x="6460446" y="93949"/>
                  </a:lnTo>
                  <a:lnTo>
                    <a:pt x="6508290" y="100205"/>
                  </a:lnTo>
                  <a:lnTo>
                    <a:pt x="6549271" y="106585"/>
                  </a:lnTo>
                  <a:lnTo>
                    <a:pt x="6597481" y="116372"/>
                  </a:lnTo>
                  <a:lnTo>
                    <a:pt x="6636049" y="129783"/>
                  </a:lnTo>
                  <a:lnTo>
                    <a:pt x="6644894" y="140081"/>
                  </a:lnTo>
                  <a:lnTo>
                    <a:pt x="6643903" y="143534"/>
                  </a:lnTo>
                  <a:lnTo>
                    <a:pt x="6597481" y="163789"/>
                  </a:lnTo>
                  <a:lnTo>
                    <a:pt x="6549271" y="173576"/>
                  </a:lnTo>
                  <a:lnTo>
                    <a:pt x="6508290" y="179956"/>
                  </a:lnTo>
                  <a:lnTo>
                    <a:pt x="6460446" y="186212"/>
                  </a:lnTo>
                  <a:lnTo>
                    <a:pt x="6405924" y="192336"/>
                  </a:lnTo>
                  <a:lnTo>
                    <a:pt x="6344905" y="198321"/>
                  </a:lnTo>
                  <a:lnTo>
                    <a:pt x="6277570" y="204158"/>
                  </a:lnTo>
                  <a:lnTo>
                    <a:pt x="6204101" y="209841"/>
                  </a:lnTo>
                  <a:lnTo>
                    <a:pt x="6165124" y="212622"/>
                  </a:lnTo>
                  <a:lnTo>
                    <a:pt x="6124682" y="215361"/>
                  </a:lnTo>
                  <a:lnTo>
                    <a:pt x="6082797" y="218058"/>
                  </a:lnTo>
                  <a:lnTo>
                    <a:pt x="6039493" y="220711"/>
                  </a:lnTo>
                  <a:lnTo>
                    <a:pt x="5994791" y="223319"/>
                  </a:lnTo>
                  <a:lnTo>
                    <a:pt x="5948716" y="225882"/>
                  </a:lnTo>
                  <a:lnTo>
                    <a:pt x="5901289" y="228399"/>
                  </a:lnTo>
                  <a:lnTo>
                    <a:pt x="5852534" y="230869"/>
                  </a:lnTo>
                  <a:lnTo>
                    <a:pt x="5802473" y="233290"/>
                  </a:lnTo>
                  <a:lnTo>
                    <a:pt x="5751129" y="235661"/>
                  </a:lnTo>
                  <a:lnTo>
                    <a:pt x="5698524" y="237983"/>
                  </a:lnTo>
                  <a:lnTo>
                    <a:pt x="5644682" y="240253"/>
                  </a:lnTo>
                  <a:lnTo>
                    <a:pt x="5589624" y="242471"/>
                  </a:lnTo>
                  <a:lnTo>
                    <a:pt x="5533375" y="244637"/>
                  </a:lnTo>
                  <a:lnTo>
                    <a:pt x="5475956" y="246747"/>
                  </a:lnTo>
                  <a:lnTo>
                    <a:pt x="5417391" y="248803"/>
                  </a:lnTo>
                  <a:lnTo>
                    <a:pt x="5357702" y="250803"/>
                  </a:lnTo>
                  <a:lnTo>
                    <a:pt x="5296911" y="252746"/>
                  </a:lnTo>
                  <a:lnTo>
                    <a:pt x="5235042" y="254631"/>
                  </a:lnTo>
                  <a:lnTo>
                    <a:pt x="5172118" y="256457"/>
                  </a:lnTo>
                  <a:lnTo>
                    <a:pt x="5108160" y="258223"/>
                  </a:lnTo>
                  <a:lnTo>
                    <a:pt x="5043193" y="259929"/>
                  </a:lnTo>
                  <a:lnTo>
                    <a:pt x="4977238" y="261572"/>
                  </a:lnTo>
                  <a:lnTo>
                    <a:pt x="4910318" y="263153"/>
                  </a:lnTo>
                  <a:lnTo>
                    <a:pt x="4842456" y="264671"/>
                  </a:lnTo>
                  <a:lnTo>
                    <a:pt x="4773675" y="266123"/>
                  </a:lnTo>
                  <a:lnTo>
                    <a:pt x="4703998" y="267510"/>
                  </a:lnTo>
                  <a:lnTo>
                    <a:pt x="4633447" y="268831"/>
                  </a:lnTo>
                  <a:lnTo>
                    <a:pt x="4562045" y="270083"/>
                  </a:lnTo>
                  <a:lnTo>
                    <a:pt x="4489815" y="271268"/>
                  </a:lnTo>
                  <a:lnTo>
                    <a:pt x="4416780" y="272383"/>
                  </a:lnTo>
                  <a:lnTo>
                    <a:pt x="4342961" y="273427"/>
                  </a:lnTo>
                  <a:lnTo>
                    <a:pt x="4268383" y="274400"/>
                  </a:lnTo>
                  <a:lnTo>
                    <a:pt x="4193068" y="275301"/>
                  </a:lnTo>
                  <a:lnTo>
                    <a:pt x="4117038" y="276129"/>
                  </a:lnTo>
                  <a:lnTo>
                    <a:pt x="4040316" y="276882"/>
                  </a:lnTo>
                  <a:lnTo>
                    <a:pt x="3962925" y="277560"/>
                  </a:lnTo>
                  <a:lnTo>
                    <a:pt x="3884888" y="278162"/>
                  </a:lnTo>
                  <a:lnTo>
                    <a:pt x="3806228" y="278687"/>
                  </a:lnTo>
                  <a:lnTo>
                    <a:pt x="3726967" y="279133"/>
                  </a:lnTo>
                  <a:lnTo>
                    <a:pt x="3647128" y="279501"/>
                  </a:lnTo>
                  <a:lnTo>
                    <a:pt x="3566734" y="279788"/>
                  </a:lnTo>
                  <a:lnTo>
                    <a:pt x="3485807" y="279995"/>
                  </a:lnTo>
                  <a:lnTo>
                    <a:pt x="3404370" y="280120"/>
                  </a:lnTo>
                  <a:lnTo>
                    <a:pt x="3322447" y="280162"/>
                  </a:lnTo>
                  <a:lnTo>
                    <a:pt x="3240523" y="280120"/>
                  </a:lnTo>
                  <a:lnTo>
                    <a:pt x="3159086" y="279995"/>
                  </a:lnTo>
                  <a:lnTo>
                    <a:pt x="3078159" y="279788"/>
                  </a:lnTo>
                  <a:lnTo>
                    <a:pt x="2997765" y="279501"/>
                  </a:lnTo>
                  <a:lnTo>
                    <a:pt x="2917926" y="279133"/>
                  </a:lnTo>
                  <a:lnTo>
                    <a:pt x="2838665" y="278687"/>
                  </a:lnTo>
                  <a:lnTo>
                    <a:pt x="2760005" y="278162"/>
                  </a:lnTo>
                  <a:lnTo>
                    <a:pt x="2681968" y="277560"/>
                  </a:lnTo>
                  <a:lnTo>
                    <a:pt x="2604577" y="276882"/>
                  </a:lnTo>
                  <a:lnTo>
                    <a:pt x="2527855" y="276129"/>
                  </a:lnTo>
                  <a:lnTo>
                    <a:pt x="2451825" y="275301"/>
                  </a:lnTo>
                  <a:lnTo>
                    <a:pt x="2376510" y="274400"/>
                  </a:lnTo>
                  <a:lnTo>
                    <a:pt x="2301932" y="273427"/>
                  </a:lnTo>
                  <a:lnTo>
                    <a:pt x="2228113" y="272383"/>
                  </a:lnTo>
                  <a:lnTo>
                    <a:pt x="2155078" y="271268"/>
                  </a:lnTo>
                  <a:lnTo>
                    <a:pt x="2082848" y="270083"/>
                  </a:lnTo>
                  <a:lnTo>
                    <a:pt x="2011446" y="268831"/>
                  </a:lnTo>
                  <a:lnTo>
                    <a:pt x="1940895" y="267510"/>
                  </a:lnTo>
                  <a:lnTo>
                    <a:pt x="1871218" y="266123"/>
                  </a:lnTo>
                  <a:lnTo>
                    <a:pt x="1802437" y="264671"/>
                  </a:lnTo>
                  <a:lnTo>
                    <a:pt x="1734575" y="263153"/>
                  </a:lnTo>
                  <a:lnTo>
                    <a:pt x="1667655" y="261572"/>
                  </a:lnTo>
                  <a:lnTo>
                    <a:pt x="1601700" y="259929"/>
                  </a:lnTo>
                  <a:lnTo>
                    <a:pt x="1536733" y="258223"/>
                  </a:lnTo>
                  <a:lnTo>
                    <a:pt x="1472775" y="256457"/>
                  </a:lnTo>
                  <a:lnTo>
                    <a:pt x="1409851" y="254631"/>
                  </a:lnTo>
                  <a:lnTo>
                    <a:pt x="1347982" y="252746"/>
                  </a:lnTo>
                  <a:lnTo>
                    <a:pt x="1287191" y="250803"/>
                  </a:lnTo>
                  <a:lnTo>
                    <a:pt x="1227502" y="248803"/>
                  </a:lnTo>
                  <a:lnTo>
                    <a:pt x="1168937" y="246747"/>
                  </a:lnTo>
                  <a:lnTo>
                    <a:pt x="1111518" y="244637"/>
                  </a:lnTo>
                  <a:lnTo>
                    <a:pt x="1055269" y="242471"/>
                  </a:lnTo>
                  <a:lnTo>
                    <a:pt x="1000211" y="240253"/>
                  </a:lnTo>
                  <a:lnTo>
                    <a:pt x="946369" y="237983"/>
                  </a:lnTo>
                  <a:lnTo>
                    <a:pt x="893764" y="235661"/>
                  </a:lnTo>
                  <a:lnTo>
                    <a:pt x="842420" y="233290"/>
                  </a:lnTo>
                  <a:lnTo>
                    <a:pt x="792359" y="230869"/>
                  </a:lnTo>
                  <a:lnTo>
                    <a:pt x="743604" y="228399"/>
                  </a:lnTo>
                  <a:lnTo>
                    <a:pt x="696177" y="225882"/>
                  </a:lnTo>
                  <a:lnTo>
                    <a:pt x="650102" y="223319"/>
                  </a:lnTo>
                  <a:lnTo>
                    <a:pt x="605400" y="220711"/>
                  </a:lnTo>
                  <a:lnTo>
                    <a:pt x="562096" y="218058"/>
                  </a:lnTo>
                  <a:lnTo>
                    <a:pt x="520211" y="215361"/>
                  </a:lnTo>
                  <a:lnTo>
                    <a:pt x="479769" y="212622"/>
                  </a:lnTo>
                  <a:lnTo>
                    <a:pt x="440792" y="209841"/>
                  </a:lnTo>
                  <a:lnTo>
                    <a:pt x="367323" y="204158"/>
                  </a:lnTo>
                  <a:lnTo>
                    <a:pt x="299988" y="198321"/>
                  </a:lnTo>
                  <a:lnTo>
                    <a:pt x="238969" y="192336"/>
                  </a:lnTo>
                  <a:lnTo>
                    <a:pt x="184447" y="186212"/>
                  </a:lnTo>
                  <a:lnTo>
                    <a:pt x="136603" y="179956"/>
                  </a:lnTo>
                  <a:lnTo>
                    <a:pt x="95622" y="173576"/>
                  </a:lnTo>
                  <a:lnTo>
                    <a:pt x="47412" y="163789"/>
                  </a:lnTo>
                  <a:lnTo>
                    <a:pt x="8844" y="150378"/>
                  </a:lnTo>
                  <a:lnTo>
                    <a:pt x="0" y="14008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97913" y="5281040"/>
            <a:ext cx="8910320" cy="464184"/>
            <a:chOff x="1597913" y="5281040"/>
            <a:chExt cx="8910320" cy="464184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9209" y="5317972"/>
              <a:ext cx="8709025" cy="4268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10613" y="5293740"/>
              <a:ext cx="3669029" cy="280670"/>
            </a:xfrm>
            <a:custGeom>
              <a:avLst/>
              <a:gdLst/>
              <a:ahLst/>
              <a:cxnLst/>
              <a:rect l="l" t="t" r="r" b="b"/>
              <a:pathLst>
                <a:path w="3669029" h="280670">
                  <a:moveTo>
                    <a:pt x="0" y="140081"/>
                  </a:moveTo>
                  <a:lnTo>
                    <a:pt x="41217" y="110419"/>
                  </a:lnTo>
                  <a:lnTo>
                    <a:pt x="79663" y="99126"/>
                  </a:lnTo>
                  <a:lnTo>
                    <a:pt x="129830" y="88223"/>
                  </a:lnTo>
                  <a:lnTo>
                    <a:pt x="191168" y="77753"/>
                  </a:lnTo>
                  <a:lnTo>
                    <a:pt x="263127" y="67757"/>
                  </a:lnTo>
                  <a:lnTo>
                    <a:pt x="302918" y="62950"/>
                  </a:lnTo>
                  <a:lnTo>
                    <a:pt x="345157" y="58278"/>
                  </a:lnTo>
                  <a:lnTo>
                    <a:pt x="389776" y="53745"/>
                  </a:lnTo>
                  <a:lnTo>
                    <a:pt x="436706" y="49357"/>
                  </a:lnTo>
                  <a:lnTo>
                    <a:pt x="485879" y="45119"/>
                  </a:lnTo>
                  <a:lnTo>
                    <a:pt x="537225" y="41036"/>
                  </a:lnTo>
                  <a:lnTo>
                    <a:pt x="590676" y="37115"/>
                  </a:lnTo>
                  <a:lnTo>
                    <a:pt x="646163" y="33359"/>
                  </a:lnTo>
                  <a:lnTo>
                    <a:pt x="703617" y="29774"/>
                  </a:lnTo>
                  <a:lnTo>
                    <a:pt x="762970" y="26366"/>
                  </a:lnTo>
                  <a:lnTo>
                    <a:pt x="824151" y="23140"/>
                  </a:lnTo>
                  <a:lnTo>
                    <a:pt x="887094" y="20100"/>
                  </a:lnTo>
                  <a:lnTo>
                    <a:pt x="951728" y="17253"/>
                  </a:lnTo>
                  <a:lnTo>
                    <a:pt x="1017986" y="14603"/>
                  </a:lnTo>
                  <a:lnTo>
                    <a:pt x="1085797" y="12157"/>
                  </a:lnTo>
                  <a:lnTo>
                    <a:pt x="1155094" y="9918"/>
                  </a:lnTo>
                  <a:lnTo>
                    <a:pt x="1225808" y="7892"/>
                  </a:lnTo>
                  <a:lnTo>
                    <a:pt x="1297870" y="6085"/>
                  </a:lnTo>
                  <a:lnTo>
                    <a:pt x="1371211" y="4502"/>
                  </a:lnTo>
                  <a:lnTo>
                    <a:pt x="1445761" y="3148"/>
                  </a:lnTo>
                  <a:lnTo>
                    <a:pt x="1521454" y="2029"/>
                  </a:lnTo>
                  <a:lnTo>
                    <a:pt x="1598218" y="1149"/>
                  </a:lnTo>
                  <a:lnTo>
                    <a:pt x="1675987" y="514"/>
                  </a:lnTo>
                  <a:lnTo>
                    <a:pt x="1754691" y="129"/>
                  </a:lnTo>
                  <a:lnTo>
                    <a:pt x="1834261" y="0"/>
                  </a:lnTo>
                  <a:lnTo>
                    <a:pt x="1913831" y="129"/>
                  </a:lnTo>
                  <a:lnTo>
                    <a:pt x="1992535" y="514"/>
                  </a:lnTo>
                  <a:lnTo>
                    <a:pt x="2070305" y="1149"/>
                  </a:lnTo>
                  <a:lnTo>
                    <a:pt x="2147071" y="2029"/>
                  </a:lnTo>
                  <a:lnTo>
                    <a:pt x="2222766" y="3148"/>
                  </a:lnTo>
                  <a:lnTo>
                    <a:pt x="2297319" y="4502"/>
                  </a:lnTo>
                  <a:lnTo>
                    <a:pt x="2370662" y="6085"/>
                  </a:lnTo>
                  <a:lnTo>
                    <a:pt x="2442727" y="7892"/>
                  </a:lnTo>
                  <a:lnTo>
                    <a:pt x="2513445" y="9918"/>
                  </a:lnTo>
                  <a:lnTo>
                    <a:pt x="2582745" y="12157"/>
                  </a:lnTo>
                  <a:lnTo>
                    <a:pt x="2650561" y="14603"/>
                  </a:lnTo>
                  <a:lnTo>
                    <a:pt x="2716823" y="17253"/>
                  </a:lnTo>
                  <a:lnTo>
                    <a:pt x="2781462" y="20100"/>
                  </a:lnTo>
                  <a:lnTo>
                    <a:pt x="2844409" y="23140"/>
                  </a:lnTo>
                  <a:lnTo>
                    <a:pt x="2905595" y="26366"/>
                  </a:lnTo>
                  <a:lnTo>
                    <a:pt x="2964952" y="29774"/>
                  </a:lnTo>
                  <a:lnTo>
                    <a:pt x="3022411" y="33359"/>
                  </a:lnTo>
                  <a:lnTo>
                    <a:pt x="3077903" y="37115"/>
                  </a:lnTo>
                  <a:lnTo>
                    <a:pt x="3131359" y="41036"/>
                  </a:lnTo>
                  <a:lnTo>
                    <a:pt x="3182710" y="45119"/>
                  </a:lnTo>
                  <a:lnTo>
                    <a:pt x="3231888" y="49357"/>
                  </a:lnTo>
                  <a:lnTo>
                    <a:pt x="3278823" y="53745"/>
                  </a:lnTo>
                  <a:lnTo>
                    <a:pt x="3323447" y="58278"/>
                  </a:lnTo>
                  <a:lnTo>
                    <a:pt x="3365691" y="62950"/>
                  </a:lnTo>
                  <a:lnTo>
                    <a:pt x="3405486" y="67757"/>
                  </a:lnTo>
                  <a:lnTo>
                    <a:pt x="3477454" y="77753"/>
                  </a:lnTo>
                  <a:lnTo>
                    <a:pt x="3538800" y="88223"/>
                  </a:lnTo>
                  <a:lnTo>
                    <a:pt x="3588974" y="99126"/>
                  </a:lnTo>
                  <a:lnTo>
                    <a:pt x="3627425" y="110419"/>
                  </a:lnTo>
                  <a:lnTo>
                    <a:pt x="3661915" y="127997"/>
                  </a:lnTo>
                  <a:lnTo>
                    <a:pt x="3668649" y="140081"/>
                  </a:lnTo>
                  <a:lnTo>
                    <a:pt x="3666954" y="146165"/>
                  </a:lnTo>
                  <a:lnTo>
                    <a:pt x="3627425" y="169780"/>
                  </a:lnTo>
                  <a:lnTo>
                    <a:pt x="3588974" y="181082"/>
                  </a:lnTo>
                  <a:lnTo>
                    <a:pt x="3538800" y="191990"/>
                  </a:lnTo>
                  <a:lnTo>
                    <a:pt x="3477454" y="202463"/>
                  </a:lnTo>
                  <a:lnTo>
                    <a:pt x="3405486" y="212460"/>
                  </a:lnTo>
                  <a:lnTo>
                    <a:pt x="3365691" y="217267"/>
                  </a:lnTo>
                  <a:lnTo>
                    <a:pt x="3323447" y="221938"/>
                  </a:lnTo>
                  <a:lnTo>
                    <a:pt x="3278823" y="226470"/>
                  </a:lnTo>
                  <a:lnTo>
                    <a:pt x="3231888" y="230856"/>
                  </a:lnTo>
                  <a:lnTo>
                    <a:pt x="3182710" y="235092"/>
                  </a:lnTo>
                  <a:lnTo>
                    <a:pt x="3131359" y="239172"/>
                  </a:lnTo>
                  <a:lnTo>
                    <a:pt x="3077903" y="243091"/>
                  </a:lnTo>
                  <a:lnTo>
                    <a:pt x="3022411" y="246844"/>
                  </a:lnTo>
                  <a:lnTo>
                    <a:pt x="2964952" y="250426"/>
                  </a:lnTo>
                  <a:lnTo>
                    <a:pt x="2905595" y="253831"/>
                  </a:lnTo>
                  <a:lnTo>
                    <a:pt x="2844409" y="257054"/>
                  </a:lnTo>
                  <a:lnTo>
                    <a:pt x="2781462" y="260090"/>
                  </a:lnTo>
                  <a:lnTo>
                    <a:pt x="2716823" y="262934"/>
                  </a:lnTo>
                  <a:lnTo>
                    <a:pt x="2650561" y="265580"/>
                  </a:lnTo>
                  <a:lnTo>
                    <a:pt x="2582745" y="268024"/>
                  </a:lnTo>
                  <a:lnTo>
                    <a:pt x="2513445" y="270260"/>
                  </a:lnTo>
                  <a:lnTo>
                    <a:pt x="2442727" y="272282"/>
                  </a:lnTo>
                  <a:lnTo>
                    <a:pt x="2370662" y="274086"/>
                  </a:lnTo>
                  <a:lnTo>
                    <a:pt x="2297319" y="275667"/>
                  </a:lnTo>
                  <a:lnTo>
                    <a:pt x="2222766" y="277018"/>
                  </a:lnTo>
                  <a:lnTo>
                    <a:pt x="2147071" y="278136"/>
                  </a:lnTo>
                  <a:lnTo>
                    <a:pt x="2070305" y="279014"/>
                  </a:lnTo>
                  <a:lnTo>
                    <a:pt x="1992535" y="279648"/>
                  </a:lnTo>
                  <a:lnTo>
                    <a:pt x="1913831" y="280032"/>
                  </a:lnTo>
                  <a:lnTo>
                    <a:pt x="1834261" y="280162"/>
                  </a:lnTo>
                  <a:lnTo>
                    <a:pt x="1754691" y="280032"/>
                  </a:lnTo>
                  <a:lnTo>
                    <a:pt x="1675987" y="279648"/>
                  </a:lnTo>
                  <a:lnTo>
                    <a:pt x="1598218" y="279014"/>
                  </a:lnTo>
                  <a:lnTo>
                    <a:pt x="1521454" y="278136"/>
                  </a:lnTo>
                  <a:lnTo>
                    <a:pt x="1445761" y="277018"/>
                  </a:lnTo>
                  <a:lnTo>
                    <a:pt x="1371211" y="275667"/>
                  </a:lnTo>
                  <a:lnTo>
                    <a:pt x="1297870" y="274086"/>
                  </a:lnTo>
                  <a:lnTo>
                    <a:pt x="1225808" y="272282"/>
                  </a:lnTo>
                  <a:lnTo>
                    <a:pt x="1155094" y="270260"/>
                  </a:lnTo>
                  <a:lnTo>
                    <a:pt x="1085797" y="268024"/>
                  </a:lnTo>
                  <a:lnTo>
                    <a:pt x="1017986" y="265580"/>
                  </a:lnTo>
                  <a:lnTo>
                    <a:pt x="951728" y="262934"/>
                  </a:lnTo>
                  <a:lnTo>
                    <a:pt x="887094" y="260090"/>
                  </a:lnTo>
                  <a:lnTo>
                    <a:pt x="824151" y="257054"/>
                  </a:lnTo>
                  <a:lnTo>
                    <a:pt x="762970" y="253831"/>
                  </a:lnTo>
                  <a:lnTo>
                    <a:pt x="703617" y="250426"/>
                  </a:lnTo>
                  <a:lnTo>
                    <a:pt x="646163" y="246844"/>
                  </a:lnTo>
                  <a:lnTo>
                    <a:pt x="590676" y="243091"/>
                  </a:lnTo>
                  <a:lnTo>
                    <a:pt x="537225" y="239172"/>
                  </a:lnTo>
                  <a:lnTo>
                    <a:pt x="485879" y="235092"/>
                  </a:lnTo>
                  <a:lnTo>
                    <a:pt x="436706" y="230856"/>
                  </a:lnTo>
                  <a:lnTo>
                    <a:pt x="389776" y="226470"/>
                  </a:lnTo>
                  <a:lnTo>
                    <a:pt x="345157" y="221938"/>
                  </a:lnTo>
                  <a:lnTo>
                    <a:pt x="302918" y="217267"/>
                  </a:lnTo>
                  <a:lnTo>
                    <a:pt x="263127" y="212460"/>
                  </a:lnTo>
                  <a:lnTo>
                    <a:pt x="191168" y="202463"/>
                  </a:lnTo>
                  <a:lnTo>
                    <a:pt x="129830" y="191990"/>
                  </a:lnTo>
                  <a:lnTo>
                    <a:pt x="79663" y="181082"/>
                  </a:lnTo>
                  <a:lnTo>
                    <a:pt x="41217" y="169780"/>
                  </a:lnTo>
                  <a:lnTo>
                    <a:pt x="6732" y="152182"/>
                  </a:lnTo>
                  <a:lnTo>
                    <a:pt x="0" y="14008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03416" y="2819273"/>
            <a:ext cx="300990" cy="395605"/>
            <a:chOff x="6003416" y="2819273"/>
            <a:chExt cx="300990" cy="395605"/>
          </a:xfrm>
        </p:grpSpPr>
        <p:sp>
          <p:nvSpPr>
            <p:cNvPr id="13" name="object 13"/>
            <p:cNvSpPr/>
            <p:nvPr/>
          </p:nvSpPr>
          <p:spPr>
            <a:xfrm>
              <a:off x="6016116" y="2831973"/>
              <a:ext cx="275590" cy="370205"/>
            </a:xfrm>
            <a:custGeom>
              <a:avLst/>
              <a:gdLst/>
              <a:ahLst/>
              <a:cxnLst/>
              <a:rect l="l" t="t" r="r" b="b"/>
              <a:pathLst>
                <a:path w="275589" h="370205">
                  <a:moveTo>
                    <a:pt x="206375" y="0"/>
                  </a:moveTo>
                  <a:lnTo>
                    <a:pt x="68834" y="0"/>
                  </a:lnTo>
                  <a:lnTo>
                    <a:pt x="68834" y="232282"/>
                  </a:lnTo>
                  <a:lnTo>
                    <a:pt x="0" y="232282"/>
                  </a:lnTo>
                  <a:lnTo>
                    <a:pt x="137541" y="369950"/>
                  </a:lnTo>
                  <a:lnTo>
                    <a:pt x="275209" y="232282"/>
                  </a:lnTo>
                  <a:lnTo>
                    <a:pt x="206375" y="232282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16116" y="2831973"/>
              <a:ext cx="275590" cy="370205"/>
            </a:xfrm>
            <a:custGeom>
              <a:avLst/>
              <a:gdLst/>
              <a:ahLst/>
              <a:cxnLst/>
              <a:rect l="l" t="t" r="r" b="b"/>
              <a:pathLst>
                <a:path w="275589" h="370205">
                  <a:moveTo>
                    <a:pt x="0" y="232282"/>
                  </a:moveTo>
                  <a:lnTo>
                    <a:pt x="68834" y="232282"/>
                  </a:lnTo>
                  <a:lnTo>
                    <a:pt x="68834" y="0"/>
                  </a:lnTo>
                  <a:lnTo>
                    <a:pt x="206375" y="0"/>
                  </a:lnTo>
                  <a:lnTo>
                    <a:pt x="206375" y="232282"/>
                  </a:lnTo>
                  <a:lnTo>
                    <a:pt x="275209" y="232282"/>
                  </a:lnTo>
                  <a:lnTo>
                    <a:pt x="137541" y="369950"/>
                  </a:lnTo>
                  <a:lnTo>
                    <a:pt x="0" y="232282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17514" y="4907153"/>
            <a:ext cx="272415" cy="395605"/>
            <a:chOff x="6017514" y="4907153"/>
            <a:chExt cx="272415" cy="395605"/>
          </a:xfrm>
        </p:grpSpPr>
        <p:sp>
          <p:nvSpPr>
            <p:cNvPr id="16" name="object 16"/>
            <p:cNvSpPr/>
            <p:nvPr/>
          </p:nvSpPr>
          <p:spPr>
            <a:xfrm>
              <a:off x="6030214" y="4919853"/>
              <a:ext cx="247015" cy="370205"/>
            </a:xfrm>
            <a:custGeom>
              <a:avLst/>
              <a:gdLst/>
              <a:ahLst/>
              <a:cxnLst/>
              <a:rect l="l" t="t" r="r" b="b"/>
              <a:pathLst>
                <a:path w="247014" h="370204">
                  <a:moveTo>
                    <a:pt x="185293" y="0"/>
                  </a:moveTo>
                  <a:lnTo>
                    <a:pt x="61722" y="0"/>
                  </a:lnTo>
                  <a:lnTo>
                    <a:pt x="61722" y="246380"/>
                  </a:lnTo>
                  <a:lnTo>
                    <a:pt x="0" y="246380"/>
                  </a:lnTo>
                  <a:lnTo>
                    <a:pt x="123444" y="369951"/>
                  </a:lnTo>
                  <a:lnTo>
                    <a:pt x="247014" y="246380"/>
                  </a:lnTo>
                  <a:lnTo>
                    <a:pt x="185293" y="246380"/>
                  </a:lnTo>
                  <a:lnTo>
                    <a:pt x="18529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0214" y="4919853"/>
              <a:ext cx="247015" cy="370205"/>
            </a:xfrm>
            <a:custGeom>
              <a:avLst/>
              <a:gdLst/>
              <a:ahLst/>
              <a:cxnLst/>
              <a:rect l="l" t="t" r="r" b="b"/>
              <a:pathLst>
                <a:path w="247014" h="370204">
                  <a:moveTo>
                    <a:pt x="0" y="246380"/>
                  </a:moveTo>
                  <a:lnTo>
                    <a:pt x="61722" y="246380"/>
                  </a:lnTo>
                  <a:lnTo>
                    <a:pt x="61722" y="0"/>
                  </a:lnTo>
                  <a:lnTo>
                    <a:pt x="185293" y="0"/>
                  </a:lnTo>
                  <a:lnTo>
                    <a:pt x="185293" y="246380"/>
                  </a:lnTo>
                  <a:lnTo>
                    <a:pt x="247014" y="246380"/>
                  </a:lnTo>
                  <a:lnTo>
                    <a:pt x="123444" y="369951"/>
                  </a:lnTo>
                  <a:lnTo>
                    <a:pt x="0" y="246380"/>
                  </a:lnTo>
                  <a:close/>
                </a:path>
              </a:pathLst>
            </a:custGeom>
            <a:ln w="25399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spc="-10" dirty="0"/>
              <a:t> Qu’est-</a:t>
            </a:r>
            <a:r>
              <a:rPr dirty="0"/>
              <a:t>ce</a:t>
            </a:r>
            <a:r>
              <a:rPr spc="-25" dirty="0"/>
              <a:t> </a:t>
            </a:r>
            <a:r>
              <a:rPr dirty="0"/>
              <a:t>qui</a:t>
            </a:r>
            <a:r>
              <a:rPr spc="-10" dirty="0"/>
              <a:t> </a:t>
            </a:r>
            <a:r>
              <a:rPr dirty="0"/>
              <a:t>va</a:t>
            </a:r>
            <a:r>
              <a:rPr spc="-15" dirty="0"/>
              <a:t> </a:t>
            </a:r>
            <a:r>
              <a:rPr dirty="0"/>
              <a:t>changer</a:t>
            </a:r>
            <a:r>
              <a:rPr spc="-25" dirty="0"/>
              <a:t> </a:t>
            </a:r>
            <a:r>
              <a:rPr dirty="0"/>
              <a:t>concrètement</a:t>
            </a:r>
            <a:r>
              <a:rPr spc="-50" dirty="0"/>
              <a:t> ?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9" name="object 19"/>
          <p:cNvSpPr txBox="1"/>
          <p:nvPr/>
        </p:nvSpPr>
        <p:spPr>
          <a:xfrm>
            <a:off x="2029205" y="1447241"/>
            <a:ext cx="68891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Exemple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concret</a:t>
            </a:r>
            <a:r>
              <a:rPr sz="1400" u="none" spc="-5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→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Exemple</a:t>
            </a:r>
            <a:r>
              <a:rPr sz="1400" u="none" spc="-1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la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nouvelle</a:t>
            </a:r>
            <a:r>
              <a:rPr sz="1400" u="none" spc="-3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structure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à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4</a:t>
            </a:r>
            <a:r>
              <a:rPr sz="1400" u="none" spc="-3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niveaux</a:t>
            </a:r>
            <a:r>
              <a:rPr sz="1400" u="none" spc="-1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</a:t>
            </a:r>
            <a:r>
              <a:rPr sz="1400" u="none" spc="-3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détail</a:t>
            </a:r>
            <a:r>
              <a:rPr sz="1400" u="none" spc="-30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(xx.xx.xx.xx)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29205" y="1447241"/>
            <a:ext cx="47294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Exemple</a:t>
            </a:r>
            <a:r>
              <a:rPr sz="140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concret</a:t>
            </a:r>
            <a:r>
              <a:rPr sz="1400" u="none" spc="-60" dirty="0">
                <a:latin typeface="Arial"/>
                <a:cs typeface="Arial"/>
              </a:rPr>
              <a:t> </a:t>
            </a:r>
            <a:r>
              <a:rPr sz="1400" u="none" spc="-140" dirty="0">
                <a:latin typeface="Wingdings"/>
                <a:cs typeface="Wingdings"/>
              </a:rPr>
              <a:t></a:t>
            </a:r>
            <a:r>
              <a:rPr sz="1400" u="none" spc="35" dirty="0">
                <a:latin typeface="Times New Roman"/>
                <a:cs typeface="Times New Roman"/>
              </a:rPr>
              <a:t> </a:t>
            </a:r>
            <a:r>
              <a:rPr sz="1400" u="none" dirty="0">
                <a:latin typeface="Arial"/>
                <a:cs typeface="Arial"/>
              </a:rPr>
              <a:t>Description</a:t>
            </a:r>
            <a:r>
              <a:rPr sz="1400" u="none" spc="-7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</a:t>
            </a:r>
            <a:r>
              <a:rPr sz="1400" u="none" spc="-3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l’ancienne</a:t>
            </a:r>
            <a:r>
              <a:rPr sz="1400" u="none" spc="-60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nomenclature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spc="-10" dirty="0"/>
              <a:t> Qu’est-</a:t>
            </a:r>
            <a:r>
              <a:rPr dirty="0"/>
              <a:t>ce</a:t>
            </a:r>
            <a:r>
              <a:rPr spc="-25" dirty="0"/>
              <a:t> </a:t>
            </a:r>
            <a:r>
              <a:rPr dirty="0"/>
              <a:t>qui</a:t>
            </a:r>
            <a:r>
              <a:rPr spc="-10" dirty="0"/>
              <a:t> </a:t>
            </a:r>
            <a:r>
              <a:rPr dirty="0"/>
              <a:t>va</a:t>
            </a:r>
            <a:r>
              <a:rPr spc="-15" dirty="0"/>
              <a:t> </a:t>
            </a:r>
            <a:r>
              <a:rPr dirty="0"/>
              <a:t>changer</a:t>
            </a:r>
            <a:r>
              <a:rPr spc="-25" dirty="0"/>
              <a:t> </a:t>
            </a:r>
            <a:r>
              <a:rPr dirty="0"/>
              <a:t>concrètement</a:t>
            </a:r>
            <a:r>
              <a:rPr spc="-50" dirty="0"/>
              <a:t> ?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6478" y="1927796"/>
            <a:ext cx="6290807" cy="465556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7533" y="2311730"/>
            <a:ext cx="5465171" cy="3340849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spc="-10" dirty="0"/>
              <a:t> Qu’est-</a:t>
            </a:r>
            <a:r>
              <a:rPr dirty="0"/>
              <a:t>ce</a:t>
            </a:r>
            <a:r>
              <a:rPr spc="-25" dirty="0"/>
              <a:t> </a:t>
            </a:r>
            <a:r>
              <a:rPr dirty="0"/>
              <a:t>qui</a:t>
            </a:r>
            <a:r>
              <a:rPr spc="-10" dirty="0"/>
              <a:t> </a:t>
            </a:r>
            <a:r>
              <a:rPr dirty="0"/>
              <a:t>va</a:t>
            </a:r>
            <a:r>
              <a:rPr spc="-15" dirty="0"/>
              <a:t> </a:t>
            </a:r>
            <a:r>
              <a:rPr dirty="0"/>
              <a:t>changer</a:t>
            </a:r>
            <a:r>
              <a:rPr spc="-25" dirty="0"/>
              <a:t> </a:t>
            </a:r>
            <a:r>
              <a:rPr dirty="0"/>
              <a:t>concrètement</a:t>
            </a:r>
            <a:r>
              <a:rPr spc="-50" dirty="0"/>
              <a:t> 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2044700" y="1492961"/>
            <a:ext cx="64439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Exemple</a:t>
            </a:r>
            <a:r>
              <a:rPr sz="14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concret</a:t>
            </a:r>
            <a:r>
              <a:rPr sz="1400" u="none" spc="-60" dirty="0">
                <a:latin typeface="Arial"/>
                <a:cs typeface="Arial"/>
              </a:rPr>
              <a:t> </a:t>
            </a:r>
            <a:r>
              <a:rPr sz="1400" u="none" spc="-140" dirty="0">
                <a:latin typeface="Wingdings"/>
                <a:cs typeface="Wingdings"/>
              </a:rPr>
              <a:t></a:t>
            </a:r>
            <a:r>
              <a:rPr sz="1400" u="none" spc="35" dirty="0">
                <a:latin typeface="Times New Roman"/>
                <a:cs typeface="Times New Roman"/>
              </a:rPr>
              <a:t> </a:t>
            </a:r>
            <a:r>
              <a:rPr sz="1400" u="none" dirty="0">
                <a:latin typeface="Arial"/>
                <a:cs typeface="Arial"/>
              </a:rPr>
              <a:t>Exemple</a:t>
            </a:r>
            <a:r>
              <a:rPr sz="1400" u="none" spc="-3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</a:t>
            </a:r>
            <a:r>
              <a:rPr sz="1400" u="none" spc="-3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règle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d’application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dans</a:t>
            </a:r>
            <a:r>
              <a:rPr sz="1400" u="none" spc="-4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l’ancienne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nomenclature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1595" y="2230432"/>
            <a:ext cx="3930787" cy="39678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44700" y="1492961"/>
            <a:ext cx="64439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Exemple</a:t>
            </a:r>
            <a:r>
              <a:rPr sz="14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concret</a:t>
            </a:r>
            <a:r>
              <a:rPr sz="1400" u="none" spc="-60" dirty="0">
                <a:latin typeface="Arial"/>
                <a:cs typeface="Arial"/>
              </a:rPr>
              <a:t> </a:t>
            </a:r>
            <a:r>
              <a:rPr sz="1400" u="none" spc="-140" dirty="0">
                <a:latin typeface="Wingdings"/>
                <a:cs typeface="Wingdings"/>
              </a:rPr>
              <a:t></a:t>
            </a:r>
            <a:r>
              <a:rPr sz="1400" u="none" spc="35" dirty="0">
                <a:latin typeface="Times New Roman"/>
                <a:cs typeface="Times New Roman"/>
              </a:rPr>
              <a:t> </a:t>
            </a:r>
            <a:r>
              <a:rPr sz="1400" u="none" dirty="0">
                <a:latin typeface="Arial"/>
                <a:cs typeface="Arial"/>
              </a:rPr>
              <a:t>Exemple</a:t>
            </a:r>
            <a:r>
              <a:rPr sz="1400" u="none" spc="-3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</a:t>
            </a:r>
            <a:r>
              <a:rPr sz="1400" u="none" spc="-3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règle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d’application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dans</a:t>
            </a:r>
            <a:r>
              <a:rPr sz="1400" u="none" spc="-4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l’ancienne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nomenclature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spc="-10" dirty="0"/>
              <a:t> Qu’est-</a:t>
            </a:r>
            <a:r>
              <a:rPr dirty="0"/>
              <a:t>ce</a:t>
            </a:r>
            <a:r>
              <a:rPr spc="-25" dirty="0"/>
              <a:t> </a:t>
            </a:r>
            <a:r>
              <a:rPr dirty="0"/>
              <a:t>qui</a:t>
            </a:r>
            <a:r>
              <a:rPr spc="-10" dirty="0"/>
              <a:t> </a:t>
            </a:r>
            <a:r>
              <a:rPr dirty="0"/>
              <a:t>va</a:t>
            </a:r>
            <a:r>
              <a:rPr spc="-15" dirty="0"/>
              <a:t> </a:t>
            </a:r>
            <a:r>
              <a:rPr dirty="0"/>
              <a:t>changer</a:t>
            </a:r>
            <a:r>
              <a:rPr spc="-25" dirty="0"/>
              <a:t> </a:t>
            </a:r>
            <a:r>
              <a:rPr dirty="0"/>
              <a:t>concrètement</a:t>
            </a:r>
            <a:r>
              <a:rPr spc="-50" dirty="0"/>
              <a:t> 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29205" y="1447241"/>
            <a:ext cx="32385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Exemple</a:t>
            </a:r>
            <a:r>
              <a:rPr sz="14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concret</a:t>
            </a:r>
            <a:r>
              <a:rPr sz="1400" u="none" spc="-50" dirty="0">
                <a:latin typeface="Arial"/>
                <a:cs typeface="Arial"/>
              </a:rPr>
              <a:t> </a:t>
            </a:r>
            <a:r>
              <a:rPr sz="1400" u="none" spc="-140" dirty="0">
                <a:latin typeface="Wingdings"/>
                <a:cs typeface="Wingdings"/>
              </a:rPr>
              <a:t></a:t>
            </a:r>
            <a:r>
              <a:rPr sz="1400" u="none" spc="35" dirty="0">
                <a:latin typeface="Times New Roman"/>
                <a:cs typeface="Times New Roman"/>
              </a:rPr>
              <a:t> </a:t>
            </a:r>
            <a:r>
              <a:rPr sz="1400" u="none" dirty="0">
                <a:latin typeface="Arial"/>
                <a:cs typeface="Arial"/>
              </a:rPr>
              <a:t>Résultat</a:t>
            </a:r>
            <a:r>
              <a:rPr sz="1400" u="none" spc="-4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des</a:t>
            </a:r>
            <a:r>
              <a:rPr sz="1400" u="none" spc="-30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travaux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8486" y="1858454"/>
            <a:ext cx="7955153" cy="4828159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spc="-10" dirty="0"/>
              <a:t> Qu’est-</a:t>
            </a:r>
            <a:r>
              <a:rPr dirty="0"/>
              <a:t>ce</a:t>
            </a:r>
            <a:r>
              <a:rPr spc="-25" dirty="0"/>
              <a:t> </a:t>
            </a:r>
            <a:r>
              <a:rPr dirty="0"/>
              <a:t>qui</a:t>
            </a:r>
            <a:r>
              <a:rPr spc="-10" dirty="0"/>
              <a:t> </a:t>
            </a:r>
            <a:r>
              <a:rPr dirty="0"/>
              <a:t>va</a:t>
            </a:r>
            <a:r>
              <a:rPr spc="-15" dirty="0"/>
              <a:t> </a:t>
            </a:r>
            <a:r>
              <a:rPr dirty="0"/>
              <a:t>changer</a:t>
            </a:r>
            <a:r>
              <a:rPr spc="-25" dirty="0"/>
              <a:t> </a:t>
            </a:r>
            <a:r>
              <a:rPr dirty="0"/>
              <a:t>concrètement</a:t>
            </a:r>
            <a:r>
              <a:rPr spc="-50" dirty="0"/>
              <a:t> 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9871" y="1979193"/>
            <a:ext cx="5802230" cy="43808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29205" y="1447241"/>
            <a:ext cx="64433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Exemple</a:t>
            </a:r>
            <a:r>
              <a:rPr sz="14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concret</a:t>
            </a:r>
            <a:r>
              <a:rPr sz="1400" u="none" spc="-60" dirty="0">
                <a:latin typeface="Arial"/>
                <a:cs typeface="Arial"/>
              </a:rPr>
              <a:t> </a:t>
            </a:r>
            <a:r>
              <a:rPr sz="1400" u="none" spc="-140" dirty="0">
                <a:latin typeface="Wingdings"/>
                <a:cs typeface="Wingdings"/>
              </a:rPr>
              <a:t></a:t>
            </a:r>
            <a:r>
              <a:rPr sz="1400" u="none" spc="35" dirty="0">
                <a:latin typeface="Times New Roman"/>
                <a:cs typeface="Times New Roman"/>
              </a:rPr>
              <a:t> </a:t>
            </a:r>
            <a:r>
              <a:rPr sz="1400" u="none" dirty="0">
                <a:latin typeface="Arial"/>
                <a:cs typeface="Arial"/>
              </a:rPr>
              <a:t>Exemple</a:t>
            </a:r>
            <a:r>
              <a:rPr sz="1400" u="none" spc="-3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</a:t>
            </a:r>
            <a:r>
              <a:rPr sz="1400" u="none" spc="-3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règle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d’application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dans</a:t>
            </a:r>
            <a:r>
              <a:rPr sz="1400" u="none" spc="-5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l’ancienne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nomenclature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spc="-10" dirty="0"/>
              <a:t> Qu’est-</a:t>
            </a:r>
            <a:r>
              <a:rPr dirty="0"/>
              <a:t>ce</a:t>
            </a:r>
            <a:r>
              <a:rPr spc="-25" dirty="0"/>
              <a:t> </a:t>
            </a:r>
            <a:r>
              <a:rPr dirty="0"/>
              <a:t>qui</a:t>
            </a:r>
            <a:r>
              <a:rPr spc="-10" dirty="0"/>
              <a:t> </a:t>
            </a:r>
            <a:r>
              <a:rPr dirty="0"/>
              <a:t>va</a:t>
            </a:r>
            <a:r>
              <a:rPr spc="-15" dirty="0"/>
              <a:t> </a:t>
            </a:r>
            <a:r>
              <a:rPr dirty="0"/>
              <a:t>changer</a:t>
            </a:r>
            <a:r>
              <a:rPr spc="-25" dirty="0"/>
              <a:t> </a:t>
            </a:r>
            <a:r>
              <a:rPr dirty="0"/>
              <a:t>concrètement</a:t>
            </a:r>
            <a:r>
              <a:rPr spc="-50" dirty="0"/>
              <a:t> 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6642" y="2224773"/>
            <a:ext cx="7998714" cy="37641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29205" y="1447241"/>
            <a:ext cx="783717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Exemple</a:t>
            </a:r>
            <a:r>
              <a:rPr sz="14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concret</a:t>
            </a:r>
            <a:r>
              <a:rPr sz="1400" u="none" spc="-60" dirty="0">
                <a:latin typeface="Arial"/>
                <a:cs typeface="Arial"/>
              </a:rPr>
              <a:t> </a:t>
            </a:r>
            <a:r>
              <a:rPr sz="1400" u="none" spc="-135" dirty="0">
                <a:latin typeface="Wingdings"/>
                <a:cs typeface="Wingdings"/>
              </a:rPr>
              <a:t></a:t>
            </a:r>
            <a:r>
              <a:rPr sz="1400" u="none" spc="-50" dirty="0">
                <a:latin typeface="Times New Roman"/>
                <a:cs typeface="Times New Roman"/>
              </a:rPr>
              <a:t> </a:t>
            </a:r>
            <a:r>
              <a:rPr sz="1400" u="none" dirty="0">
                <a:latin typeface="Arial"/>
                <a:cs typeface="Arial"/>
              </a:rPr>
              <a:t>Alignement</a:t>
            </a:r>
            <a:r>
              <a:rPr sz="1400" u="none" spc="-5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</a:t>
            </a:r>
            <a:r>
              <a:rPr sz="1400" u="none" spc="-4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l’ancienne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nomenclature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avec</a:t>
            </a:r>
            <a:r>
              <a:rPr sz="1400" u="none" spc="-2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la</a:t>
            </a:r>
            <a:r>
              <a:rPr sz="1400" u="none" spc="-3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nouvelle</a:t>
            </a:r>
            <a:r>
              <a:rPr sz="1400" u="none" spc="-3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structure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+</a:t>
            </a:r>
            <a:r>
              <a:rPr sz="1400" u="none" spc="-40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révisée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spc="-10" dirty="0"/>
              <a:t> Qu’est-</a:t>
            </a:r>
            <a:r>
              <a:rPr dirty="0"/>
              <a:t>ce</a:t>
            </a:r>
            <a:r>
              <a:rPr spc="-25" dirty="0"/>
              <a:t> </a:t>
            </a:r>
            <a:r>
              <a:rPr dirty="0"/>
              <a:t>qui</a:t>
            </a:r>
            <a:r>
              <a:rPr spc="-10" dirty="0"/>
              <a:t> </a:t>
            </a:r>
            <a:r>
              <a:rPr dirty="0"/>
              <a:t>va</a:t>
            </a:r>
            <a:r>
              <a:rPr spc="-15" dirty="0"/>
              <a:t> </a:t>
            </a:r>
            <a:r>
              <a:rPr dirty="0"/>
              <a:t>changer</a:t>
            </a:r>
            <a:r>
              <a:rPr spc="-25" dirty="0"/>
              <a:t> </a:t>
            </a:r>
            <a:r>
              <a:rPr dirty="0"/>
              <a:t>concrètement</a:t>
            </a:r>
            <a:r>
              <a:rPr spc="-50" dirty="0"/>
              <a:t> 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1908" y="3609797"/>
            <a:ext cx="10119360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Réforme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nomenclature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prestations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médicales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médecins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|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Contenu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000" b="1" spc="-10" dirty="0">
                <a:solidFill>
                  <a:srgbClr val="006E82"/>
                </a:solidFill>
                <a:latin typeface="Verdana"/>
                <a:cs typeface="Verdana"/>
              </a:rPr>
              <a:t>COMMENT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402461" y="1955672"/>
            <a:ext cx="658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Bienvenue</a:t>
            </a:r>
            <a:r>
              <a:rPr sz="3600" spc="-6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/</a:t>
            </a:r>
            <a:r>
              <a:rPr sz="3600" spc="-3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Introduction</a:t>
            </a:r>
            <a:endParaRPr sz="3600"/>
          </a:p>
        </p:txBody>
      </p:sp>
      <p:pic>
        <p:nvPicPr>
          <p:cNvPr id="4" name="object 4" descr="RIZIV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568" y="5858357"/>
            <a:ext cx="9715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5094" y="2457526"/>
          <a:ext cx="8735695" cy="3298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5145">
                <a:tc>
                  <a:txBody>
                    <a:bodyPr/>
                    <a:lstStyle/>
                    <a:p>
                      <a:pPr marL="91440" marR="3340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réforme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est-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elle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préparée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structurée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595"/>
                        </a:spcBef>
                        <a:buAutoNum type="arabicPeriod"/>
                        <a:tabLst>
                          <a:tab pos="434340" algn="l"/>
                        </a:tabLst>
                      </a:pP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V0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400" b="1" spc="-1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V1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restructurer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adapter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description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prestations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les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règles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d’application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(Phase</a:t>
                      </a: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1bis)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34340" marR="379095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 startAt="2"/>
                        <a:tabLst>
                          <a:tab pos="434340" algn="l"/>
                        </a:tabLst>
                      </a:pP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Vers</a:t>
                      </a:r>
                      <a:r>
                        <a:rPr sz="1400" b="1" spc="-3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honoraire</a:t>
                      </a:r>
                      <a:r>
                        <a:rPr sz="1400" b="1" spc="-5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pur</a:t>
                      </a:r>
                      <a:r>
                        <a:rPr sz="1400" b="1" spc="-3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»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établir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échelle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valeurs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relatives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partie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professionnelle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échelle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valeurs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relatives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pour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coûts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opérationnels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(Phase</a:t>
                      </a: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7112EA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lnT w="28575">
                      <a:solidFill>
                        <a:srgbClr val="7112EA"/>
                      </a:solidFill>
                      <a:prstDash val="solid"/>
                    </a:lnT>
                    <a:solidFill>
                      <a:srgbClr val="E2CFFA">
                        <a:alpha val="7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déroule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18110">
                        <a:lnSpc>
                          <a:spcPts val="192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mise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œuvre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04495" indent="-286385">
                        <a:lnSpc>
                          <a:spcPts val="1680"/>
                        </a:lnSpc>
                        <a:buChar char="•"/>
                        <a:tabLst>
                          <a:tab pos="40449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Dry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national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44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0449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(Préparation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de)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mise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44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œuvre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nationale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2C2C89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lnT w="28575">
                      <a:solidFill>
                        <a:srgbClr val="2C2C89"/>
                      </a:solidFill>
                      <a:prstDash val="solid"/>
                    </a:lnT>
                    <a:solidFill>
                      <a:srgbClr val="D1DAF8">
                        <a:alpha val="737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434340" algn="l"/>
                        </a:tabLst>
                      </a:pP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	La</a:t>
                      </a:r>
                      <a:r>
                        <a:rPr sz="1400" b="1" spc="-1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ré-</a:t>
                      </a: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étalonnage</a:t>
                      </a:r>
                      <a:r>
                        <a:rPr sz="1400" b="1" spc="-5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élaboration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tarifs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Phase</a:t>
                      </a:r>
                      <a:r>
                        <a:rPr sz="1400" b="1" spc="-4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7112EA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E2CFFA">
                        <a:alpha val="7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2C89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D1DAF8">
                        <a:alpha val="737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Concertation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sectorielle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préparation: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28575">
                      <a:solidFill>
                        <a:srgbClr val="7112EA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E2CFFA">
                        <a:alpha val="7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2C89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D1DAF8">
                        <a:alpha val="737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200" i="1" spc="-10" dirty="0">
                          <a:latin typeface="Arial"/>
                          <a:cs typeface="Arial"/>
                        </a:rPr>
                        <a:t>Médecins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7112EA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E2CFFA">
                        <a:alpha val="7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2C89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D1DAF8">
                        <a:alpha val="737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pilotes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sentinelles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7112EA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lnB w="28575">
                      <a:solidFill>
                        <a:srgbClr val="7112EA"/>
                      </a:solidFill>
                      <a:prstDash val="solid"/>
                    </a:lnB>
                    <a:solidFill>
                      <a:srgbClr val="E2CFFA">
                        <a:alpha val="7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2C89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lnB w="28575">
                      <a:solidFill>
                        <a:srgbClr val="2C2C89"/>
                      </a:solidFill>
                      <a:prstDash val="solid"/>
                    </a:lnB>
                    <a:solidFill>
                      <a:srgbClr val="D1DAF8">
                        <a:alpha val="737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509252" y="2471940"/>
            <a:ext cx="2437765" cy="3299460"/>
          </a:xfrm>
          <a:prstGeom prst="rect">
            <a:avLst/>
          </a:prstGeom>
          <a:solidFill>
            <a:srgbClr val="C7C7F5">
              <a:alpha val="14901"/>
            </a:srgbClr>
          </a:solidFill>
          <a:ln w="28575">
            <a:solidFill>
              <a:srgbClr val="A2A2D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107314">
              <a:lnSpc>
                <a:spcPct val="100000"/>
              </a:lnSpc>
              <a:spcBef>
                <a:spcPts val="32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procède-</a:t>
            </a:r>
            <a:r>
              <a:rPr sz="1600" b="1" spc="-25" dirty="0">
                <a:latin typeface="Arial"/>
                <a:cs typeface="Arial"/>
              </a:rPr>
              <a:t>t-on </a:t>
            </a:r>
            <a:r>
              <a:rPr sz="1600" b="1" dirty="0">
                <a:latin typeface="Arial"/>
                <a:cs typeface="Arial"/>
              </a:rPr>
              <a:t>aux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ajustements</a:t>
            </a:r>
            <a:r>
              <a:rPr sz="1600" b="1" spc="5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requis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l’ajout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de </a:t>
            </a:r>
            <a:r>
              <a:rPr sz="1600" b="1" spc="-10" dirty="0">
                <a:latin typeface="Arial"/>
                <a:cs typeface="Arial"/>
              </a:rPr>
              <a:t>nouvelle nomenclature?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379095" marR="237490" indent="-287020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sz="1400" dirty="0">
                <a:latin typeface="Arial"/>
                <a:cs typeface="Arial"/>
              </a:rPr>
              <a:t>Vérification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coûts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V1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(avec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</a:t>
            </a:r>
            <a:r>
              <a:rPr sz="1400" spc="-10" dirty="0">
                <a:latin typeface="Arial"/>
                <a:cs typeface="Arial"/>
              </a:rPr>
              <a:t> hôpitaux </a:t>
            </a:r>
            <a:r>
              <a:rPr sz="1400" dirty="0">
                <a:latin typeface="Arial"/>
                <a:cs typeface="Arial"/>
              </a:rPr>
              <a:t>sentinelles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»)</a:t>
            </a:r>
            <a:endParaRPr sz="1400">
              <a:latin typeface="Arial"/>
              <a:cs typeface="Arial"/>
            </a:endParaRPr>
          </a:p>
          <a:p>
            <a:pPr marL="379095" marR="262890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379095" algn="l"/>
              </a:tabLst>
            </a:pPr>
            <a:r>
              <a:rPr sz="1400" dirty="0">
                <a:latin typeface="Arial"/>
                <a:cs typeface="Arial"/>
              </a:rPr>
              <a:t>Évaluation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nouvelle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nomenclature </a:t>
            </a:r>
            <a:r>
              <a:rPr sz="1400" dirty="0">
                <a:latin typeface="Arial"/>
                <a:cs typeface="Arial"/>
              </a:rPr>
              <a:t>et,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échéant, </a:t>
            </a:r>
            <a:r>
              <a:rPr sz="1400" dirty="0">
                <a:latin typeface="Arial"/>
                <a:cs typeface="Arial"/>
              </a:rPr>
              <a:t>ajustement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optionnel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75646" y="5745886"/>
            <a:ext cx="7486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tarifs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04178" y="1785239"/>
            <a:ext cx="2487295" cy="650240"/>
            <a:chOff x="6504178" y="1785239"/>
            <a:chExt cx="2487295" cy="650240"/>
          </a:xfrm>
        </p:grpSpPr>
        <p:sp>
          <p:nvSpPr>
            <p:cNvPr id="7" name="object 7"/>
            <p:cNvSpPr/>
            <p:nvPr/>
          </p:nvSpPr>
          <p:spPr>
            <a:xfrm>
              <a:off x="6523228" y="1804289"/>
              <a:ext cx="2449195" cy="612140"/>
            </a:xfrm>
            <a:custGeom>
              <a:avLst/>
              <a:gdLst/>
              <a:ahLst/>
              <a:cxnLst/>
              <a:rect l="l" t="t" r="r" b="b"/>
              <a:pathLst>
                <a:path w="2449195" h="612139">
                  <a:moveTo>
                    <a:pt x="2344420" y="0"/>
                  </a:moveTo>
                  <a:lnTo>
                    <a:pt x="0" y="0"/>
                  </a:lnTo>
                  <a:lnTo>
                    <a:pt x="104648" y="306070"/>
                  </a:lnTo>
                  <a:lnTo>
                    <a:pt x="0" y="612013"/>
                  </a:lnTo>
                  <a:lnTo>
                    <a:pt x="2344420" y="612013"/>
                  </a:lnTo>
                  <a:lnTo>
                    <a:pt x="2449068" y="306070"/>
                  </a:lnTo>
                  <a:lnTo>
                    <a:pt x="2344420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3228" y="1804289"/>
              <a:ext cx="2449195" cy="612140"/>
            </a:xfrm>
            <a:custGeom>
              <a:avLst/>
              <a:gdLst/>
              <a:ahLst/>
              <a:cxnLst/>
              <a:rect l="l" t="t" r="r" b="b"/>
              <a:pathLst>
                <a:path w="2449195" h="612139">
                  <a:moveTo>
                    <a:pt x="0" y="0"/>
                  </a:moveTo>
                  <a:lnTo>
                    <a:pt x="2344420" y="0"/>
                  </a:lnTo>
                  <a:lnTo>
                    <a:pt x="2449068" y="306070"/>
                  </a:lnTo>
                  <a:lnTo>
                    <a:pt x="2344420" y="612013"/>
                  </a:lnTo>
                  <a:lnTo>
                    <a:pt x="0" y="612013"/>
                  </a:lnTo>
                  <a:lnTo>
                    <a:pt x="104648" y="30607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09664" y="1887727"/>
            <a:ext cx="2077720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indent="-67246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Mise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oeuvre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incl.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0332" y="1785239"/>
            <a:ext cx="6348730" cy="650240"/>
            <a:chOff x="220332" y="1785239"/>
            <a:chExt cx="6348730" cy="650240"/>
          </a:xfrm>
        </p:grpSpPr>
        <p:sp>
          <p:nvSpPr>
            <p:cNvPr id="11" name="object 11"/>
            <p:cNvSpPr/>
            <p:nvPr/>
          </p:nvSpPr>
          <p:spPr>
            <a:xfrm>
              <a:off x="239382" y="1804289"/>
              <a:ext cx="6310630" cy="612140"/>
            </a:xfrm>
            <a:custGeom>
              <a:avLst/>
              <a:gdLst/>
              <a:ahLst/>
              <a:cxnLst/>
              <a:rect l="l" t="t" r="r" b="b"/>
              <a:pathLst>
                <a:path w="6310630" h="612139">
                  <a:moveTo>
                    <a:pt x="6186436" y="0"/>
                  </a:moveTo>
                  <a:lnTo>
                    <a:pt x="0" y="0"/>
                  </a:lnTo>
                  <a:lnTo>
                    <a:pt x="0" y="612013"/>
                  </a:lnTo>
                  <a:lnTo>
                    <a:pt x="6186436" y="612013"/>
                  </a:lnTo>
                  <a:lnTo>
                    <a:pt x="6310261" y="306070"/>
                  </a:lnTo>
                  <a:lnTo>
                    <a:pt x="6186436" y="0"/>
                  </a:lnTo>
                  <a:close/>
                </a:path>
              </a:pathLst>
            </a:custGeom>
            <a:solidFill>
              <a:srgbClr val="AA6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382" y="1804289"/>
              <a:ext cx="6310630" cy="612140"/>
            </a:xfrm>
            <a:custGeom>
              <a:avLst/>
              <a:gdLst/>
              <a:ahLst/>
              <a:cxnLst/>
              <a:rect l="l" t="t" r="r" b="b"/>
              <a:pathLst>
                <a:path w="6310630" h="612139">
                  <a:moveTo>
                    <a:pt x="0" y="0"/>
                  </a:moveTo>
                  <a:lnTo>
                    <a:pt x="6186436" y="0"/>
                  </a:lnTo>
                  <a:lnTo>
                    <a:pt x="6310261" y="306070"/>
                  </a:lnTo>
                  <a:lnTo>
                    <a:pt x="6186436" y="612013"/>
                  </a:lnTo>
                  <a:lnTo>
                    <a:pt x="0" y="61201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711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33625" y="1971548"/>
            <a:ext cx="205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phases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0332" y="5854827"/>
            <a:ext cx="11853545" cy="748030"/>
            <a:chOff x="220332" y="5854827"/>
            <a:chExt cx="11853545" cy="748030"/>
          </a:xfrm>
        </p:grpSpPr>
        <p:sp>
          <p:nvSpPr>
            <p:cNvPr id="15" name="object 15"/>
            <p:cNvSpPr/>
            <p:nvPr/>
          </p:nvSpPr>
          <p:spPr>
            <a:xfrm>
              <a:off x="239382" y="5873877"/>
              <a:ext cx="11815445" cy="709930"/>
            </a:xfrm>
            <a:custGeom>
              <a:avLst/>
              <a:gdLst/>
              <a:ahLst/>
              <a:cxnLst/>
              <a:rect l="l" t="t" r="r" b="b"/>
              <a:pathLst>
                <a:path w="11815445" h="709929">
                  <a:moveTo>
                    <a:pt x="11671312" y="0"/>
                  </a:moveTo>
                  <a:lnTo>
                    <a:pt x="0" y="0"/>
                  </a:lnTo>
                  <a:lnTo>
                    <a:pt x="0" y="709472"/>
                  </a:lnTo>
                  <a:lnTo>
                    <a:pt x="11671312" y="709472"/>
                  </a:lnTo>
                  <a:lnTo>
                    <a:pt x="11814822" y="354749"/>
                  </a:lnTo>
                  <a:lnTo>
                    <a:pt x="11671312" y="0"/>
                  </a:lnTo>
                  <a:close/>
                </a:path>
              </a:pathLst>
            </a:custGeom>
            <a:solidFill>
              <a:srgbClr val="01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9382" y="5873877"/>
              <a:ext cx="11815445" cy="709930"/>
            </a:xfrm>
            <a:custGeom>
              <a:avLst/>
              <a:gdLst/>
              <a:ahLst/>
              <a:cxnLst/>
              <a:rect l="l" t="t" r="r" b="b"/>
              <a:pathLst>
                <a:path w="11815445" h="709929">
                  <a:moveTo>
                    <a:pt x="0" y="0"/>
                  </a:moveTo>
                  <a:lnTo>
                    <a:pt x="11671312" y="0"/>
                  </a:lnTo>
                  <a:lnTo>
                    <a:pt x="11814822" y="354749"/>
                  </a:lnTo>
                  <a:lnTo>
                    <a:pt x="11671312" y="709472"/>
                  </a:lnTo>
                  <a:lnTo>
                    <a:pt x="0" y="7094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A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54115" y="5903772"/>
            <a:ext cx="714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Soutien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1127" y="1335786"/>
            <a:ext cx="7618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La</a:t>
            </a:r>
            <a:r>
              <a:rPr sz="1600" spc="-5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réforme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complète</a:t>
            </a:r>
            <a:r>
              <a:rPr sz="1600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la</a:t>
            </a:r>
            <a:r>
              <a:rPr sz="1600" spc="-5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nomenclature</a:t>
            </a:r>
            <a:r>
              <a:rPr sz="1600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médicale</a:t>
            </a:r>
            <a:r>
              <a:rPr sz="1600" spc="-5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comprend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les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E82"/>
                </a:solidFill>
                <a:latin typeface="Arial"/>
                <a:cs typeface="Arial"/>
              </a:rPr>
              <a:t>éléments</a:t>
            </a:r>
            <a:r>
              <a:rPr sz="1600" b="1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suivants: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490202" y="1785239"/>
            <a:ext cx="2583180" cy="650240"/>
            <a:chOff x="9490202" y="1785239"/>
            <a:chExt cx="2583180" cy="650240"/>
          </a:xfrm>
        </p:grpSpPr>
        <p:sp>
          <p:nvSpPr>
            <p:cNvPr id="20" name="object 20"/>
            <p:cNvSpPr/>
            <p:nvPr/>
          </p:nvSpPr>
          <p:spPr>
            <a:xfrm>
              <a:off x="9509252" y="1804289"/>
              <a:ext cx="2545080" cy="612140"/>
            </a:xfrm>
            <a:custGeom>
              <a:avLst/>
              <a:gdLst/>
              <a:ahLst/>
              <a:cxnLst/>
              <a:rect l="l" t="t" r="r" b="b"/>
              <a:pathLst>
                <a:path w="2545079" h="612139">
                  <a:moveTo>
                    <a:pt x="2440431" y="0"/>
                  </a:moveTo>
                  <a:lnTo>
                    <a:pt x="0" y="0"/>
                  </a:lnTo>
                  <a:lnTo>
                    <a:pt x="104521" y="306070"/>
                  </a:lnTo>
                  <a:lnTo>
                    <a:pt x="0" y="612013"/>
                  </a:lnTo>
                  <a:lnTo>
                    <a:pt x="2440431" y="612013"/>
                  </a:lnTo>
                  <a:lnTo>
                    <a:pt x="2544953" y="306070"/>
                  </a:lnTo>
                  <a:lnTo>
                    <a:pt x="2440431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09252" y="1804289"/>
              <a:ext cx="2545080" cy="612140"/>
            </a:xfrm>
            <a:custGeom>
              <a:avLst/>
              <a:gdLst/>
              <a:ahLst/>
              <a:cxnLst/>
              <a:rect l="l" t="t" r="r" b="b"/>
              <a:pathLst>
                <a:path w="2545079" h="612139">
                  <a:moveTo>
                    <a:pt x="0" y="0"/>
                  </a:moveTo>
                  <a:lnTo>
                    <a:pt x="2440431" y="0"/>
                  </a:lnTo>
                  <a:lnTo>
                    <a:pt x="2544953" y="306070"/>
                  </a:lnTo>
                  <a:lnTo>
                    <a:pt x="2440431" y="612013"/>
                  </a:lnTo>
                  <a:lnTo>
                    <a:pt x="0" y="612013"/>
                  </a:lnTo>
                  <a:lnTo>
                    <a:pt x="104521" y="306070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A2A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024618" y="1849627"/>
            <a:ext cx="15163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005" marR="5080" indent="-2819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Vérification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évaluation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72295" y="2471813"/>
            <a:ext cx="434975" cy="3299460"/>
          </a:xfrm>
          <a:prstGeom prst="rect">
            <a:avLst/>
          </a:prstGeom>
          <a:solidFill>
            <a:srgbClr val="1E4648">
              <a:alpha val="74116"/>
            </a:srgbClr>
          </a:solidFill>
          <a:ln w="28575">
            <a:solidFill>
              <a:srgbClr val="0C1C1D"/>
            </a:solidFill>
          </a:ln>
        </p:spPr>
        <p:txBody>
          <a:bodyPr vert="vert270" wrap="square" lIns="0" tIns="8636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68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Entrée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vigueur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953245" y="1785239"/>
            <a:ext cx="575310" cy="650240"/>
            <a:chOff x="8953245" y="1785239"/>
            <a:chExt cx="575310" cy="650240"/>
          </a:xfrm>
        </p:grpSpPr>
        <p:sp>
          <p:nvSpPr>
            <p:cNvPr id="25" name="object 25"/>
            <p:cNvSpPr/>
            <p:nvPr/>
          </p:nvSpPr>
          <p:spPr>
            <a:xfrm>
              <a:off x="8972295" y="1804289"/>
              <a:ext cx="537210" cy="612140"/>
            </a:xfrm>
            <a:custGeom>
              <a:avLst/>
              <a:gdLst/>
              <a:ahLst/>
              <a:cxnLst/>
              <a:rect l="l" t="t" r="r" b="b"/>
              <a:pathLst>
                <a:path w="537209" h="612139">
                  <a:moveTo>
                    <a:pt x="445134" y="0"/>
                  </a:moveTo>
                  <a:lnTo>
                    <a:pt x="0" y="0"/>
                  </a:lnTo>
                  <a:lnTo>
                    <a:pt x="91821" y="306070"/>
                  </a:lnTo>
                  <a:lnTo>
                    <a:pt x="0" y="612013"/>
                  </a:lnTo>
                  <a:lnTo>
                    <a:pt x="445134" y="612013"/>
                  </a:lnTo>
                  <a:lnTo>
                    <a:pt x="536955" y="306070"/>
                  </a:lnTo>
                  <a:lnTo>
                    <a:pt x="445134" y="0"/>
                  </a:lnTo>
                  <a:close/>
                </a:path>
              </a:pathLst>
            </a:custGeom>
            <a:solidFill>
              <a:srgbClr val="577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72295" y="1804289"/>
              <a:ext cx="537210" cy="612140"/>
            </a:xfrm>
            <a:custGeom>
              <a:avLst/>
              <a:gdLst/>
              <a:ahLst/>
              <a:cxnLst/>
              <a:rect l="l" t="t" r="r" b="b"/>
              <a:pathLst>
                <a:path w="537209" h="612139">
                  <a:moveTo>
                    <a:pt x="0" y="0"/>
                  </a:moveTo>
                  <a:lnTo>
                    <a:pt x="445134" y="0"/>
                  </a:lnTo>
                  <a:lnTo>
                    <a:pt x="536955" y="306070"/>
                  </a:lnTo>
                  <a:lnTo>
                    <a:pt x="445134" y="612013"/>
                  </a:lnTo>
                  <a:lnTo>
                    <a:pt x="0" y="612013"/>
                  </a:lnTo>
                  <a:lnTo>
                    <a:pt x="91821" y="30607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1E3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7949" y="6185776"/>
            <a:ext cx="3060065" cy="358775"/>
          </a:xfrm>
          <a:prstGeom prst="rect">
            <a:avLst/>
          </a:prstGeom>
          <a:solidFill>
            <a:srgbClr val="DAECEE"/>
          </a:solidFill>
          <a:ln w="25400">
            <a:solidFill>
              <a:srgbClr val="45969F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071245" marR="517525" indent="-544195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latin typeface="Arial"/>
                <a:cs typeface="Arial"/>
              </a:rPr>
              <a:t>Effets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collatéraux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juridiques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&amp; </a:t>
            </a:r>
            <a:r>
              <a:rPr sz="1100" b="1" spc="-10" dirty="0">
                <a:latin typeface="Arial"/>
                <a:cs typeface="Arial"/>
              </a:rPr>
              <a:t>administratifs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18270" y="6185776"/>
            <a:ext cx="3060065" cy="358775"/>
          </a:xfrm>
          <a:prstGeom prst="rect">
            <a:avLst/>
          </a:prstGeom>
          <a:solidFill>
            <a:srgbClr val="A8ECD3"/>
          </a:solidFill>
          <a:ln w="25400">
            <a:solidFill>
              <a:srgbClr val="00A2A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735965">
              <a:lnSpc>
                <a:spcPct val="100000"/>
              </a:lnSpc>
              <a:spcBef>
                <a:spcPts val="730"/>
              </a:spcBef>
            </a:pPr>
            <a:r>
              <a:rPr sz="1100" b="1" dirty="0">
                <a:latin typeface="Arial"/>
                <a:cs typeface="Arial"/>
              </a:rPr>
              <a:t>Gestion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du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changement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38090" y="6185776"/>
            <a:ext cx="3060065" cy="358775"/>
          </a:xfrm>
          <a:prstGeom prst="rect">
            <a:avLst/>
          </a:prstGeom>
          <a:solidFill>
            <a:srgbClr val="C4EEF1">
              <a:alpha val="74116"/>
            </a:srgbClr>
          </a:solidFill>
          <a:ln w="28575">
            <a:solidFill>
              <a:srgbClr val="1E4648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30"/>
              </a:spcBef>
            </a:pPr>
            <a:r>
              <a:rPr sz="1100" b="1" spc="-10" dirty="0">
                <a:latin typeface="Arial"/>
                <a:cs typeface="Arial"/>
              </a:rPr>
              <a:t>Numérisation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247" rIns="0" bIns="0" rtlCol="0">
            <a:spAutoFit/>
          </a:bodyPr>
          <a:lstStyle/>
          <a:p>
            <a:pPr marL="17145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25" dirty="0"/>
              <a:t> </a:t>
            </a:r>
            <a:r>
              <a:rPr dirty="0"/>
              <a:t>Comment</a:t>
            </a:r>
            <a:r>
              <a:rPr spc="-60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réforme</a:t>
            </a:r>
            <a:r>
              <a:rPr spc="-4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nomenclature</a:t>
            </a:r>
            <a:r>
              <a:rPr spc="-55" dirty="0"/>
              <a:t> </a:t>
            </a:r>
            <a:r>
              <a:rPr dirty="0"/>
              <a:t>est-elle</a:t>
            </a:r>
            <a:r>
              <a:rPr spc="-20" dirty="0"/>
              <a:t> </a:t>
            </a:r>
            <a:r>
              <a:rPr dirty="0"/>
              <a:t>mise</a:t>
            </a:r>
            <a:r>
              <a:rPr spc="-35" dirty="0"/>
              <a:t> </a:t>
            </a:r>
            <a:r>
              <a:rPr spc="-25" dirty="0"/>
              <a:t>en</a:t>
            </a:r>
          </a:p>
          <a:p>
            <a:pPr marL="1715135" algn="ctr">
              <a:lnSpc>
                <a:spcPct val="100000"/>
              </a:lnSpc>
            </a:pPr>
            <a:r>
              <a:rPr dirty="0"/>
              <a:t>œuvre</a:t>
            </a:r>
            <a:r>
              <a:rPr spc="-30" dirty="0"/>
              <a:t> </a:t>
            </a:r>
            <a:r>
              <a:rPr spc="-50" dirty="0"/>
              <a:t>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8675" y="1834146"/>
            <a:ext cx="11275695" cy="4930775"/>
            <a:chOff x="678675" y="1834146"/>
            <a:chExt cx="11275695" cy="4930775"/>
          </a:xfrm>
        </p:grpSpPr>
        <p:sp>
          <p:nvSpPr>
            <p:cNvPr id="4" name="object 4"/>
            <p:cNvSpPr/>
            <p:nvPr/>
          </p:nvSpPr>
          <p:spPr>
            <a:xfrm>
              <a:off x="678675" y="2252803"/>
              <a:ext cx="11275695" cy="4512310"/>
            </a:xfrm>
            <a:custGeom>
              <a:avLst/>
              <a:gdLst/>
              <a:ahLst/>
              <a:cxnLst/>
              <a:rect l="l" t="t" r="r" b="b"/>
              <a:pathLst>
                <a:path w="11275695" h="4512309">
                  <a:moveTo>
                    <a:pt x="11275695" y="0"/>
                  </a:moveTo>
                  <a:lnTo>
                    <a:pt x="0" y="0"/>
                  </a:lnTo>
                  <a:lnTo>
                    <a:pt x="0" y="4512056"/>
                  </a:lnTo>
                  <a:lnTo>
                    <a:pt x="11275695" y="4512056"/>
                  </a:lnTo>
                  <a:lnTo>
                    <a:pt x="11275695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3676" y="2169668"/>
              <a:ext cx="9027160" cy="4572000"/>
            </a:xfrm>
            <a:custGeom>
              <a:avLst/>
              <a:gdLst/>
              <a:ahLst/>
              <a:cxnLst/>
              <a:rect l="l" t="t" r="r" b="b"/>
              <a:pathLst>
                <a:path w="9027160" h="4572000">
                  <a:moveTo>
                    <a:pt x="0" y="0"/>
                  </a:moveTo>
                  <a:lnTo>
                    <a:pt x="0" y="4571996"/>
                  </a:lnTo>
                </a:path>
                <a:path w="9027160" h="4572000">
                  <a:moveTo>
                    <a:pt x="833755" y="0"/>
                  </a:moveTo>
                  <a:lnTo>
                    <a:pt x="833755" y="4571996"/>
                  </a:lnTo>
                </a:path>
                <a:path w="9027160" h="4572000">
                  <a:moveTo>
                    <a:pt x="1667637" y="0"/>
                  </a:moveTo>
                  <a:lnTo>
                    <a:pt x="1667637" y="4571996"/>
                  </a:lnTo>
                </a:path>
                <a:path w="9027160" h="4572000">
                  <a:moveTo>
                    <a:pt x="2501519" y="0"/>
                  </a:moveTo>
                  <a:lnTo>
                    <a:pt x="2501519" y="4571996"/>
                  </a:lnTo>
                </a:path>
                <a:path w="9027160" h="4572000">
                  <a:moveTo>
                    <a:pt x="3335274" y="0"/>
                  </a:moveTo>
                  <a:lnTo>
                    <a:pt x="3335274" y="4571996"/>
                  </a:lnTo>
                </a:path>
                <a:path w="9027160" h="4572000">
                  <a:moveTo>
                    <a:pt x="4165600" y="0"/>
                  </a:moveTo>
                  <a:lnTo>
                    <a:pt x="4165600" y="4571996"/>
                  </a:lnTo>
                </a:path>
                <a:path w="9027160" h="4572000">
                  <a:moveTo>
                    <a:pt x="4995926" y="0"/>
                  </a:moveTo>
                  <a:lnTo>
                    <a:pt x="4995926" y="4571996"/>
                  </a:lnTo>
                </a:path>
                <a:path w="9027160" h="4572000">
                  <a:moveTo>
                    <a:pt x="5826125" y="0"/>
                  </a:moveTo>
                  <a:lnTo>
                    <a:pt x="5826125" y="4571996"/>
                  </a:lnTo>
                </a:path>
                <a:path w="9027160" h="4572000">
                  <a:moveTo>
                    <a:pt x="6656451" y="0"/>
                  </a:moveTo>
                  <a:lnTo>
                    <a:pt x="6656451" y="4571996"/>
                  </a:lnTo>
                </a:path>
                <a:path w="9027160" h="4572000">
                  <a:moveTo>
                    <a:pt x="7841869" y="0"/>
                  </a:moveTo>
                  <a:lnTo>
                    <a:pt x="7841869" y="4571996"/>
                  </a:lnTo>
                </a:path>
                <a:path w="9027160" h="4572000">
                  <a:moveTo>
                    <a:pt x="9026906" y="0"/>
                  </a:moveTo>
                  <a:lnTo>
                    <a:pt x="9026906" y="4571996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2228" y="1834146"/>
              <a:ext cx="1216660" cy="261620"/>
            </a:xfrm>
            <a:custGeom>
              <a:avLst/>
              <a:gdLst/>
              <a:ahLst/>
              <a:cxnLst/>
              <a:rect l="l" t="t" r="r" b="b"/>
              <a:pathLst>
                <a:path w="1216660" h="261619">
                  <a:moveTo>
                    <a:pt x="1216609" y="0"/>
                  </a:moveTo>
                  <a:lnTo>
                    <a:pt x="0" y="0"/>
                  </a:lnTo>
                  <a:lnTo>
                    <a:pt x="0" y="261607"/>
                  </a:lnTo>
                  <a:lnTo>
                    <a:pt x="1216609" y="261607"/>
                  </a:lnTo>
                  <a:lnTo>
                    <a:pt x="1216609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707129">
              <a:lnSpc>
                <a:spcPct val="100000"/>
              </a:lnSpc>
              <a:spcBef>
                <a:spcPts val="105"/>
              </a:spcBef>
            </a:pPr>
            <a:r>
              <a:rPr dirty="0"/>
              <a:t>Chronologie</a:t>
            </a:r>
            <a:r>
              <a:rPr spc="-40" dirty="0"/>
              <a:t> </a:t>
            </a:r>
            <a:r>
              <a:rPr u="sng" dirty="0">
                <a:uFill>
                  <a:solidFill>
                    <a:srgbClr val="006E82"/>
                  </a:solidFill>
                </a:uFill>
              </a:rPr>
              <a:t>indicative</a:t>
            </a:r>
            <a:r>
              <a:rPr u="sng" spc="-35" dirty="0">
                <a:uFill>
                  <a:solidFill>
                    <a:srgbClr val="006E82"/>
                  </a:solidFill>
                </a:uFill>
              </a:rPr>
              <a:t> </a:t>
            </a:r>
            <a:r>
              <a:rPr u="none" spc="-10" dirty="0"/>
              <a:t>(actuelle)</a:t>
            </a:r>
          </a:p>
        </p:txBody>
      </p:sp>
      <p:sp>
        <p:nvSpPr>
          <p:cNvPr id="8" name="object 8"/>
          <p:cNvSpPr/>
          <p:nvPr/>
        </p:nvSpPr>
        <p:spPr>
          <a:xfrm>
            <a:off x="473875" y="2265335"/>
            <a:ext cx="134620" cy="4511675"/>
          </a:xfrm>
          <a:custGeom>
            <a:avLst/>
            <a:gdLst/>
            <a:ahLst/>
            <a:cxnLst/>
            <a:rect l="l" t="t" r="r" b="b"/>
            <a:pathLst>
              <a:path w="134620" h="4511675">
                <a:moveTo>
                  <a:pt x="134200" y="0"/>
                </a:moveTo>
                <a:lnTo>
                  <a:pt x="0" y="0"/>
                </a:lnTo>
                <a:lnTo>
                  <a:pt x="0" y="4511675"/>
                </a:lnTo>
                <a:lnTo>
                  <a:pt x="134200" y="4511675"/>
                </a:lnTo>
                <a:lnTo>
                  <a:pt x="134200" y="0"/>
                </a:lnTo>
                <a:close/>
              </a:path>
            </a:pathLst>
          </a:custGeom>
          <a:solidFill>
            <a:srgbClr val="008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4729" y="1834146"/>
            <a:ext cx="3265804" cy="261620"/>
          </a:xfrm>
          <a:custGeom>
            <a:avLst/>
            <a:gdLst/>
            <a:ahLst/>
            <a:cxnLst/>
            <a:rect l="l" t="t" r="r" b="b"/>
            <a:pathLst>
              <a:path w="3265804" h="261619">
                <a:moveTo>
                  <a:pt x="3265297" y="0"/>
                </a:moveTo>
                <a:lnTo>
                  <a:pt x="0" y="0"/>
                </a:lnTo>
                <a:lnTo>
                  <a:pt x="0" y="261607"/>
                </a:lnTo>
                <a:lnTo>
                  <a:pt x="3265297" y="261607"/>
                </a:lnTo>
                <a:lnTo>
                  <a:pt x="3265297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49802" y="1864232"/>
            <a:ext cx="336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07B92"/>
                </a:solidFill>
                <a:latin typeface="Arial"/>
                <a:cs typeface="Arial"/>
              </a:rPr>
              <a:t>2026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2499" y="1864232"/>
            <a:ext cx="336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07B92"/>
                </a:solidFill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06034" y="1834146"/>
            <a:ext cx="3265804" cy="261620"/>
          </a:xfrm>
          <a:custGeom>
            <a:avLst/>
            <a:gdLst/>
            <a:ahLst/>
            <a:cxnLst/>
            <a:rect l="l" t="t" r="r" b="b"/>
            <a:pathLst>
              <a:path w="3265804" h="261619">
                <a:moveTo>
                  <a:pt x="3265296" y="0"/>
                </a:moveTo>
                <a:lnTo>
                  <a:pt x="0" y="0"/>
                </a:lnTo>
                <a:lnTo>
                  <a:pt x="0" y="261607"/>
                </a:lnTo>
                <a:lnTo>
                  <a:pt x="3265296" y="261607"/>
                </a:lnTo>
                <a:lnTo>
                  <a:pt x="3265296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71486" y="1864232"/>
            <a:ext cx="336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07B92"/>
                </a:solidFill>
                <a:latin typeface="Arial"/>
                <a:cs typeface="Arial"/>
              </a:rPr>
              <a:t>2027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24760" y="2109342"/>
            <a:ext cx="177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BEBEBE"/>
                </a:solidFill>
                <a:latin typeface="Arial"/>
                <a:cs typeface="Arial"/>
              </a:rPr>
              <a:t>Q1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84550" y="2109342"/>
            <a:ext cx="177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BEBEBE"/>
                </a:solidFill>
                <a:latin typeface="Arial"/>
                <a:cs typeface="Arial"/>
              </a:rPr>
              <a:t>Q2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6841" y="2109342"/>
            <a:ext cx="177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BEBEBE"/>
                </a:solidFill>
                <a:latin typeface="Arial"/>
                <a:cs typeface="Arial"/>
              </a:rPr>
              <a:t>Q3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6278" y="2109342"/>
            <a:ext cx="177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BEBEBE"/>
                </a:solidFill>
                <a:latin typeface="Arial"/>
                <a:cs typeface="Arial"/>
              </a:rPr>
              <a:t>Q4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72734" y="2109342"/>
            <a:ext cx="177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BEBEBE"/>
                </a:solidFill>
                <a:latin typeface="Arial"/>
                <a:cs typeface="Arial"/>
              </a:rPr>
              <a:t>Q1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1376" y="2109342"/>
            <a:ext cx="177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BEBEBE"/>
                </a:solidFill>
                <a:latin typeface="Arial"/>
                <a:cs typeface="Arial"/>
              </a:rPr>
              <a:t>Q2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32369" y="2109342"/>
            <a:ext cx="177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BEBEBE"/>
                </a:solidFill>
                <a:latin typeface="Arial"/>
                <a:cs typeface="Arial"/>
              </a:rPr>
              <a:t>Q3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927210" y="1432877"/>
            <a:ext cx="2306320" cy="730250"/>
            <a:chOff x="8927210" y="1432877"/>
            <a:chExt cx="2306320" cy="730250"/>
          </a:xfrm>
        </p:grpSpPr>
        <p:sp>
          <p:nvSpPr>
            <p:cNvPr id="22" name="object 22"/>
            <p:cNvSpPr/>
            <p:nvPr/>
          </p:nvSpPr>
          <p:spPr>
            <a:xfrm>
              <a:off x="8927211" y="1834146"/>
              <a:ext cx="2306320" cy="261620"/>
            </a:xfrm>
            <a:custGeom>
              <a:avLst/>
              <a:gdLst/>
              <a:ahLst/>
              <a:cxnLst/>
              <a:rect l="l" t="t" r="r" b="b"/>
              <a:pathLst>
                <a:path w="2306320" h="261619">
                  <a:moveTo>
                    <a:pt x="1124877" y="0"/>
                  </a:moveTo>
                  <a:lnTo>
                    <a:pt x="0" y="0"/>
                  </a:lnTo>
                  <a:lnTo>
                    <a:pt x="0" y="261607"/>
                  </a:lnTo>
                  <a:lnTo>
                    <a:pt x="1124877" y="261607"/>
                  </a:lnTo>
                  <a:lnTo>
                    <a:pt x="1124877" y="0"/>
                  </a:lnTo>
                  <a:close/>
                </a:path>
                <a:path w="2306320" h="261619">
                  <a:moveTo>
                    <a:pt x="2305723" y="0"/>
                  </a:moveTo>
                  <a:lnTo>
                    <a:pt x="1180846" y="0"/>
                  </a:lnTo>
                  <a:lnTo>
                    <a:pt x="1180846" y="261607"/>
                  </a:lnTo>
                  <a:lnTo>
                    <a:pt x="2305723" y="261607"/>
                  </a:lnTo>
                  <a:lnTo>
                    <a:pt x="2305723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01631" y="1432877"/>
              <a:ext cx="118745" cy="730250"/>
            </a:xfrm>
            <a:custGeom>
              <a:avLst/>
              <a:gdLst/>
              <a:ahLst/>
              <a:cxnLst/>
              <a:rect l="l" t="t" r="r" b="b"/>
              <a:pathLst>
                <a:path w="118745" h="730250">
                  <a:moveTo>
                    <a:pt x="78905" y="0"/>
                  </a:moveTo>
                  <a:lnTo>
                    <a:pt x="39497" y="0"/>
                  </a:lnTo>
                  <a:lnTo>
                    <a:pt x="39497" y="39433"/>
                  </a:lnTo>
                  <a:lnTo>
                    <a:pt x="78905" y="39433"/>
                  </a:lnTo>
                  <a:lnTo>
                    <a:pt x="78905" y="0"/>
                  </a:lnTo>
                  <a:close/>
                </a:path>
                <a:path w="118745" h="730250">
                  <a:moveTo>
                    <a:pt x="118275" y="710361"/>
                  </a:moveTo>
                  <a:lnTo>
                    <a:pt x="78905" y="710361"/>
                  </a:lnTo>
                  <a:lnTo>
                    <a:pt x="78905" y="670941"/>
                  </a:lnTo>
                  <a:lnTo>
                    <a:pt x="72440" y="670941"/>
                  </a:lnTo>
                  <a:lnTo>
                    <a:pt x="72440" y="39522"/>
                  </a:lnTo>
                  <a:lnTo>
                    <a:pt x="45847" y="39522"/>
                  </a:lnTo>
                  <a:lnTo>
                    <a:pt x="45847" y="670941"/>
                  </a:lnTo>
                  <a:lnTo>
                    <a:pt x="39497" y="670941"/>
                  </a:lnTo>
                  <a:lnTo>
                    <a:pt x="39497" y="710361"/>
                  </a:lnTo>
                  <a:lnTo>
                    <a:pt x="0" y="710361"/>
                  </a:lnTo>
                  <a:lnTo>
                    <a:pt x="0" y="730059"/>
                  </a:lnTo>
                  <a:lnTo>
                    <a:pt x="118275" y="730059"/>
                  </a:lnTo>
                  <a:lnTo>
                    <a:pt x="118275" y="71036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66044" y="1531492"/>
              <a:ext cx="246379" cy="220345"/>
            </a:xfrm>
            <a:custGeom>
              <a:avLst/>
              <a:gdLst/>
              <a:ahLst/>
              <a:cxnLst/>
              <a:rect l="l" t="t" r="r" b="b"/>
              <a:pathLst>
                <a:path w="246379" h="220344">
                  <a:moveTo>
                    <a:pt x="246379" y="0"/>
                  </a:moveTo>
                  <a:lnTo>
                    <a:pt x="0" y="0"/>
                  </a:lnTo>
                  <a:lnTo>
                    <a:pt x="0" y="220091"/>
                  </a:lnTo>
                  <a:lnTo>
                    <a:pt x="246379" y="220091"/>
                  </a:lnTo>
                  <a:lnTo>
                    <a:pt x="169290" y="109982"/>
                  </a:lnTo>
                  <a:lnTo>
                    <a:pt x="246379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66044" y="1531492"/>
              <a:ext cx="101600" cy="220345"/>
            </a:xfrm>
            <a:custGeom>
              <a:avLst/>
              <a:gdLst/>
              <a:ahLst/>
              <a:cxnLst/>
              <a:rect l="l" t="t" r="r" b="b"/>
              <a:pathLst>
                <a:path w="101600" h="220344">
                  <a:moveTo>
                    <a:pt x="62229" y="0"/>
                  </a:moveTo>
                  <a:lnTo>
                    <a:pt x="0" y="0"/>
                  </a:lnTo>
                  <a:lnTo>
                    <a:pt x="0" y="220091"/>
                  </a:lnTo>
                  <a:lnTo>
                    <a:pt x="101219" y="220091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C223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74147" y="1487728"/>
              <a:ext cx="247015" cy="220345"/>
            </a:xfrm>
            <a:custGeom>
              <a:avLst/>
              <a:gdLst/>
              <a:ahLst/>
              <a:cxnLst/>
              <a:rect l="l" t="t" r="r" b="b"/>
              <a:pathLst>
                <a:path w="247015" h="220344">
                  <a:moveTo>
                    <a:pt x="246418" y="0"/>
                  </a:moveTo>
                  <a:lnTo>
                    <a:pt x="0" y="0"/>
                  </a:lnTo>
                  <a:lnTo>
                    <a:pt x="0" y="220040"/>
                  </a:lnTo>
                  <a:lnTo>
                    <a:pt x="246418" y="220040"/>
                  </a:lnTo>
                  <a:lnTo>
                    <a:pt x="246418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66044" y="1707768"/>
              <a:ext cx="54610" cy="43815"/>
            </a:xfrm>
            <a:custGeom>
              <a:avLst/>
              <a:gdLst/>
              <a:ahLst/>
              <a:cxnLst/>
              <a:rect l="l" t="t" r="r" b="b"/>
              <a:pathLst>
                <a:path w="54609" h="43814">
                  <a:moveTo>
                    <a:pt x="54482" y="0"/>
                  </a:moveTo>
                  <a:lnTo>
                    <a:pt x="0" y="0"/>
                  </a:lnTo>
                  <a:lnTo>
                    <a:pt x="0" y="43814"/>
                  </a:lnTo>
                  <a:lnTo>
                    <a:pt x="54482" y="0"/>
                  </a:lnTo>
                  <a:close/>
                </a:path>
              </a:pathLst>
            </a:custGeom>
            <a:solidFill>
              <a:srgbClr val="0C223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0110" y="6452108"/>
            <a:ext cx="6013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Disclaimer:</a:t>
            </a:r>
            <a:r>
              <a:rPr sz="1400" b="1" i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4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flèches</a:t>
            </a:r>
            <a:r>
              <a:rPr sz="1400" b="1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4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dates</a:t>
            </a:r>
            <a:r>
              <a:rPr sz="14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n’impliquent</a:t>
            </a:r>
            <a:r>
              <a:rPr sz="14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aucun</a:t>
            </a:r>
            <a:r>
              <a:rPr sz="14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engagement</a:t>
            </a:r>
            <a:r>
              <a:rPr sz="14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Arial"/>
                <a:cs typeface="Arial"/>
              </a:rPr>
              <a:t>formel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88903" y="1834146"/>
            <a:ext cx="626110" cy="261620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431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40"/>
              </a:spcBef>
            </a:pPr>
            <a:r>
              <a:rPr sz="1100" spc="-50" dirty="0">
                <a:solidFill>
                  <a:srgbClr val="007B92"/>
                </a:solidFill>
                <a:latin typeface="Arial"/>
                <a:cs typeface="Arial"/>
              </a:rPr>
              <a:t>…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43392" y="2109342"/>
            <a:ext cx="177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BEBEBE"/>
                </a:solidFill>
                <a:latin typeface="Arial"/>
                <a:cs typeface="Arial"/>
              </a:rPr>
              <a:t>Q4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83116" y="1864232"/>
            <a:ext cx="1936114" cy="867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5"/>
              </a:spcBef>
              <a:tabLst>
                <a:tab pos="1332865" algn="l"/>
              </a:tabLst>
            </a:pPr>
            <a:r>
              <a:rPr sz="1100" spc="-20" dirty="0">
                <a:solidFill>
                  <a:srgbClr val="007B92"/>
                </a:solidFill>
                <a:latin typeface="Arial"/>
                <a:cs typeface="Arial"/>
              </a:rPr>
              <a:t>2028</a:t>
            </a:r>
            <a:r>
              <a:rPr sz="1100" dirty="0">
                <a:solidFill>
                  <a:srgbClr val="007B92"/>
                </a:solidFill>
                <a:latin typeface="Arial"/>
                <a:cs typeface="Arial"/>
              </a:rPr>
              <a:t>	</a:t>
            </a:r>
            <a:r>
              <a:rPr sz="1100" spc="-20" dirty="0">
                <a:solidFill>
                  <a:srgbClr val="007B92"/>
                </a:solidFill>
                <a:latin typeface="Arial"/>
                <a:cs typeface="Arial"/>
              </a:rPr>
              <a:t>2029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0066"/>
                </a:solidFill>
                <a:latin typeface="Arial"/>
                <a:cs typeface="Arial"/>
              </a:rPr>
              <a:t>1/01/2029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FF0066"/>
                </a:solidFill>
                <a:latin typeface="Arial"/>
                <a:cs typeface="Arial"/>
              </a:rPr>
              <a:t>Entrée</a:t>
            </a:r>
            <a:r>
              <a:rPr sz="1600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66"/>
                </a:solidFill>
                <a:latin typeface="Arial"/>
                <a:cs typeface="Arial"/>
              </a:rPr>
              <a:t>en</a:t>
            </a:r>
            <a:r>
              <a:rPr sz="1600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66"/>
                </a:solidFill>
                <a:latin typeface="Arial"/>
                <a:cs typeface="Arial"/>
              </a:rPr>
              <a:t>vigueur</a:t>
            </a:r>
            <a:r>
              <a:rPr sz="1600" spc="-4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66"/>
                </a:solidFill>
                <a:latin typeface="Arial"/>
                <a:cs typeface="Arial"/>
              </a:rPr>
              <a:t>V1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74420" y="2632201"/>
            <a:ext cx="8027670" cy="2244725"/>
            <a:chOff x="674420" y="2632201"/>
            <a:chExt cx="8027670" cy="2244725"/>
          </a:xfrm>
        </p:grpSpPr>
        <p:sp>
          <p:nvSpPr>
            <p:cNvPr id="33" name="object 33"/>
            <p:cNvSpPr/>
            <p:nvPr/>
          </p:nvSpPr>
          <p:spPr>
            <a:xfrm>
              <a:off x="710107" y="2651251"/>
              <a:ext cx="7349490" cy="612140"/>
            </a:xfrm>
            <a:custGeom>
              <a:avLst/>
              <a:gdLst/>
              <a:ahLst/>
              <a:cxnLst/>
              <a:rect l="l" t="t" r="r" b="b"/>
              <a:pathLst>
                <a:path w="7349490" h="612139">
                  <a:moveTo>
                    <a:pt x="7225106" y="0"/>
                  </a:moveTo>
                  <a:lnTo>
                    <a:pt x="0" y="0"/>
                  </a:lnTo>
                  <a:lnTo>
                    <a:pt x="0" y="612013"/>
                  </a:lnTo>
                  <a:lnTo>
                    <a:pt x="7225106" y="612013"/>
                  </a:lnTo>
                  <a:lnTo>
                    <a:pt x="7349058" y="306070"/>
                  </a:lnTo>
                  <a:lnTo>
                    <a:pt x="7225106" y="0"/>
                  </a:lnTo>
                  <a:close/>
                </a:path>
              </a:pathLst>
            </a:custGeom>
            <a:solidFill>
              <a:srgbClr val="AA6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0107" y="2651251"/>
              <a:ext cx="7349490" cy="612140"/>
            </a:xfrm>
            <a:custGeom>
              <a:avLst/>
              <a:gdLst/>
              <a:ahLst/>
              <a:cxnLst/>
              <a:rect l="l" t="t" r="r" b="b"/>
              <a:pathLst>
                <a:path w="7349490" h="612139">
                  <a:moveTo>
                    <a:pt x="0" y="0"/>
                  </a:moveTo>
                  <a:lnTo>
                    <a:pt x="7225106" y="0"/>
                  </a:lnTo>
                  <a:lnTo>
                    <a:pt x="7349058" y="306070"/>
                  </a:lnTo>
                  <a:lnTo>
                    <a:pt x="7225106" y="612013"/>
                  </a:lnTo>
                  <a:lnTo>
                    <a:pt x="0" y="612013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711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3470" y="3463035"/>
              <a:ext cx="7797165" cy="612140"/>
            </a:xfrm>
            <a:custGeom>
              <a:avLst/>
              <a:gdLst/>
              <a:ahLst/>
              <a:cxnLst/>
              <a:rect l="l" t="t" r="r" b="b"/>
              <a:pathLst>
                <a:path w="7797165" h="612139">
                  <a:moveTo>
                    <a:pt x="7673035" y="0"/>
                  </a:moveTo>
                  <a:lnTo>
                    <a:pt x="0" y="0"/>
                  </a:lnTo>
                  <a:lnTo>
                    <a:pt x="0" y="612013"/>
                  </a:lnTo>
                  <a:lnTo>
                    <a:pt x="7673035" y="612013"/>
                  </a:lnTo>
                  <a:lnTo>
                    <a:pt x="7796987" y="306069"/>
                  </a:lnTo>
                  <a:lnTo>
                    <a:pt x="7673035" y="0"/>
                  </a:lnTo>
                  <a:close/>
                </a:path>
              </a:pathLst>
            </a:custGeom>
            <a:solidFill>
              <a:srgbClr val="AA6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3470" y="3463035"/>
              <a:ext cx="7797165" cy="612140"/>
            </a:xfrm>
            <a:custGeom>
              <a:avLst/>
              <a:gdLst/>
              <a:ahLst/>
              <a:cxnLst/>
              <a:rect l="l" t="t" r="r" b="b"/>
              <a:pathLst>
                <a:path w="7797165" h="612139">
                  <a:moveTo>
                    <a:pt x="0" y="0"/>
                  </a:moveTo>
                  <a:lnTo>
                    <a:pt x="7673035" y="0"/>
                  </a:lnTo>
                  <a:lnTo>
                    <a:pt x="7796987" y="306069"/>
                  </a:lnTo>
                  <a:lnTo>
                    <a:pt x="7673035" y="612013"/>
                  </a:lnTo>
                  <a:lnTo>
                    <a:pt x="0" y="61201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711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97402" y="4245482"/>
              <a:ext cx="5585460" cy="612140"/>
            </a:xfrm>
            <a:custGeom>
              <a:avLst/>
              <a:gdLst/>
              <a:ahLst/>
              <a:cxnLst/>
              <a:rect l="l" t="t" r="r" b="b"/>
              <a:pathLst>
                <a:path w="5585459" h="612139">
                  <a:moveTo>
                    <a:pt x="5461127" y="0"/>
                  </a:moveTo>
                  <a:lnTo>
                    <a:pt x="0" y="0"/>
                  </a:lnTo>
                  <a:lnTo>
                    <a:pt x="0" y="612013"/>
                  </a:lnTo>
                  <a:lnTo>
                    <a:pt x="5461127" y="612013"/>
                  </a:lnTo>
                  <a:lnTo>
                    <a:pt x="5585079" y="305943"/>
                  </a:lnTo>
                  <a:lnTo>
                    <a:pt x="5461127" y="0"/>
                  </a:lnTo>
                  <a:close/>
                </a:path>
              </a:pathLst>
            </a:custGeom>
            <a:solidFill>
              <a:srgbClr val="AA6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97402" y="4245482"/>
              <a:ext cx="5585460" cy="612140"/>
            </a:xfrm>
            <a:custGeom>
              <a:avLst/>
              <a:gdLst/>
              <a:ahLst/>
              <a:cxnLst/>
              <a:rect l="l" t="t" r="r" b="b"/>
              <a:pathLst>
                <a:path w="5585459" h="612139">
                  <a:moveTo>
                    <a:pt x="0" y="0"/>
                  </a:moveTo>
                  <a:lnTo>
                    <a:pt x="5461127" y="0"/>
                  </a:lnTo>
                  <a:lnTo>
                    <a:pt x="5585079" y="305943"/>
                  </a:lnTo>
                  <a:lnTo>
                    <a:pt x="5461127" y="612013"/>
                  </a:lnTo>
                  <a:lnTo>
                    <a:pt x="0" y="61201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711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401570" y="2818892"/>
            <a:ext cx="5527040" cy="1985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V0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V1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sz="16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&amp;</a:t>
            </a:r>
            <a:r>
              <a:rPr sz="16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Arial"/>
                <a:cs typeface="Arial"/>
              </a:rPr>
              <a:t>1bis)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6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Vers</a:t>
            </a:r>
            <a:r>
              <a:rPr sz="16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6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honoraire</a:t>
            </a:r>
            <a:r>
              <a:rPr sz="16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pur</a:t>
            </a:r>
            <a:r>
              <a:rPr sz="1600" i="1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6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6F2F9F"/>
                </a:solidFill>
                <a:latin typeface="Arial"/>
                <a:cs typeface="Arial"/>
              </a:rPr>
              <a:t>2)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600">
              <a:latin typeface="Arial"/>
              <a:cs typeface="Arial"/>
            </a:endParaRPr>
          </a:p>
          <a:p>
            <a:pPr marL="2374900" marR="5080" indent="-97726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Élaboration</a:t>
            </a:r>
            <a:r>
              <a:rPr sz="16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6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tarifs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(y</a:t>
            </a:r>
            <a:r>
              <a:rPr sz="16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compris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négociations)</a:t>
            </a:r>
            <a:r>
              <a:rPr sz="16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6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6F2F9F"/>
                </a:solidFill>
                <a:latin typeface="Arial"/>
                <a:cs typeface="Arial"/>
              </a:rPr>
              <a:t>3)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321561" y="5002657"/>
            <a:ext cx="1765300" cy="650240"/>
            <a:chOff x="1321561" y="5002657"/>
            <a:chExt cx="1765300" cy="650240"/>
          </a:xfrm>
        </p:grpSpPr>
        <p:sp>
          <p:nvSpPr>
            <p:cNvPr id="41" name="object 41"/>
            <p:cNvSpPr/>
            <p:nvPr/>
          </p:nvSpPr>
          <p:spPr>
            <a:xfrm>
              <a:off x="1340611" y="5021707"/>
              <a:ext cx="1727200" cy="612140"/>
            </a:xfrm>
            <a:custGeom>
              <a:avLst/>
              <a:gdLst/>
              <a:ahLst/>
              <a:cxnLst/>
              <a:rect l="l" t="t" r="r" b="b"/>
              <a:pathLst>
                <a:path w="1727200" h="612139">
                  <a:moveTo>
                    <a:pt x="1622298" y="0"/>
                  </a:moveTo>
                  <a:lnTo>
                    <a:pt x="0" y="0"/>
                  </a:lnTo>
                  <a:lnTo>
                    <a:pt x="104521" y="305943"/>
                  </a:lnTo>
                  <a:lnTo>
                    <a:pt x="0" y="611949"/>
                  </a:lnTo>
                  <a:lnTo>
                    <a:pt x="1622298" y="611949"/>
                  </a:lnTo>
                  <a:lnTo>
                    <a:pt x="1726819" y="305943"/>
                  </a:lnTo>
                  <a:lnTo>
                    <a:pt x="1622298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40611" y="5021707"/>
              <a:ext cx="1727200" cy="612140"/>
            </a:xfrm>
            <a:custGeom>
              <a:avLst/>
              <a:gdLst/>
              <a:ahLst/>
              <a:cxnLst/>
              <a:rect l="l" t="t" r="r" b="b"/>
              <a:pathLst>
                <a:path w="1727200" h="612139">
                  <a:moveTo>
                    <a:pt x="0" y="0"/>
                  </a:moveTo>
                  <a:lnTo>
                    <a:pt x="1622298" y="0"/>
                  </a:lnTo>
                  <a:lnTo>
                    <a:pt x="1726819" y="305943"/>
                  </a:lnTo>
                  <a:lnTo>
                    <a:pt x="1622298" y="611949"/>
                  </a:lnTo>
                  <a:lnTo>
                    <a:pt x="0" y="611949"/>
                  </a:lnTo>
                  <a:lnTo>
                    <a:pt x="104521" y="305943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908810" y="5189601"/>
            <a:ext cx="589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PoC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81527" y="5002657"/>
            <a:ext cx="5808980" cy="650240"/>
            <a:chOff x="3081527" y="5002657"/>
            <a:chExt cx="5808980" cy="650240"/>
          </a:xfrm>
        </p:grpSpPr>
        <p:sp>
          <p:nvSpPr>
            <p:cNvPr id="45" name="object 45"/>
            <p:cNvSpPr/>
            <p:nvPr/>
          </p:nvSpPr>
          <p:spPr>
            <a:xfrm>
              <a:off x="3100577" y="5021707"/>
              <a:ext cx="5770880" cy="612140"/>
            </a:xfrm>
            <a:custGeom>
              <a:avLst/>
              <a:gdLst/>
              <a:ahLst/>
              <a:cxnLst/>
              <a:rect l="l" t="t" r="r" b="b"/>
              <a:pathLst>
                <a:path w="5770880" h="612139">
                  <a:moveTo>
                    <a:pt x="5666105" y="0"/>
                  </a:moveTo>
                  <a:lnTo>
                    <a:pt x="0" y="0"/>
                  </a:lnTo>
                  <a:lnTo>
                    <a:pt x="104648" y="305943"/>
                  </a:lnTo>
                  <a:lnTo>
                    <a:pt x="0" y="611949"/>
                  </a:lnTo>
                  <a:lnTo>
                    <a:pt x="5666105" y="611949"/>
                  </a:lnTo>
                  <a:lnTo>
                    <a:pt x="5770753" y="305943"/>
                  </a:lnTo>
                  <a:lnTo>
                    <a:pt x="5666105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00577" y="5021707"/>
              <a:ext cx="5770880" cy="612140"/>
            </a:xfrm>
            <a:custGeom>
              <a:avLst/>
              <a:gdLst/>
              <a:ahLst/>
              <a:cxnLst/>
              <a:rect l="l" t="t" r="r" b="b"/>
              <a:pathLst>
                <a:path w="5770880" h="612139">
                  <a:moveTo>
                    <a:pt x="0" y="0"/>
                  </a:moveTo>
                  <a:lnTo>
                    <a:pt x="5666105" y="0"/>
                  </a:lnTo>
                  <a:lnTo>
                    <a:pt x="5770753" y="305943"/>
                  </a:lnTo>
                  <a:lnTo>
                    <a:pt x="5666105" y="611949"/>
                  </a:lnTo>
                  <a:lnTo>
                    <a:pt x="0" y="611949"/>
                  </a:lnTo>
                  <a:lnTo>
                    <a:pt x="104648" y="30594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656457" y="5189601"/>
            <a:ext cx="4660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PoC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(Intégration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OA’s,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hôpitaux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PoC,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…)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869044" y="5002657"/>
            <a:ext cx="1252855" cy="650240"/>
            <a:chOff x="8869044" y="5002657"/>
            <a:chExt cx="1252855" cy="650240"/>
          </a:xfrm>
        </p:grpSpPr>
        <p:sp>
          <p:nvSpPr>
            <p:cNvPr id="49" name="object 49"/>
            <p:cNvSpPr/>
            <p:nvPr/>
          </p:nvSpPr>
          <p:spPr>
            <a:xfrm>
              <a:off x="8888094" y="5021707"/>
              <a:ext cx="1214755" cy="612140"/>
            </a:xfrm>
            <a:custGeom>
              <a:avLst/>
              <a:gdLst/>
              <a:ahLst/>
              <a:cxnLst/>
              <a:rect l="l" t="t" r="r" b="b"/>
              <a:pathLst>
                <a:path w="1214754" h="612139">
                  <a:moveTo>
                    <a:pt x="1110106" y="0"/>
                  </a:moveTo>
                  <a:lnTo>
                    <a:pt x="0" y="0"/>
                  </a:lnTo>
                  <a:lnTo>
                    <a:pt x="104648" y="305943"/>
                  </a:lnTo>
                  <a:lnTo>
                    <a:pt x="0" y="611949"/>
                  </a:lnTo>
                  <a:lnTo>
                    <a:pt x="1110106" y="611949"/>
                  </a:lnTo>
                  <a:lnTo>
                    <a:pt x="1214754" y="305943"/>
                  </a:lnTo>
                  <a:lnTo>
                    <a:pt x="1110106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88094" y="5021707"/>
              <a:ext cx="1214755" cy="612140"/>
            </a:xfrm>
            <a:custGeom>
              <a:avLst/>
              <a:gdLst/>
              <a:ahLst/>
              <a:cxnLst/>
              <a:rect l="l" t="t" r="r" b="b"/>
              <a:pathLst>
                <a:path w="1214754" h="612139">
                  <a:moveTo>
                    <a:pt x="0" y="0"/>
                  </a:moveTo>
                  <a:lnTo>
                    <a:pt x="1110106" y="0"/>
                  </a:lnTo>
                  <a:lnTo>
                    <a:pt x="1214754" y="305943"/>
                  </a:lnTo>
                  <a:lnTo>
                    <a:pt x="1110106" y="611949"/>
                  </a:lnTo>
                  <a:lnTo>
                    <a:pt x="0" y="611949"/>
                  </a:lnTo>
                  <a:lnTo>
                    <a:pt x="104648" y="30594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142856" y="5076825"/>
            <a:ext cx="708025" cy="492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2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Dry-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run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0071100" y="5002657"/>
            <a:ext cx="1610995" cy="650240"/>
            <a:chOff x="10071100" y="5002657"/>
            <a:chExt cx="1610995" cy="650240"/>
          </a:xfrm>
        </p:grpSpPr>
        <p:sp>
          <p:nvSpPr>
            <p:cNvPr id="53" name="object 53"/>
            <p:cNvSpPr/>
            <p:nvPr/>
          </p:nvSpPr>
          <p:spPr>
            <a:xfrm>
              <a:off x="10090150" y="5021707"/>
              <a:ext cx="1572895" cy="612140"/>
            </a:xfrm>
            <a:custGeom>
              <a:avLst/>
              <a:gdLst/>
              <a:ahLst/>
              <a:cxnLst/>
              <a:rect l="l" t="t" r="r" b="b"/>
              <a:pathLst>
                <a:path w="1572895" h="612139">
                  <a:moveTo>
                    <a:pt x="1467993" y="0"/>
                  </a:moveTo>
                  <a:lnTo>
                    <a:pt x="0" y="0"/>
                  </a:lnTo>
                  <a:lnTo>
                    <a:pt x="104521" y="305943"/>
                  </a:lnTo>
                  <a:lnTo>
                    <a:pt x="0" y="611949"/>
                  </a:lnTo>
                  <a:lnTo>
                    <a:pt x="1467993" y="611949"/>
                  </a:lnTo>
                  <a:lnTo>
                    <a:pt x="1572641" y="305943"/>
                  </a:lnTo>
                  <a:lnTo>
                    <a:pt x="1467993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090150" y="5021707"/>
              <a:ext cx="1572895" cy="612140"/>
            </a:xfrm>
            <a:custGeom>
              <a:avLst/>
              <a:gdLst/>
              <a:ahLst/>
              <a:cxnLst/>
              <a:rect l="l" t="t" r="r" b="b"/>
              <a:pathLst>
                <a:path w="1572895" h="612139">
                  <a:moveTo>
                    <a:pt x="0" y="0"/>
                  </a:moveTo>
                  <a:lnTo>
                    <a:pt x="1467993" y="0"/>
                  </a:lnTo>
                  <a:lnTo>
                    <a:pt x="1572641" y="305943"/>
                  </a:lnTo>
                  <a:lnTo>
                    <a:pt x="1467993" y="611949"/>
                  </a:lnTo>
                  <a:lnTo>
                    <a:pt x="0" y="611949"/>
                  </a:lnTo>
                  <a:lnTo>
                    <a:pt x="104521" y="30594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295001" y="5067680"/>
            <a:ext cx="1164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508360" y="5311521"/>
            <a:ext cx="735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04291" y="1834146"/>
            <a:ext cx="274320" cy="261620"/>
          </a:xfrm>
          <a:custGeom>
            <a:avLst/>
            <a:gdLst/>
            <a:ahLst/>
            <a:cxnLst/>
            <a:rect l="l" t="t" r="r" b="b"/>
            <a:pathLst>
              <a:path w="274319" h="261619">
                <a:moveTo>
                  <a:pt x="273964" y="0"/>
                </a:moveTo>
                <a:lnTo>
                  <a:pt x="0" y="0"/>
                </a:lnTo>
                <a:lnTo>
                  <a:pt x="0" y="261607"/>
                </a:lnTo>
                <a:lnTo>
                  <a:pt x="273964" y="261607"/>
                </a:lnTo>
                <a:lnTo>
                  <a:pt x="273964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58748" y="1864232"/>
            <a:ext cx="165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007B92"/>
                </a:solidFill>
                <a:latin typeface="Arial"/>
                <a:cs typeface="Arial"/>
              </a:rPr>
              <a:t>…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39382" y="2471813"/>
            <a:ext cx="6205855" cy="3299460"/>
          </a:xfrm>
          <a:custGeom>
            <a:avLst/>
            <a:gdLst/>
            <a:ahLst/>
            <a:cxnLst/>
            <a:rect l="l" t="t" r="r" b="b"/>
            <a:pathLst>
              <a:path w="6205855" h="3299460">
                <a:moveTo>
                  <a:pt x="0" y="3299460"/>
                </a:moveTo>
                <a:lnTo>
                  <a:pt x="6205347" y="3299460"/>
                </a:lnTo>
                <a:lnTo>
                  <a:pt x="6205347" y="0"/>
                </a:lnTo>
                <a:lnTo>
                  <a:pt x="0" y="0"/>
                </a:lnTo>
                <a:lnTo>
                  <a:pt x="0" y="3299460"/>
                </a:lnTo>
                <a:close/>
              </a:path>
            </a:pathLst>
          </a:custGeom>
          <a:ln w="28574">
            <a:solidFill>
              <a:srgbClr val="7112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382" y="2471813"/>
            <a:ext cx="6205855" cy="1109980"/>
          </a:xfrm>
          <a:prstGeom prst="rect">
            <a:avLst/>
          </a:prstGeom>
          <a:solidFill>
            <a:srgbClr val="E2CFFA">
              <a:alpha val="74116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 marR="307975">
              <a:lnSpc>
                <a:spcPct val="100000"/>
              </a:lnSpc>
              <a:spcBef>
                <a:spcPts val="32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réforme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nomenclature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est-</a:t>
            </a:r>
            <a:r>
              <a:rPr sz="1600" b="1" dirty="0">
                <a:latin typeface="Arial"/>
                <a:cs typeface="Arial"/>
              </a:rPr>
              <a:t>elle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préparée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et </a:t>
            </a:r>
            <a:r>
              <a:rPr sz="1600" b="1" dirty="0">
                <a:latin typeface="Arial"/>
                <a:cs typeface="Arial"/>
              </a:rPr>
              <a:t>structurée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95"/>
              </a:spcBef>
              <a:tabLst>
                <a:tab pos="434340" algn="l"/>
              </a:tabLst>
            </a:pP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1.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	De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V0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à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V1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restructurer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adapter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description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prestations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les</a:t>
            </a:r>
            <a:endParaRPr sz="140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règles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d’application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&amp;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1bis)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012" y="3565982"/>
            <a:ext cx="5765800" cy="956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080" indent="-34290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342900" algn="l"/>
              </a:tabLst>
            </a:pP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Vers</a:t>
            </a:r>
            <a:r>
              <a:rPr sz="14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un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honoraire</a:t>
            </a:r>
            <a:r>
              <a:rPr sz="1400" b="1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«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pur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»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: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établir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relatives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professionnelle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relatives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pour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coûts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2)</a:t>
            </a:r>
            <a:endParaRPr sz="14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42265" algn="l"/>
              </a:tabLst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La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ré-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étalonnage</a:t>
            </a:r>
            <a:r>
              <a:rPr sz="14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élaboration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tarifs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Phase</a:t>
            </a:r>
            <a:r>
              <a:rPr sz="1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012" y="4725923"/>
            <a:ext cx="2961640" cy="8039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200" i="1" dirty="0">
                <a:latin typeface="Arial"/>
                <a:cs typeface="Arial"/>
              </a:rPr>
              <a:t>Concertation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sectorielle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pour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préparation:</a:t>
            </a:r>
            <a:endParaRPr sz="12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86385" algn="l"/>
              </a:tabLst>
            </a:pPr>
            <a:r>
              <a:rPr sz="1200" i="1" spc="-10" dirty="0">
                <a:latin typeface="Arial"/>
                <a:cs typeface="Arial"/>
              </a:rPr>
              <a:t>Médecins</a:t>
            </a:r>
            <a:endParaRPr sz="12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86385" algn="l"/>
              </a:tabLst>
            </a:pPr>
            <a:r>
              <a:rPr sz="1200" i="1" dirty="0">
                <a:latin typeface="Arial"/>
                <a:cs typeface="Arial"/>
              </a:rPr>
              <a:t>Hôpitaux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pilotes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et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hôpitaux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sentinelles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494964" y="2457653"/>
            <a:ext cx="2466340" cy="3328035"/>
            <a:chOff x="9494964" y="2457653"/>
            <a:chExt cx="2466340" cy="3328035"/>
          </a:xfrm>
        </p:grpSpPr>
        <p:sp>
          <p:nvSpPr>
            <p:cNvPr id="8" name="object 8"/>
            <p:cNvSpPr/>
            <p:nvPr/>
          </p:nvSpPr>
          <p:spPr>
            <a:xfrm>
              <a:off x="9509252" y="2471940"/>
              <a:ext cx="2437765" cy="3299460"/>
            </a:xfrm>
            <a:custGeom>
              <a:avLst/>
              <a:gdLst/>
              <a:ahLst/>
              <a:cxnLst/>
              <a:rect l="l" t="t" r="r" b="b"/>
              <a:pathLst>
                <a:path w="2437765" h="3299460">
                  <a:moveTo>
                    <a:pt x="2437638" y="0"/>
                  </a:moveTo>
                  <a:lnTo>
                    <a:pt x="0" y="0"/>
                  </a:lnTo>
                  <a:lnTo>
                    <a:pt x="0" y="3299333"/>
                  </a:lnTo>
                  <a:lnTo>
                    <a:pt x="2437638" y="3299333"/>
                  </a:lnTo>
                  <a:lnTo>
                    <a:pt x="2437638" y="0"/>
                  </a:lnTo>
                  <a:close/>
                </a:path>
              </a:pathLst>
            </a:custGeom>
            <a:solidFill>
              <a:srgbClr val="C7C7F5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09252" y="2471940"/>
              <a:ext cx="2437765" cy="3299460"/>
            </a:xfrm>
            <a:custGeom>
              <a:avLst/>
              <a:gdLst/>
              <a:ahLst/>
              <a:cxnLst/>
              <a:rect l="l" t="t" r="r" b="b"/>
              <a:pathLst>
                <a:path w="2437765" h="3299460">
                  <a:moveTo>
                    <a:pt x="0" y="3299333"/>
                  </a:moveTo>
                  <a:lnTo>
                    <a:pt x="2437638" y="3299333"/>
                  </a:lnTo>
                  <a:lnTo>
                    <a:pt x="2437638" y="0"/>
                  </a:lnTo>
                  <a:lnTo>
                    <a:pt x="0" y="0"/>
                  </a:lnTo>
                  <a:lnTo>
                    <a:pt x="0" y="3299333"/>
                  </a:lnTo>
                  <a:close/>
                </a:path>
              </a:pathLst>
            </a:custGeom>
            <a:ln w="28575">
              <a:solidFill>
                <a:srgbClr val="A2A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09252" y="2471940"/>
            <a:ext cx="2437765" cy="32994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2075" marR="107314">
              <a:lnSpc>
                <a:spcPct val="100000"/>
              </a:lnSpc>
              <a:spcBef>
                <a:spcPts val="32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procède-</a:t>
            </a:r>
            <a:r>
              <a:rPr sz="1600" b="1" spc="-25" dirty="0">
                <a:latin typeface="Arial"/>
                <a:cs typeface="Arial"/>
              </a:rPr>
              <a:t>t-on </a:t>
            </a:r>
            <a:r>
              <a:rPr sz="1600" b="1" dirty="0">
                <a:latin typeface="Arial"/>
                <a:cs typeface="Arial"/>
              </a:rPr>
              <a:t>aux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ajustements</a:t>
            </a:r>
            <a:r>
              <a:rPr sz="1600" b="1" spc="5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requis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l’ajout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de </a:t>
            </a:r>
            <a:r>
              <a:rPr sz="1600" b="1" spc="-10" dirty="0">
                <a:latin typeface="Arial"/>
                <a:cs typeface="Arial"/>
              </a:rPr>
              <a:t>nouvelle nomenclature?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379095" marR="237490" indent="-287020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sz="1400" dirty="0">
                <a:latin typeface="Arial"/>
                <a:cs typeface="Arial"/>
              </a:rPr>
              <a:t>Vérification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coûts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V1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(avec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</a:t>
            </a:r>
            <a:r>
              <a:rPr sz="1400" spc="-10" dirty="0">
                <a:latin typeface="Arial"/>
                <a:cs typeface="Arial"/>
              </a:rPr>
              <a:t> hôpitaux </a:t>
            </a:r>
            <a:r>
              <a:rPr sz="1400" dirty="0">
                <a:latin typeface="Arial"/>
                <a:cs typeface="Arial"/>
              </a:rPr>
              <a:t>sentinelles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»)</a:t>
            </a:r>
            <a:endParaRPr sz="1400">
              <a:latin typeface="Arial"/>
              <a:cs typeface="Arial"/>
            </a:endParaRPr>
          </a:p>
          <a:p>
            <a:pPr marL="379095" marR="262890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379095" algn="l"/>
              </a:tabLst>
            </a:pPr>
            <a:r>
              <a:rPr sz="1400" dirty="0">
                <a:latin typeface="Arial"/>
                <a:cs typeface="Arial"/>
              </a:rPr>
              <a:t>Évaluation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nouvelle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nomenclature </a:t>
            </a:r>
            <a:r>
              <a:rPr sz="1400" dirty="0">
                <a:latin typeface="Arial"/>
                <a:cs typeface="Arial"/>
              </a:rPr>
              <a:t>et,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échéant, </a:t>
            </a:r>
            <a:r>
              <a:rPr sz="1400" dirty="0">
                <a:latin typeface="Arial"/>
                <a:cs typeface="Arial"/>
              </a:rPr>
              <a:t>ajustement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optionnel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04178" y="1785239"/>
            <a:ext cx="2487295" cy="650240"/>
            <a:chOff x="6504178" y="1785239"/>
            <a:chExt cx="2487295" cy="650240"/>
          </a:xfrm>
        </p:grpSpPr>
        <p:sp>
          <p:nvSpPr>
            <p:cNvPr id="12" name="object 12"/>
            <p:cNvSpPr/>
            <p:nvPr/>
          </p:nvSpPr>
          <p:spPr>
            <a:xfrm>
              <a:off x="6523228" y="1804289"/>
              <a:ext cx="2449195" cy="612140"/>
            </a:xfrm>
            <a:custGeom>
              <a:avLst/>
              <a:gdLst/>
              <a:ahLst/>
              <a:cxnLst/>
              <a:rect l="l" t="t" r="r" b="b"/>
              <a:pathLst>
                <a:path w="2449195" h="612139">
                  <a:moveTo>
                    <a:pt x="2344420" y="0"/>
                  </a:moveTo>
                  <a:lnTo>
                    <a:pt x="0" y="0"/>
                  </a:lnTo>
                  <a:lnTo>
                    <a:pt x="104648" y="306070"/>
                  </a:lnTo>
                  <a:lnTo>
                    <a:pt x="0" y="612013"/>
                  </a:lnTo>
                  <a:lnTo>
                    <a:pt x="2344420" y="612013"/>
                  </a:lnTo>
                  <a:lnTo>
                    <a:pt x="2449068" y="306070"/>
                  </a:lnTo>
                  <a:lnTo>
                    <a:pt x="2344420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23228" y="1804289"/>
              <a:ext cx="2449195" cy="612140"/>
            </a:xfrm>
            <a:custGeom>
              <a:avLst/>
              <a:gdLst/>
              <a:ahLst/>
              <a:cxnLst/>
              <a:rect l="l" t="t" r="r" b="b"/>
              <a:pathLst>
                <a:path w="2449195" h="612139">
                  <a:moveTo>
                    <a:pt x="0" y="0"/>
                  </a:moveTo>
                  <a:lnTo>
                    <a:pt x="2344420" y="0"/>
                  </a:lnTo>
                  <a:lnTo>
                    <a:pt x="2449068" y="306070"/>
                  </a:lnTo>
                  <a:lnTo>
                    <a:pt x="2344420" y="612013"/>
                  </a:lnTo>
                  <a:lnTo>
                    <a:pt x="0" y="612013"/>
                  </a:lnTo>
                  <a:lnTo>
                    <a:pt x="104648" y="30607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09664" y="1887727"/>
            <a:ext cx="2077720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indent="-67246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Mise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oeuvre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incl.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0332" y="1785239"/>
            <a:ext cx="6348730" cy="650240"/>
            <a:chOff x="220332" y="1785239"/>
            <a:chExt cx="6348730" cy="650240"/>
          </a:xfrm>
        </p:grpSpPr>
        <p:sp>
          <p:nvSpPr>
            <p:cNvPr id="16" name="object 16"/>
            <p:cNvSpPr/>
            <p:nvPr/>
          </p:nvSpPr>
          <p:spPr>
            <a:xfrm>
              <a:off x="239382" y="1804289"/>
              <a:ext cx="6310630" cy="612140"/>
            </a:xfrm>
            <a:custGeom>
              <a:avLst/>
              <a:gdLst/>
              <a:ahLst/>
              <a:cxnLst/>
              <a:rect l="l" t="t" r="r" b="b"/>
              <a:pathLst>
                <a:path w="6310630" h="612139">
                  <a:moveTo>
                    <a:pt x="6186436" y="0"/>
                  </a:moveTo>
                  <a:lnTo>
                    <a:pt x="0" y="0"/>
                  </a:lnTo>
                  <a:lnTo>
                    <a:pt x="0" y="612013"/>
                  </a:lnTo>
                  <a:lnTo>
                    <a:pt x="6186436" y="612013"/>
                  </a:lnTo>
                  <a:lnTo>
                    <a:pt x="6310261" y="306070"/>
                  </a:lnTo>
                  <a:lnTo>
                    <a:pt x="6186436" y="0"/>
                  </a:lnTo>
                  <a:close/>
                </a:path>
              </a:pathLst>
            </a:custGeom>
            <a:solidFill>
              <a:srgbClr val="AA6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9382" y="1804289"/>
              <a:ext cx="6310630" cy="612140"/>
            </a:xfrm>
            <a:custGeom>
              <a:avLst/>
              <a:gdLst/>
              <a:ahLst/>
              <a:cxnLst/>
              <a:rect l="l" t="t" r="r" b="b"/>
              <a:pathLst>
                <a:path w="6310630" h="612139">
                  <a:moveTo>
                    <a:pt x="0" y="0"/>
                  </a:moveTo>
                  <a:lnTo>
                    <a:pt x="6186436" y="0"/>
                  </a:lnTo>
                  <a:lnTo>
                    <a:pt x="6310261" y="306070"/>
                  </a:lnTo>
                  <a:lnTo>
                    <a:pt x="6186436" y="612013"/>
                  </a:lnTo>
                  <a:lnTo>
                    <a:pt x="0" y="61201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711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33625" y="1971548"/>
            <a:ext cx="205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phases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76441" y="2501011"/>
            <a:ext cx="20332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déroule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mise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œuvre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76441" y="2910949"/>
            <a:ext cx="2205355" cy="8191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Dry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run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national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(Préparation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mise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œuvre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nationale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24618" y="1849627"/>
            <a:ext cx="15163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005" marR="5080" indent="-2819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Vérification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évaluation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67610" y="2877831"/>
            <a:ext cx="281305" cy="2489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Entrée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vigueur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5697" y="5775505"/>
            <a:ext cx="9759950" cy="7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68690" algn="ctr">
              <a:lnSpc>
                <a:spcPts val="1330"/>
              </a:lnSpc>
            </a:pP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tarifs</a:t>
            </a:r>
            <a:endParaRPr sz="1400">
              <a:latin typeface="Arial"/>
              <a:cs typeface="Arial"/>
            </a:endParaRPr>
          </a:p>
          <a:p>
            <a:pPr marL="290830" algn="ctr">
              <a:lnSpc>
                <a:spcPts val="1695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Soutien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90"/>
              </a:lnSpc>
              <a:spcBef>
                <a:spcPts val="275"/>
              </a:spcBef>
            </a:pPr>
            <a:r>
              <a:rPr sz="1100" b="1" dirty="0">
                <a:latin typeface="Arial"/>
                <a:cs typeface="Arial"/>
              </a:rPr>
              <a:t>Effets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collatéraux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juridiques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&amp;</a:t>
            </a:r>
            <a:endParaRPr sz="1100">
              <a:latin typeface="Arial"/>
              <a:cs typeface="Arial"/>
            </a:endParaRPr>
          </a:p>
          <a:p>
            <a:pPr marL="543560">
              <a:lnSpc>
                <a:spcPts val="990"/>
              </a:lnSpc>
              <a:tabLst>
                <a:tab pos="4535170" algn="l"/>
                <a:tab pos="8168005" algn="l"/>
              </a:tabLst>
            </a:pPr>
            <a:r>
              <a:rPr sz="1650" b="1" spc="-15" baseline="-32828" dirty="0">
                <a:latin typeface="Arial"/>
                <a:cs typeface="Arial"/>
              </a:rPr>
              <a:t>administratifs</a:t>
            </a:r>
            <a:r>
              <a:rPr sz="1650" b="1" baseline="-32828" dirty="0">
                <a:latin typeface="Arial"/>
                <a:cs typeface="Arial"/>
              </a:rPr>
              <a:t>	</a:t>
            </a:r>
            <a:r>
              <a:rPr sz="1100" b="1" spc="-10" dirty="0">
                <a:latin typeface="Arial"/>
                <a:cs typeface="Arial"/>
              </a:rPr>
              <a:t>Numérisation</a:t>
            </a:r>
            <a:r>
              <a:rPr sz="1100" b="1" dirty="0">
                <a:latin typeface="Arial"/>
                <a:cs typeface="Arial"/>
              </a:rPr>
              <a:t>	Gestion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du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changement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2285" y="5834545"/>
            <a:ext cx="11891645" cy="866140"/>
          </a:xfrm>
          <a:custGeom>
            <a:avLst/>
            <a:gdLst/>
            <a:ahLst/>
            <a:cxnLst/>
            <a:rect l="l" t="t" r="r" b="b"/>
            <a:pathLst>
              <a:path w="11891645" h="866140">
                <a:moveTo>
                  <a:pt x="11891264" y="0"/>
                </a:moveTo>
                <a:lnTo>
                  <a:pt x="0" y="0"/>
                </a:lnTo>
                <a:lnTo>
                  <a:pt x="0" y="865708"/>
                </a:lnTo>
                <a:lnTo>
                  <a:pt x="11891264" y="865708"/>
                </a:lnTo>
                <a:lnTo>
                  <a:pt x="11891264" y="0"/>
                </a:lnTo>
                <a:close/>
              </a:path>
            </a:pathLst>
          </a:custGeom>
          <a:solidFill>
            <a:srgbClr val="F1F1F1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348605">
              <a:lnSpc>
                <a:spcPct val="100000"/>
              </a:lnSpc>
              <a:spcBef>
                <a:spcPts val="105"/>
              </a:spcBef>
            </a:pPr>
            <a:r>
              <a:rPr dirty="0"/>
              <a:t>De</a:t>
            </a:r>
            <a:r>
              <a:rPr spc="-15" dirty="0"/>
              <a:t> </a:t>
            </a:r>
            <a:r>
              <a:rPr dirty="0"/>
              <a:t>V0</a:t>
            </a:r>
            <a:r>
              <a:rPr spc="-10" dirty="0"/>
              <a:t> </a:t>
            </a:r>
            <a:r>
              <a:rPr dirty="0"/>
              <a:t>à </a:t>
            </a:r>
            <a:r>
              <a:rPr spc="-25" dirty="0"/>
              <a:t>V1</a:t>
            </a:r>
          </a:p>
        </p:txBody>
      </p:sp>
      <p:sp>
        <p:nvSpPr>
          <p:cNvPr id="26" name="object 26"/>
          <p:cNvSpPr/>
          <p:nvPr/>
        </p:nvSpPr>
        <p:spPr>
          <a:xfrm>
            <a:off x="239382" y="1645411"/>
            <a:ext cx="11854815" cy="4228465"/>
          </a:xfrm>
          <a:custGeom>
            <a:avLst/>
            <a:gdLst/>
            <a:ahLst/>
            <a:cxnLst/>
            <a:rect l="l" t="t" r="r" b="b"/>
            <a:pathLst>
              <a:path w="11854815" h="4228465">
                <a:moveTo>
                  <a:pt x="6205347" y="1936026"/>
                </a:moveTo>
                <a:lnTo>
                  <a:pt x="0" y="1936026"/>
                </a:lnTo>
                <a:lnTo>
                  <a:pt x="0" y="4189133"/>
                </a:lnTo>
                <a:lnTo>
                  <a:pt x="6205347" y="4189133"/>
                </a:lnTo>
                <a:lnTo>
                  <a:pt x="6205347" y="1936026"/>
                </a:lnTo>
                <a:close/>
              </a:path>
              <a:path w="11854815" h="4228465">
                <a:moveTo>
                  <a:pt x="11854193" y="0"/>
                </a:moveTo>
                <a:lnTo>
                  <a:pt x="6244602" y="0"/>
                </a:lnTo>
                <a:lnTo>
                  <a:pt x="6244602" y="4228465"/>
                </a:lnTo>
                <a:lnTo>
                  <a:pt x="11854193" y="4228465"/>
                </a:lnTo>
                <a:lnTo>
                  <a:pt x="11854193" y="0"/>
                </a:lnTo>
                <a:close/>
              </a:path>
            </a:pathLst>
          </a:custGeom>
          <a:solidFill>
            <a:srgbClr val="F1F1F1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44221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Verdana"/>
                <a:cs typeface="Verdana"/>
              </a:rPr>
              <a:t>La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restructuration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est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répartie</a:t>
            </a:r>
            <a:r>
              <a:rPr b="0" spc="-2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en</a:t>
            </a:r>
            <a:r>
              <a:rPr b="0" spc="-100" dirty="0">
                <a:latin typeface="Verdana"/>
                <a:cs typeface="Verdana"/>
              </a:rPr>
              <a:t> </a:t>
            </a:r>
            <a:r>
              <a:rPr dirty="0"/>
              <a:t>3</a:t>
            </a:r>
            <a:r>
              <a:rPr spc="-10" dirty="0"/>
              <a:t> </a:t>
            </a:r>
            <a:r>
              <a:rPr dirty="0"/>
              <a:t>secteurs</a:t>
            </a:r>
            <a:r>
              <a:rPr spc="-25" dirty="0"/>
              <a:t> </a:t>
            </a:r>
            <a:r>
              <a:rPr spc="-10" dirty="0"/>
              <a:t>d’activité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6798" y="1481975"/>
            <a:ext cx="1419860" cy="1080135"/>
          </a:xfrm>
          <a:prstGeom prst="rect">
            <a:avLst/>
          </a:prstGeom>
          <a:solidFill>
            <a:srgbClr val="71BEC5"/>
          </a:solidFill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ATMC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8336" y="1899411"/>
            <a:ext cx="199390" cy="245110"/>
          </a:xfrm>
          <a:custGeom>
            <a:avLst/>
            <a:gdLst/>
            <a:ahLst/>
            <a:cxnLst/>
            <a:rect l="l" t="t" r="r" b="b"/>
            <a:pathLst>
              <a:path w="199389" h="245110">
                <a:moveTo>
                  <a:pt x="0" y="0"/>
                </a:moveTo>
                <a:lnTo>
                  <a:pt x="0" y="245110"/>
                </a:lnTo>
                <a:lnTo>
                  <a:pt x="199262" y="122554"/>
                </a:lnTo>
                <a:lnTo>
                  <a:pt x="0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6798" y="2923171"/>
            <a:ext cx="1419860" cy="1080135"/>
          </a:xfrm>
          <a:prstGeom prst="rect">
            <a:avLst/>
          </a:prstGeom>
          <a:solidFill>
            <a:srgbClr val="3B8B92"/>
          </a:solidFill>
        </p:spPr>
        <p:txBody>
          <a:bodyPr vert="horz" wrap="square" lIns="0" tIns="301625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2375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AMTAA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58336" y="3340480"/>
            <a:ext cx="199390" cy="245745"/>
          </a:xfrm>
          <a:custGeom>
            <a:avLst/>
            <a:gdLst/>
            <a:ahLst/>
            <a:cxnLst/>
            <a:rect l="l" t="t" r="r" b="b"/>
            <a:pathLst>
              <a:path w="199389" h="245745">
                <a:moveTo>
                  <a:pt x="0" y="0"/>
                </a:moveTo>
                <a:lnTo>
                  <a:pt x="0" y="245237"/>
                </a:lnTo>
                <a:lnTo>
                  <a:pt x="199262" y="122682"/>
                </a:lnTo>
                <a:lnTo>
                  <a:pt x="0" y="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66798" y="4364240"/>
            <a:ext cx="1419860" cy="1080135"/>
          </a:xfrm>
          <a:prstGeom prst="rect">
            <a:avLst/>
          </a:prstGeom>
          <a:solidFill>
            <a:srgbClr val="1E4648"/>
          </a:solidFill>
        </p:spPr>
        <p:txBody>
          <a:bodyPr vert="horz" wrap="square" lIns="0" tIns="30162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2375"/>
              </a:spcBef>
            </a:pP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ACA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58336" y="4781041"/>
            <a:ext cx="199390" cy="245110"/>
          </a:xfrm>
          <a:custGeom>
            <a:avLst/>
            <a:gdLst/>
            <a:ahLst/>
            <a:cxnLst/>
            <a:rect l="l" t="t" r="r" b="b"/>
            <a:pathLst>
              <a:path w="199389" h="245110">
                <a:moveTo>
                  <a:pt x="0" y="0"/>
                </a:moveTo>
                <a:lnTo>
                  <a:pt x="0" y="245109"/>
                </a:lnTo>
                <a:lnTo>
                  <a:pt x="199262" y="122554"/>
                </a:lnTo>
                <a:lnTo>
                  <a:pt x="0" y="0"/>
                </a:lnTo>
                <a:close/>
              </a:path>
            </a:pathLst>
          </a:custGeom>
          <a:solidFill>
            <a:srgbClr val="1E46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37178" y="1880997"/>
            <a:ext cx="3446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Actes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techniques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médico-chirurgicaux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7178" y="3323082"/>
            <a:ext cx="4565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Actes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médico-</a:t>
            </a:r>
            <a:r>
              <a:rPr sz="1600" dirty="0">
                <a:latin typeface="Arial"/>
                <a:cs typeface="Arial"/>
              </a:rPr>
              <a:t>techniques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automatisés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assimilés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7178" y="4758054"/>
            <a:ext cx="3075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Actes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consultation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assimilés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" y="5804115"/>
            <a:ext cx="10500995" cy="917575"/>
          </a:xfrm>
          <a:custGeom>
            <a:avLst/>
            <a:gdLst/>
            <a:ahLst/>
            <a:cxnLst/>
            <a:rect l="l" t="t" r="r" b="b"/>
            <a:pathLst>
              <a:path w="10500995" h="917575">
                <a:moveTo>
                  <a:pt x="10500868" y="0"/>
                </a:moveTo>
                <a:lnTo>
                  <a:pt x="0" y="0"/>
                </a:lnTo>
                <a:lnTo>
                  <a:pt x="0" y="917359"/>
                </a:lnTo>
                <a:lnTo>
                  <a:pt x="10500868" y="917359"/>
                </a:lnTo>
                <a:lnTo>
                  <a:pt x="10500868" y="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600" y="5804115"/>
            <a:ext cx="10500995" cy="9175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700"/>
              </a:spcBef>
            </a:pPr>
            <a:r>
              <a:rPr sz="1600" dirty="0">
                <a:latin typeface="Arial"/>
                <a:cs typeface="Arial"/>
              </a:rPr>
              <a:t>Motif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scission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spécificité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chaque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groupe impose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principe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standardisation différent.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54864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Organisation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l’élaboration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chaque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volet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attribuée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à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équipes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scientifiques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distinctes.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31824" y="5884455"/>
            <a:ext cx="173355" cy="755650"/>
            <a:chOff x="831824" y="5884455"/>
            <a:chExt cx="173355" cy="755650"/>
          </a:xfrm>
        </p:grpSpPr>
        <p:sp>
          <p:nvSpPr>
            <p:cNvPr id="16" name="object 16"/>
            <p:cNvSpPr/>
            <p:nvPr/>
          </p:nvSpPr>
          <p:spPr>
            <a:xfrm>
              <a:off x="833412" y="5886043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4">
                  <a:moveTo>
                    <a:pt x="84988" y="0"/>
                  </a:moveTo>
                  <a:lnTo>
                    <a:pt x="0" y="0"/>
                  </a:lnTo>
                  <a:lnTo>
                    <a:pt x="84988" y="155016"/>
                  </a:lnTo>
                  <a:lnTo>
                    <a:pt x="0" y="310019"/>
                  </a:lnTo>
                  <a:lnTo>
                    <a:pt x="84988" y="310019"/>
                  </a:lnTo>
                  <a:lnTo>
                    <a:pt x="169976" y="155016"/>
                  </a:lnTo>
                  <a:lnTo>
                    <a:pt x="8498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3412" y="5886043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4">
                  <a:moveTo>
                    <a:pt x="0" y="0"/>
                  </a:moveTo>
                  <a:lnTo>
                    <a:pt x="84988" y="0"/>
                  </a:lnTo>
                  <a:lnTo>
                    <a:pt x="169976" y="155016"/>
                  </a:lnTo>
                  <a:lnTo>
                    <a:pt x="84988" y="310019"/>
                  </a:lnTo>
                  <a:lnTo>
                    <a:pt x="0" y="310019"/>
                  </a:lnTo>
                  <a:lnTo>
                    <a:pt x="84988" y="15501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3412" y="6328346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5">
                  <a:moveTo>
                    <a:pt x="84988" y="0"/>
                  </a:moveTo>
                  <a:lnTo>
                    <a:pt x="0" y="0"/>
                  </a:lnTo>
                  <a:lnTo>
                    <a:pt x="84988" y="155003"/>
                  </a:lnTo>
                  <a:lnTo>
                    <a:pt x="0" y="310006"/>
                  </a:lnTo>
                  <a:lnTo>
                    <a:pt x="84988" y="310006"/>
                  </a:lnTo>
                  <a:lnTo>
                    <a:pt x="169976" y="155003"/>
                  </a:lnTo>
                  <a:lnTo>
                    <a:pt x="8498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3412" y="6328346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5">
                  <a:moveTo>
                    <a:pt x="0" y="0"/>
                  </a:moveTo>
                  <a:lnTo>
                    <a:pt x="84988" y="0"/>
                  </a:lnTo>
                  <a:lnTo>
                    <a:pt x="169976" y="155003"/>
                  </a:lnTo>
                  <a:lnTo>
                    <a:pt x="84988" y="310006"/>
                  </a:lnTo>
                  <a:lnTo>
                    <a:pt x="0" y="310006"/>
                  </a:lnTo>
                  <a:lnTo>
                    <a:pt x="84988" y="15500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432793" y="6426200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416297" y="343281"/>
            <a:ext cx="51974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40765">
              <a:lnSpc>
                <a:spcPct val="100000"/>
              </a:lnSpc>
              <a:spcBef>
                <a:spcPts val="100"/>
              </a:spcBef>
            </a:pPr>
            <a:r>
              <a:rPr dirty="0"/>
              <a:t>Préparation</a:t>
            </a:r>
            <a:r>
              <a:rPr spc="-10" dirty="0"/>
              <a:t> </a:t>
            </a:r>
            <a:r>
              <a:rPr b="0" dirty="0">
                <a:latin typeface="Verdana"/>
                <a:cs typeface="Verdana"/>
              </a:rPr>
              <a:t>|</a:t>
            </a:r>
            <a:r>
              <a:rPr b="0" spc="-1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Phase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spc="-25" dirty="0">
                <a:latin typeface="Verdana"/>
                <a:cs typeface="Verdana"/>
              </a:rPr>
              <a:t>1: </a:t>
            </a:r>
            <a:r>
              <a:rPr b="0" dirty="0">
                <a:latin typeface="Verdana"/>
                <a:cs typeface="Verdana"/>
              </a:rPr>
              <a:t>Restructuration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&amp;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adaptation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des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libellés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8111" y="2431859"/>
            <a:ext cx="6226175" cy="2915285"/>
            <a:chOff x="88111" y="2431859"/>
            <a:chExt cx="6226175" cy="2915285"/>
          </a:xfrm>
        </p:grpSpPr>
        <p:sp>
          <p:nvSpPr>
            <p:cNvPr id="5" name="object 5"/>
            <p:cNvSpPr/>
            <p:nvPr/>
          </p:nvSpPr>
          <p:spPr>
            <a:xfrm>
              <a:off x="108587" y="4248937"/>
              <a:ext cx="6205855" cy="1097915"/>
            </a:xfrm>
            <a:custGeom>
              <a:avLst/>
              <a:gdLst/>
              <a:ahLst/>
              <a:cxnLst/>
              <a:rect l="l" t="t" r="r" b="b"/>
              <a:pathLst>
                <a:path w="6205855" h="1097914">
                  <a:moveTo>
                    <a:pt x="6205347" y="0"/>
                  </a:moveTo>
                  <a:lnTo>
                    <a:pt x="0" y="0"/>
                  </a:lnTo>
                  <a:lnTo>
                    <a:pt x="0" y="1097762"/>
                  </a:lnTo>
                  <a:lnTo>
                    <a:pt x="6205347" y="1097762"/>
                  </a:lnTo>
                  <a:lnTo>
                    <a:pt x="6205347" y="0"/>
                  </a:lnTo>
                  <a:close/>
                </a:path>
              </a:pathLst>
            </a:custGeom>
            <a:solidFill>
              <a:srgbClr val="F1F1F1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398" y="2446147"/>
              <a:ext cx="6126480" cy="1068705"/>
            </a:xfrm>
            <a:custGeom>
              <a:avLst/>
              <a:gdLst/>
              <a:ahLst/>
              <a:cxnLst/>
              <a:rect l="l" t="t" r="r" b="b"/>
              <a:pathLst>
                <a:path w="6126480" h="1068704">
                  <a:moveTo>
                    <a:pt x="0" y="1068324"/>
                  </a:moveTo>
                  <a:lnTo>
                    <a:pt x="6126353" y="1068324"/>
                  </a:lnTo>
                  <a:lnTo>
                    <a:pt x="6126353" y="0"/>
                  </a:lnTo>
                  <a:lnTo>
                    <a:pt x="0" y="0"/>
                  </a:lnTo>
                  <a:lnTo>
                    <a:pt x="0" y="1068324"/>
                  </a:lnTo>
                  <a:close/>
                </a:path>
              </a:pathLst>
            </a:custGeom>
            <a:solidFill>
              <a:srgbClr val="E2CFFA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398" y="2446147"/>
              <a:ext cx="6126480" cy="2790190"/>
            </a:xfrm>
            <a:custGeom>
              <a:avLst/>
              <a:gdLst/>
              <a:ahLst/>
              <a:cxnLst/>
              <a:rect l="l" t="t" r="r" b="b"/>
              <a:pathLst>
                <a:path w="6126480" h="2790190">
                  <a:moveTo>
                    <a:pt x="0" y="2789681"/>
                  </a:moveTo>
                  <a:lnTo>
                    <a:pt x="6126353" y="2789681"/>
                  </a:lnTo>
                  <a:lnTo>
                    <a:pt x="6126353" y="0"/>
                  </a:lnTo>
                  <a:lnTo>
                    <a:pt x="0" y="0"/>
                  </a:lnTo>
                  <a:lnTo>
                    <a:pt x="0" y="2789681"/>
                  </a:lnTo>
                  <a:close/>
                </a:path>
              </a:pathLst>
            </a:custGeom>
            <a:ln w="28575">
              <a:solidFill>
                <a:srgbClr val="711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740" y="3069462"/>
              <a:ext cx="5398135" cy="413384"/>
            </a:xfrm>
            <a:custGeom>
              <a:avLst/>
              <a:gdLst/>
              <a:ahLst/>
              <a:cxnLst/>
              <a:rect l="l" t="t" r="r" b="b"/>
              <a:pathLst>
                <a:path w="5398135" h="413385">
                  <a:moveTo>
                    <a:pt x="1842516" y="213360"/>
                  </a:moveTo>
                  <a:lnTo>
                    <a:pt x="0" y="213360"/>
                  </a:lnTo>
                  <a:lnTo>
                    <a:pt x="0" y="413004"/>
                  </a:lnTo>
                  <a:lnTo>
                    <a:pt x="1842516" y="413004"/>
                  </a:lnTo>
                  <a:lnTo>
                    <a:pt x="1842516" y="213360"/>
                  </a:lnTo>
                  <a:close/>
                </a:path>
                <a:path w="5398135" h="413385">
                  <a:moveTo>
                    <a:pt x="5397970" y="0"/>
                  </a:moveTo>
                  <a:lnTo>
                    <a:pt x="1056093" y="0"/>
                  </a:lnTo>
                  <a:lnTo>
                    <a:pt x="1056093" y="199644"/>
                  </a:lnTo>
                  <a:lnTo>
                    <a:pt x="5397970" y="199644"/>
                  </a:lnTo>
                  <a:lnTo>
                    <a:pt x="5397970" y="0"/>
                  </a:lnTo>
                  <a:close/>
                </a:path>
              </a:pathLst>
            </a:custGeom>
            <a:solidFill>
              <a:srgbClr val="C18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77659" y="1542364"/>
            <a:ext cx="1169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3B8B92"/>
                </a:solidFill>
                <a:latin typeface="Arial"/>
                <a:cs typeface="Arial"/>
              </a:rPr>
              <a:t>Approche: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76770" y="3712209"/>
            <a:ext cx="310515" cy="247650"/>
            <a:chOff x="6676770" y="3712209"/>
            <a:chExt cx="310515" cy="247650"/>
          </a:xfrm>
        </p:grpSpPr>
        <p:sp>
          <p:nvSpPr>
            <p:cNvPr id="11" name="object 11"/>
            <p:cNvSpPr/>
            <p:nvPr/>
          </p:nvSpPr>
          <p:spPr>
            <a:xfrm>
              <a:off x="6689470" y="3724909"/>
              <a:ext cx="285115" cy="222250"/>
            </a:xfrm>
            <a:custGeom>
              <a:avLst/>
              <a:gdLst/>
              <a:ahLst/>
              <a:cxnLst/>
              <a:rect l="l" t="t" r="r" b="b"/>
              <a:pathLst>
                <a:path w="285115" h="222250">
                  <a:moveTo>
                    <a:pt x="174244" y="0"/>
                  </a:moveTo>
                  <a:lnTo>
                    <a:pt x="0" y="0"/>
                  </a:lnTo>
                  <a:lnTo>
                    <a:pt x="0" y="221741"/>
                  </a:lnTo>
                  <a:lnTo>
                    <a:pt x="174244" y="221741"/>
                  </a:lnTo>
                  <a:lnTo>
                    <a:pt x="285114" y="110870"/>
                  </a:lnTo>
                  <a:lnTo>
                    <a:pt x="17424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89470" y="3724909"/>
              <a:ext cx="285115" cy="222250"/>
            </a:xfrm>
            <a:custGeom>
              <a:avLst/>
              <a:gdLst/>
              <a:ahLst/>
              <a:cxnLst/>
              <a:rect l="l" t="t" r="r" b="b"/>
              <a:pathLst>
                <a:path w="285115" h="222250">
                  <a:moveTo>
                    <a:pt x="0" y="0"/>
                  </a:moveTo>
                  <a:lnTo>
                    <a:pt x="174244" y="0"/>
                  </a:lnTo>
                  <a:lnTo>
                    <a:pt x="285114" y="110870"/>
                  </a:lnTo>
                  <a:lnTo>
                    <a:pt x="174244" y="221741"/>
                  </a:lnTo>
                  <a:lnTo>
                    <a:pt x="0" y="22174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28841" y="368084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4329" y="3681221"/>
            <a:ext cx="4443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Adapter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nomenclature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aux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besoins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actuels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secteur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76770" y="4243959"/>
            <a:ext cx="310515" cy="247650"/>
            <a:chOff x="6676770" y="4243959"/>
            <a:chExt cx="310515" cy="247650"/>
          </a:xfrm>
        </p:grpSpPr>
        <p:sp>
          <p:nvSpPr>
            <p:cNvPr id="16" name="object 16"/>
            <p:cNvSpPr/>
            <p:nvPr/>
          </p:nvSpPr>
          <p:spPr>
            <a:xfrm>
              <a:off x="6689470" y="4256659"/>
              <a:ext cx="285115" cy="222250"/>
            </a:xfrm>
            <a:custGeom>
              <a:avLst/>
              <a:gdLst/>
              <a:ahLst/>
              <a:cxnLst/>
              <a:rect l="l" t="t" r="r" b="b"/>
              <a:pathLst>
                <a:path w="285115" h="222250">
                  <a:moveTo>
                    <a:pt x="174244" y="0"/>
                  </a:moveTo>
                  <a:lnTo>
                    <a:pt x="0" y="0"/>
                  </a:lnTo>
                  <a:lnTo>
                    <a:pt x="0" y="221742"/>
                  </a:lnTo>
                  <a:lnTo>
                    <a:pt x="174244" y="221742"/>
                  </a:lnTo>
                  <a:lnTo>
                    <a:pt x="285114" y="110871"/>
                  </a:lnTo>
                  <a:lnTo>
                    <a:pt x="17424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89470" y="4256659"/>
              <a:ext cx="285115" cy="222250"/>
            </a:xfrm>
            <a:custGeom>
              <a:avLst/>
              <a:gdLst/>
              <a:ahLst/>
              <a:cxnLst/>
              <a:rect l="l" t="t" r="r" b="b"/>
              <a:pathLst>
                <a:path w="285115" h="222250">
                  <a:moveTo>
                    <a:pt x="0" y="0"/>
                  </a:moveTo>
                  <a:lnTo>
                    <a:pt x="174244" y="0"/>
                  </a:lnTo>
                  <a:lnTo>
                    <a:pt x="285114" y="110871"/>
                  </a:lnTo>
                  <a:lnTo>
                    <a:pt x="174244" y="221742"/>
                  </a:lnTo>
                  <a:lnTo>
                    <a:pt x="0" y="22174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28841" y="421271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4329" y="4121911"/>
            <a:ext cx="4909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Standardiser</a:t>
            </a:r>
            <a:r>
              <a:rPr sz="1400" spc="3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libellés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selon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</a:t>
            </a:r>
            <a:r>
              <a:rPr sz="1400" spc="2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axes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(topographie,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action, </a:t>
            </a:r>
            <a:r>
              <a:rPr sz="1400" dirty="0">
                <a:latin typeface="Arial"/>
                <a:cs typeface="Arial"/>
              </a:rPr>
              <a:t>moyens)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aligner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classification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ICHI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682740" y="4922646"/>
            <a:ext cx="310515" cy="247650"/>
            <a:chOff x="6682740" y="4922646"/>
            <a:chExt cx="310515" cy="247650"/>
          </a:xfrm>
        </p:grpSpPr>
        <p:sp>
          <p:nvSpPr>
            <p:cNvPr id="21" name="object 21"/>
            <p:cNvSpPr/>
            <p:nvPr/>
          </p:nvSpPr>
          <p:spPr>
            <a:xfrm>
              <a:off x="6695440" y="4935346"/>
              <a:ext cx="285115" cy="222250"/>
            </a:xfrm>
            <a:custGeom>
              <a:avLst/>
              <a:gdLst/>
              <a:ahLst/>
              <a:cxnLst/>
              <a:rect l="l" t="t" r="r" b="b"/>
              <a:pathLst>
                <a:path w="285115" h="222250">
                  <a:moveTo>
                    <a:pt x="174243" y="0"/>
                  </a:moveTo>
                  <a:lnTo>
                    <a:pt x="0" y="0"/>
                  </a:lnTo>
                  <a:lnTo>
                    <a:pt x="0" y="221741"/>
                  </a:lnTo>
                  <a:lnTo>
                    <a:pt x="174243" y="221741"/>
                  </a:lnTo>
                  <a:lnTo>
                    <a:pt x="285114" y="110870"/>
                  </a:lnTo>
                  <a:lnTo>
                    <a:pt x="17424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95440" y="4935346"/>
              <a:ext cx="285115" cy="222250"/>
            </a:xfrm>
            <a:custGeom>
              <a:avLst/>
              <a:gdLst/>
              <a:ahLst/>
              <a:cxnLst/>
              <a:rect l="l" t="t" r="r" b="b"/>
              <a:pathLst>
                <a:path w="285115" h="222250">
                  <a:moveTo>
                    <a:pt x="0" y="0"/>
                  </a:moveTo>
                  <a:lnTo>
                    <a:pt x="174243" y="0"/>
                  </a:lnTo>
                  <a:lnTo>
                    <a:pt x="285114" y="110870"/>
                  </a:lnTo>
                  <a:lnTo>
                    <a:pt x="174243" y="221741"/>
                  </a:lnTo>
                  <a:lnTo>
                    <a:pt x="0" y="22174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734936" y="48915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04329" y="4814061"/>
            <a:ext cx="49110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Préserver</a:t>
            </a:r>
            <a:r>
              <a:rPr sz="1400" spc="2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2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nomenclature</a:t>
            </a:r>
            <a:r>
              <a:rPr sz="1400" spc="2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cohérente</a:t>
            </a:r>
            <a:r>
              <a:rPr sz="1400" spc="2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post-implémentation </a:t>
            </a:r>
            <a:r>
              <a:rPr sz="1400" dirty="0">
                <a:latin typeface="Arial"/>
                <a:cs typeface="Arial"/>
              </a:rPr>
              <a:t>(transfert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méthodologique)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06589" y="2097468"/>
            <a:ext cx="3519804" cy="1266825"/>
          </a:xfrm>
          <a:custGeom>
            <a:avLst/>
            <a:gdLst/>
            <a:ahLst/>
            <a:cxnLst/>
            <a:rect l="l" t="t" r="r" b="b"/>
            <a:pathLst>
              <a:path w="3519804" h="1266825">
                <a:moveTo>
                  <a:pt x="0" y="1266253"/>
                </a:moveTo>
                <a:lnTo>
                  <a:pt x="3519424" y="1266253"/>
                </a:lnTo>
                <a:lnTo>
                  <a:pt x="3519424" y="0"/>
                </a:lnTo>
                <a:lnTo>
                  <a:pt x="0" y="0"/>
                </a:lnTo>
                <a:lnTo>
                  <a:pt x="0" y="1266253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35671" y="2194305"/>
            <a:ext cx="720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(1)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ATMC</a:t>
            </a:r>
            <a:r>
              <a:rPr sz="1200" u="none" spc="-2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35671" y="2684729"/>
            <a:ext cx="8210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(2)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AMTAA</a:t>
            </a:r>
            <a:r>
              <a:rPr sz="1200" u="none" spc="-2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35671" y="3109086"/>
            <a:ext cx="612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(3)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ACA</a:t>
            </a:r>
            <a:r>
              <a:rPr sz="1200" u="none" spc="-20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93454" y="3109086"/>
            <a:ext cx="1821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Wingdings"/>
                <a:cs typeface="Wingdings"/>
              </a:rPr>
              <a:t>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groupe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travail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NCAZ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346567" y="2134184"/>
            <a:ext cx="1084580" cy="1360170"/>
            <a:chOff x="8346567" y="2134184"/>
            <a:chExt cx="1084580" cy="136017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9282" y="2134184"/>
              <a:ext cx="412546" cy="4125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6567" y="2791447"/>
              <a:ext cx="877658" cy="7028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1055" y="2599004"/>
              <a:ext cx="990092" cy="41254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594093" y="3394709"/>
            <a:ext cx="847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Objectifs: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1528" y="5729427"/>
            <a:ext cx="13195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3B8B92"/>
                </a:solidFill>
                <a:latin typeface="Arial"/>
                <a:cs typeface="Arial"/>
              </a:rPr>
              <a:t>État</a:t>
            </a:r>
            <a:r>
              <a:rPr sz="1500" b="1" i="1" spc="-3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3B8B92"/>
                </a:solidFill>
                <a:latin typeface="Arial"/>
                <a:cs typeface="Arial"/>
              </a:rPr>
              <a:t>des</a:t>
            </a:r>
            <a:r>
              <a:rPr sz="1500" b="1" i="1" spc="-3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3B8B92"/>
                </a:solidFill>
                <a:latin typeface="Arial"/>
                <a:cs typeface="Arial"/>
              </a:rPr>
              <a:t>lieux: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54317" y="6139995"/>
            <a:ext cx="3243580" cy="588010"/>
            <a:chOff x="154317" y="6139995"/>
            <a:chExt cx="3243580" cy="588010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17" y="6139995"/>
              <a:ext cx="3243453" cy="58757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52754" y="6314529"/>
              <a:ext cx="709295" cy="261620"/>
            </a:xfrm>
            <a:custGeom>
              <a:avLst/>
              <a:gdLst/>
              <a:ahLst/>
              <a:cxnLst/>
              <a:rect l="l" t="t" r="r" b="b"/>
              <a:pathLst>
                <a:path w="709294" h="261620">
                  <a:moveTo>
                    <a:pt x="708914" y="0"/>
                  </a:moveTo>
                  <a:lnTo>
                    <a:pt x="0" y="0"/>
                  </a:lnTo>
                  <a:lnTo>
                    <a:pt x="0" y="261607"/>
                  </a:lnTo>
                  <a:lnTo>
                    <a:pt x="708914" y="261607"/>
                  </a:lnTo>
                  <a:lnTo>
                    <a:pt x="708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169028" y="6142271"/>
            <a:ext cx="3243580" cy="583565"/>
            <a:chOff x="4169028" y="6142271"/>
            <a:chExt cx="3243580" cy="583565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69028" y="6142271"/>
              <a:ext cx="3243579" cy="5829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868290" y="6321755"/>
              <a:ext cx="709295" cy="261620"/>
            </a:xfrm>
            <a:custGeom>
              <a:avLst/>
              <a:gdLst/>
              <a:ahLst/>
              <a:cxnLst/>
              <a:rect l="l" t="t" r="r" b="b"/>
              <a:pathLst>
                <a:path w="709295" h="261620">
                  <a:moveTo>
                    <a:pt x="708913" y="0"/>
                  </a:moveTo>
                  <a:lnTo>
                    <a:pt x="0" y="0"/>
                  </a:lnTo>
                  <a:lnTo>
                    <a:pt x="0" y="261607"/>
                  </a:lnTo>
                  <a:lnTo>
                    <a:pt x="708913" y="261607"/>
                  </a:lnTo>
                  <a:lnTo>
                    <a:pt x="708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183371" y="6141939"/>
            <a:ext cx="3243580" cy="584200"/>
            <a:chOff x="8183371" y="6141939"/>
            <a:chExt cx="3243580" cy="584200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3371" y="6141939"/>
              <a:ext cx="3243579" cy="58368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891777" y="6335636"/>
              <a:ext cx="865505" cy="254000"/>
            </a:xfrm>
            <a:custGeom>
              <a:avLst/>
              <a:gdLst/>
              <a:ahLst/>
              <a:cxnLst/>
              <a:rect l="l" t="t" r="r" b="b"/>
              <a:pathLst>
                <a:path w="865504" h="254000">
                  <a:moveTo>
                    <a:pt x="865390" y="0"/>
                  </a:moveTo>
                  <a:lnTo>
                    <a:pt x="0" y="0"/>
                  </a:lnTo>
                  <a:lnTo>
                    <a:pt x="0" y="253911"/>
                  </a:lnTo>
                  <a:lnTo>
                    <a:pt x="865390" y="253911"/>
                  </a:lnTo>
                  <a:lnTo>
                    <a:pt x="865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16686" y="2474798"/>
            <a:ext cx="609790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réforme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nomenclature </a:t>
            </a:r>
            <a:r>
              <a:rPr sz="1600" b="1" spc="-20" dirty="0">
                <a:latin typeface="Arial"/>
                <a:cs typeface="Arial"/>
              </a:rPr>
              <a:t>est-</a:t>
            </a:r>
            <a:r>
              <a:rPr sz="1600" b="1" dirty="0">
                <a:latin typeface="Arial"/>
                <a:cs typeface="Arial"/>
              </a:rPr>
              <a:t>elle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préparée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et</a:t>
            </a:r>
            <a:endParaRPr sz="1600">
              <a:latin typeface="Arial"/>
              <a:cs typeface="Arial"/>
            </a:endParaRPr>
          </a:p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structurée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76835">
              <a:lnSpc>
                <a:spcPct val="100000"/>
              </a:lnSpc>
              <a:spcBef>
                <a:spcPts val="595"/>
              </a:spcBef>
              <a:tabLst>
                <a:tab pos="419734" algn="l"/>
              </a:tabLst>
            </a:pP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1.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	De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V0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à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V1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restructurer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et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adapter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la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description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des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prestations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et</a:t>
            </a:r>
            <a:endParaRPr sz="1400">
              <a:latin typeface="Arial"/>
              <a:cs typeface="Arial"/>
            </a:endParaRPr>
          </a:p>
          <a:p>
            <a:pPr marL="419734">
              <a:lnSpc>
                <a:spcPct val="100000"/>
              </a:lnSpc>
            </a:pPr>
            <a:r>
              <a:rPr sz="1400" i="1" dirty="0">
                <a:latin typeface="Arial"/>
                <a:cs typeface="Arial"/>
              </a:rPr>
              <a:t>les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règles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d’application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&amp;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1bis)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3852" y="3570223"/>
            <a:ext cx="5753100" cy="91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342265" algn="l"/>
              </a:tabLst>
            </a:pP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2.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Vers</a:t>
            </a:r>
            <a:r>
              <a:rPr sz="1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un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honoraire</a:t>
            </a:r>
            <a:r>
              <a:rPr sz="14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«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pur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»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: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établir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relatives</a:t>
            </a:r>
            <a:endParaRPr sz="14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professionnelle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relatives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pour</a:t>
            </a:r>
            <a:endParaRPr sz="14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les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coûts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2)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42265" algn="l"/>
              </a:tabLst>
            </a:pP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3.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	La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ré-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étalonnage</a:t>
            </a:r>
            <a:r>
              <a:rPr sz="14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élaboration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tarifs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Phase</a:t>
            </a:r>
            <a:r>
              <a:rPr sz="1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3)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3347" y="1792732"/>
            <a:ext cx="6281420" cy="650240"/>
            <a:chOff x="83347" y="1792732"/>
            <a:chExt cx="6281420" cy="650240"/>
          </a:xfrm>
        </p:grpSpPr>
        <p:sp>
          <p:nvSpPr>
            <p:cNvPr id="48" name="object 48"/>
            <p:cNvSpPr/>
            <p:nvPr/>
          </p:nvSpPr>
          <p:spPr>
            <a:xfrm>
              <a:off x="102397" y="1811782"/>
              <a:ext cx="6243320" cy="612140"/>
            </a:xfrm>
            <a:custGeom>
              <a:avLst/>
              <a:gdLst/>
              <a:ahLst/>
              <a:cxnLst/>
              <a:rect l="l" t="t" r="r" b="b"/>
              <a:pathLst>
                <a:path w="6243320" h="612139">
                  <a:moveTo>
                    <a:pt x="6118951" y="0"/>
                  </a:moveTo>
                  <a:lnTo>
                    <a:pt x="0" y="0"/>
                  </a:lnTo>
                  <a:lnTo>
                    <a:pt x="0" y="612013"/>
                  </a:lnTo>
                  <a:lnTo>
                    <a:pt x="6118951" y="612013"/>
                  </a:lnTo>
                  <a:lnTo>
                    <a:pt x="6242776" y="305942"/>
                  </a:lnTo>
                  <a:lnTo>
                    <a:pt x="6118951" y="0"/>
                  </a:lnTo>
                  <a:close/>
                </a:path>
              </a:pathLst>
            </a:custGeom>
            <a:solidFill>
              <a:srgbClr val="AA6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2397" y="1811782"/>
              <a:ext cx="6243320" cy="612140"/>
            </a:xfrm>
            <a:custGeom>
              <a:avLst/>
              <a:gdLst/>
              <a:ahLst/>
              <a:cxnLst/>
              <a:rect l="l" t="t" r="r" b="b"/>
              <a:pathLst>
                <a:path w="6243320" h="612139">
                  <a:moveTo>
                    <a:pt x="0" y="0"/>
                  </a:moveTo>
                  <a:lnTo>
                    <a:pt x="6118951" y="0"/>
                  </a:lnTo>
                  <a:lnTo>
                    <a:pt x="6242776" y="305942"/>
                  </a:lnTo>
                  <a:lnTo>
                    <a:pt x="6118951" y="612013"/>
                  </a:lnTo>
                  <a:lnTo>
                    <a:pt x="0" y="61201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711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162682" y="1979167"/>
            <a:ext cx="205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phases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120" y="3514471"/>
            <a:ext cx="6264275" cy="1721485"/>
          </a:xfrm>
          <a:custGeom>
            <a:avLst/>
            <a:gdLst/>
            <a:ahLst/>
            <a:cxnLst/>
            <a:rect l="l" t="t" r="r" b="b"/>
            <a:pathLst>
              <a:path w="6264275" h="1721485">
                <a:moveTo>
                  <a:pt x="6264021" y="0"/>
                </a:moveTo>
                <a:lnTo>
                  <a:pt x="0" y="0"/>
                </a:lnTo>
                <a:lnTo>
                  <a:pt x="0" y="1721357"/>
                </a:lnTo>
                <a:lnTo>
                  <a:pt x="6264021" y="1721357"/>
                </a:lnTo>
                <a:lnTo>
                  <a:pt x="6264021" y="0"/>
                </a:lnTo>
                <a:close/>
              </a:path>
            </a:pathLst>
          </a:custGeom>
          <a:solidFill>
            <a:srgbClr val="F1F1F1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53" name="object 53"/>
          <p:cNvSpPr txBox="1"/>
          <p:nvPr/>
        </p:nvSpPr>
        <p:spPr>
          <a:xfrm>
            <a:off x="931570" y="6357217"/>
            <a:ext cx="518795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spc="-10" dirty="0">
                <a:solidFill>
                  <a:srgbClr val="7ACED3"/>
                </a:solidFill>
                <a:latin typeface="Arial"/>
                <a:cs typeface="Arial"/>
              </a:rPr>
              <a:t>Terminé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47665" y="6364532"/>
            <a:ext cx="518795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spc="-10" dirty="0">
                <a:solidFill>
                  <a:srgbClr val="3B8B92"/>
                </a:solidFill>
                <a:latin typeface="Arial"/>
                <a:cs typeface="Arial"/>
              </a:rPr>
              <a:t>Terminé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971533" y="6378248"/>
            <a:ext cx="553085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1E4648"/>
                </a:solidFill>
                <a:latin typeface="Arial"/>
                <a:cs typeface="Arial"/>
              </a:rPr>
              <a:t>En</a:t>
            </a:r>
            <a:r>
              <a:rPr sz="1050" spc="-30" dirty="0">
                <a:solidFill>
                  <a:srgbClr val="1E4648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1E4648"/>
                </a:solidFill>
                <a:latin typeface="Arial"/>
                <a:cs typeface="Arial"/>
              </a:rPr>
              <a:t>cours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7659" y="1542364"/>
            <a:ext cx="1169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3B8B92"/>
                </a:solidFill>
                <a:latin typeface="Arial"/>
                <a:cs typeface="Arial"/>
              </a:rPr>
              <a:t>Approche: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528" y="5768746"/>
            <a:ext cx="13195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3B8B92"/>
                </a:solidFill>
                <a:latin typeface="Arial"/>
                <a:cs typeface="Arial"/>
              </a:rPr>
              <a:t>État</a:t>
            </a:r>
            <a:r>
              <a:rPr sz="1500" b="1" i="1" spc="-3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3B8B92"/>
                </a:solidFill>
                <a:latin typeface="Arial"/>
                <a:cs typeface="Arial"/>
              </a:rPr>
              <a:t>des</a:t>
            </a:r>
            <a:r>
              <a:rPr sz="1500" b="1" i="1" spc="-3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3B8B92"/>
                </a:solidFill>
                <a:latin typeface="Arial"/>
                <a:cs typeface="Arial"/>
              </a:rPr>
              <a:t>lieux: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277358" y="343281"/>
            <a:ext cx="34747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5080" indent="-460375">
              <a:lnSpc>
                <a:spcPct val="100000"/>
              </a:lnSpc>
              <a:spcBef>
                <a:spcPts val="100"/>
              </a:spcBef>
            </a:pPr>
            <a:r>
              <a:rPr dirty="0"/>
              <a:t>Préparation</a:t>
            </a:r>
            <a:r>
              <a:rPr spc="-10" dirty="0"/>
              <a:t> </a:t>
            </a:r>
            <a:r>
              <a:rPr b="0" dirty="0">
                <a:latin typeface="Verdana"/>
                <a:cs typeface="Verdana"/>
              </a:rPr>
              <a:t>|</a:t>
            </a:r>
            <a:r>
              <a:rPr b="0" spc="-1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Phase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1bis: </a:t>
            </a:r>
            <a:r>
              <a:rPr b="0" dirty="0">
                <a:latin typeface="Verdana"/>
                <a:cs typeface="Verdana"/>
              </a:rPr>
              <a:t>Règles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d’application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498335" y="3121151"/>
            <a:ext cx="2052320" cy="2563495"/>
            <a:chOff x="6498335" y="3121151"/>
            <a:chExt cx="2052320" cy="25634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9305" y="4642786"/>
              <a:ext cx="1450126" cy="10418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8335" y="3816095"/>
              <a:ext cx="2052065" cy="13876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8335" y="3121151"/>
              <a:ext cx="2052065" cy="138607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21754" y="3544316"/>
            <a:ext cx="1201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Guide Méthodologique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2155" y="4264532"/>
            <a:ext cx="2294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2143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Règles</a:t>
            </a:r>
            <a:endParaRPr sz="1200">
              <a:latin typeface="Arial"/>
              <a:cs typeface="Arial"/>
            </a:endParaRPr>
          </a:p>
          <a:p>
            <a:pPr marR="1319530"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d’application</a:t>
            </a:r>
            <a:endParaRPr sz="1200">
              <a:latin typeface="Arial"/>
              <a:cs typeface="Arial"/>
            </a:endParaRPr>
          </a:p>
          <a:p>
            <a:pPr marL="112395" algn="ctr">
              <a:lnSpc>
                <a:spcPct val="100000"/>
              </a:lnSpc>
              <a:tabLst>
                <a:tab pos="995044" algn="l"/>
                <a:tab pos="2268855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générales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8593" y="5046345"/>
            <a:ext cx="96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Règles d’application spécifiques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21653" y="2422994"/>
            <a:ext cx="5542280" cy="3222625"/>
            <a:chOff x="6621653" y="2422994"/>
            <a:chExt cx="5542280" cy="3222625"/>
          </a:xfrm>
        </p:grpSpPr>
        <p:sp>
          <p:nvSpPr>
            <p:cNvPr id="14" name="object 14"/>
            <p:cNvSpPr/>
            <p:nvPr/>
          </p:nvSpPr>
          <p:spPr>
            <a:xfrm>
              <a:off x="7910576" y="4137786"/>
              <a:ext cx="1414780" cy="1501775"/>
            </a:xfrm>
            <a:custGeom>
              <a:avLst/>
              <a:gdLst/>
              <a:ahLst/>
              <a:cxnLst/>
              <a:rect l="l" t="t" r="r" b="b"/>
              <a:pathLst>
                <a:path w="1414779" h="1501775">
                  <a:moveTo>
                    <a:pt x="179958" y="0"/>
                  </a:moveTo>
                  <a:lnTo>
                    <a:pt x="1414399" y="0"/>
                  </a:lnTo>
                </a:path>
                <a:path w="1414779" h="1501775">
                  <a:moveTo>
                    <a:pt x="0" y="1501228"/>
                  </a:moveTo>
                  <a:lnTo>
                    <a:pt x="1390523" y="150122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8864" y="3279825"/>
              <a:ext cx="301066" cy="3010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9085" y="4173601"/>
              <a:ext cx="302387" cy="3023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31178" y="4886325"/>
              <a:ext cx="302387" cy="30251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631178" y="2432519"/>
              <a:ext cx="5523230" cy="716280"/>
            </a:xfrm>
            <a:custGeom>
              <a:avLst/>
              <a:gdLst/>
              <a:ahLst/>
              <a:cxnLst/>
              <a:rect l="l" t="t" r="r" b="b"/>
              <a:pathLst>
                <a:path w="5523230" h="716280">
                  <a:moveTo>
                    <a:pt x="0" y="715810"/>
                  </a:moveTo>
                  <a:lnTo>
                    <a:pt x="5523230" y="715810"/>
                  </a:lnTo>
                  <a:lnTo>
                    <a:pt x="5523230" y="0"/>
                  </a:lnTo>
                  <a:lnTo>
                    <a:pt x="0" y="0"/>
                  </a:lnTo>
                  <a:lnTo>
                    <a:pt x="0" y="715810"/>
                  </a:lnTo>
                  <a:close/>
                </a:path>
              </a:pathLst>
            </a:custGeom>
            <a:ln w="19050">
              <a:solidFill>
                <a:srgbClr val="BADFE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76666" y="3533013"/>
            <a:ext cx="335787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Arial"/>
                <a:cs typeface="Arial"/>
              </a:rPr>
              <a:t>Guide</a:t>
            </a:r>
            <a:r>
              <a:rPr sz="1400" i="1" spc="-10" dirty="0">
                <a:latin typeface="Arial"/>
                <a:cs typeface="Arial"/>
              </a:rPr>
              <a:t> méthodologique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décrivant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comment </a:t>
            </a:r>
            <a:r>
              <a:rPr sz="1400" i="1" dirty="0">
                <a:latin typeface="Arial"/>
                <a:cs typeface="Arial"/>
              </a:rPr>
              <a:t>élaborer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un</a:t>
            </a:r>
            <a:r>
              <a:rPr sz="1400" i="1" spc="-10" dirty="0">
                <a:latin typeface="Arial"/>
                <a:cs typeface="Arial"/>
              </a:rPr>
              <a:t> libellé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6666" y="4332223"/>
            <a:ext cx="32981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Règles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générales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applicables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à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toutes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76666" y="4545584"/>
            <a:ext cx="89661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Arial"/>
                <a:cs typeface="Arial"/>
              </a:rPr>
              <a:t>prestations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76666" y="5129276"/>
            <a:ext cx="3263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Règles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générales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applicables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à</a:t>
            </a:r>
            <a:r>
              <a:rPr sz="1400" i="1" spc="-10" dirty="0">
                <a:latin typeface="Arial"/>
                <a:cs typeface="Arial"/>
              </a:rPr>
              <a:t> certaines prestations.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31178" y="2432519"/>
            <a:ext cx="5523230" cy="716280"/>
          </a:xfrm>
          <a:prstGeom prst="rect">
            <a:avLst/>
          </a:prstGeom>
          <a:solidFill>
            <a:srgbClr val="F0F8F8"/>
          </a:solidFill>
        </p:spPr>
        <p:txBody>
          <a:bodyPr vert="horz" wrap="square" lIns="0" tIns="29845" rIns="0" bIns="0" rtlCol="0">
            <a:spAutoFit/>
          </a:bodyPr>
          <a:lstStyle/>
          <a:p>
            <a:pPr marL="240029" marR="231775" algn="ctr">
              <a:lnSpc>
                <a:spcPct val="100000"/>
              </a:lnSpc>
              <a:spcBef>
                <a:spcPts val="235"/>
              </a:spcBef>
            </a:pPr>
            <a:r>
              <a:rPr sz="1400" dirty="0">
                <a:latin typeface="Arial"/>
                <a:cs typeface="Arial"/>
              </a:rPr>
              <a:t>Base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l’automatisation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table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intégrant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différentes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règles </a:t>
            </a:r>
            <a:r>
              <a:rPr sz="1400" dirty="0">
                <a:latin typeface="Arial"/>
                <a:cs typeface="Arial"/>
              </a:rPr>
              <a:t>liées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chaque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prestation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→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automatisation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nouvelle nomenclature.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08214" y="2102002"/>
            <a:ext cx="3169285" cy="339090"/>
          </a:xfrm>
          <a:custGeom>
            <a:avLst/>
            <a:gdLst/>
            <a:ahLst/>
            <a:cxnLst/>
            <a:rect l="l" t="t" r="r" b="b"/>
            <a:pathLst>
              <a:path w="3169284" h="339089">
                <a:moveTo>
                  <a:pt x="0" y="338556"/>
                </a:moveTo>
                <a:lnTo>
                  <a:pt x="3169285" y="338556"/>
                </a:lnTo>
                <a:lnTo>
                  <a:pt x="3169285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08214" y="2102002"/>
            <a:ext cx="3169285" cy="3390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064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20"/>
              </a:spcBef>
            </a:pPr>
            <a:r>
              <a:rPr sz="1600" b="1" dirty="0">
                <a:latin typeface="Arial"/>
                <a:cs typeface="Arial"/>
              </a:rPr>
              <a:t>Résultat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final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Phase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1bis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4317" y="6139983"/>
            <a:ext cx="3243580" cy="588010"/>
            <a:chOff x="154317" y="6139983"/>
            <a:chExt cx="3243580" cy="58801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317" y="6139983"/>
              <a:ext cx="3243579" cy="58761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52754" y="6314528"/>
              <a:ext cx="842644" cy="254000"/>
            </a:xfrm>
            <a:custGeom>
              <a:avLst/>
              <a:gdLst/>
              <a:ahLst/>
              <a:cxnLst/>
              <a:rect l="l" t="t" r="r" b="b"/>
              <a:pathLst>
                <a:path w="842644" h="254000">
                  <a:moveTo>
                    <a:pt x="842479" y="0"/>
                  </a:moveTo>
                  <a:lnTo>
                    <a:pt x="0" y="0"/>
                  </a:lnTo>
                  <a:lnTo>
                    <a:pt x="0" y="253911"/>
                  </a:lnTo>
                  <a:lnTo>
                    <a:pt x="842479" y="253911"/>
                  </a:lnTo>
                  <a:lnTo>
                    <a:pt x="842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169028" y="6138486"/>
            <a:ext cx="3243580" cy="583565"/>
            <a:chOff x="4169028" y="6138486"/>
            <a:chExt cx="3243580" cy="58356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69028" y="6138486"/>
              <a:ext cx="3243579" cy="5829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869941" y="6329451"/>
              <a:ext cx="812165" cy="254000"/>
            </a:xfrm>
            <a:custGeom>
              <a:avLst/>
              <a:gdLst/>
              <a:ahLst/>
              <a:cxnLst/>
              <a:rect l="l" t="t" r="r" b="b"/>
              <a:pathLst>
                <a:path w="812164" h="254000">
                  <a:moveTo>
                    <a:pt x="811657" y="0"/>
                  </a:moveTo>
                  <a:lnTo>
                    <a:pt x="0" y="0"/>
                  </a:lnTo>
                  <a:lnTo>
                    <a:pt x="0" y="253911"/>
                  </a:lnTo>
                  <a:lnTo>
                    <a:pt x="811657" y="253911"/>
                  </a:lnTo>
                  <a:lnTo>
                    <a:pt x="811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183371" y="6157550"/>
            <a:ext cx="3243580" cy="584200"/>
            <a:chOff x="8183371" y="6157550"/>
            <a:chExt cx="3243580" cy="584200"/>
          </a:xfrm>
        </p:grpSpPr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3371" y="6157550"/>
              <a:ext cx="3243579" cy="58368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881363" y="6329997"/>
              <a:ext cx="839469" cy="261620"/>
            </a:xfrm>
            <a:custGeom>
              <a:avLst/>
              <a:gdLst/>
              <a:ahLst/>
              <a:cxnLst/>
              <a:rect l="l" t="t" r="r" b="b"/>
              <a:pathLst>
                <a:path w="839470" h="261620">
                  <a:moveTo>
                    <a:pt x="839470" y="0"/>
                  </a:moveTo>
                  <a:lnTo>
                    <a:pt x="0" y="0"/>
                  </a:lnTo>
                  <a:lnTo>
                    <a:pt x="0" y="261607"/>
                  </a:lnTo>
                  <a:lnTo>
                    <a:pt x="839470" y="261607"/>
                  </a:lnTo>
                  <a:lnTo>
                    <a:pt x="839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88111" y="2431859"/>
            <a:ext cx="6226175" cy="2915285"/>
            <a:chOff x="88111" y="2431859"/>
            <a:chExt cx="6226175" cy="2915285"/>
          </a:xfrm>
        </p:grpSpPr>
        <p:sp>
          <p:nvSpPr>
            <p:cNvPr id="36" name="object 36"/>
            <p:cNvSpPr/>
            <p:nvPr/>
          </p:nvSpPr>
          <p:spPr>
            <a:xfrm>
              <a:off x="108587" y="4248937"/>
              <a:ext cx="6205855" cy="1097915"/>
            </a:xfrm>
            <a:custGeom>
              <a:avLst/>
              <a:gdLst/>
              <a:ahLst/>
              <a:cxnLst/>
              <a:rect l="l" t="t" r="r" b="b"/>
              <a:pathLst>
                <a:path w="6205855" h="1097914">
                  <a:moveTo>
                    <a:pt x="6205347" y="0"/>
                  </a:moveTo>
                  <a:lnTo>
                    <a:pt x="0" y="0"/>
                  </a:lnTo>
                  <a:lnTo>
                    <a:pt x="0" y="1097762"/>
                  </a:lnTo>
                  <a:lnTo>
                    <a:pt x="6205347" y="1097762"/>
                  </a:lnTo>
                  <a:lnTo>
                    <a:pt x="6205347" y="0"/>
                  </a:lnTo>
                  <a:close/>
                </a:path>
              </a:pathLst>
            </a:custGeom>
            <a:solidFill>
              <a:srgbClr val="F1F1F1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2398" y="2446147"/>
              <a:ext cx="6126480" cy="1068705"/>
            </a:xfrm>
            <a:custGeom>
              <a:avLst/>
              <a:gdLst/>
              <a:ahLst/>
              <a:cxnLst/>
              <a:rect l="l" t="t" r="r" b="b"/>
              <a:pathLst>
                <a:path w="6126480" h="1068704">
                  <a:moveTo>
                    <a:pt x="0" y="1068324"/>
                  </a:moveTo>
                  <a:lnTo>
                    <a:pt x="6126353" y="1068324"/>
                  </a:lnTo>
                  <a:lnTo>
                    <a:pt x="6126353" y="0"/>
                  </a:lnTo>
                  <a:lnTo>
                    <a:pt x="0" y="0"/>
                  </a:lnTo>
                  <a:lnTo>
                    <a:pt x="0" y="1068324"/>
                  </a:lnTo>
                  <a:close/>
                </a:path>
              </a:pathLst>
            </a:custGeom>
            <a:solidFill>
              <a:srgbClr val="E2CFFA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2398" y="2446147"/>
              <a:ext cx="6126480" cy="2790190"/>
            </a:xfrm>
            <a:custGeom>
              <a:avLst/>
              <a:gdLst/>
              <a:ahLst/>
              <a:cxnLst/>
              <a:rect l="l" t="t" r="r" b="b"/>
              <a:pathLst>
                <a:path w="6126480" h="2790190">
                  <a:moveTo>
                    <a:pt x="0" y="2789681"/>
                  </a:moveTo>
                  <a:lnTo>
                    <a:pt x="6126353" y="2789681"/>
                  </a:lnTo>
                  <a:lnTo>
                    <a:pt x="6126353" y="0"/>
                  </a:lnTo>
                  <a:lnTo>
                    <a:pt x="0" y="0"/>
                  </a:lnTo>
                  <a:lnTo>
                    <a:pt x="0" y="2789681"/>
                  </a:lnTo>
                  <a:close/>
                </a:path>
              </a:pathLst>
            </a:custGeom>
            <a:ln w="28575">
              <a:solidFill>
                <a:srgbClr val="711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81152" y="2474798"/>
            <a:ext cx="58242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réforme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nomenclature </a:t>
            </a:r>
            <a:r>
              <a:rPr sz="1600" b="1" spc="-20" dirty="0">
                <a:latin typeface="Arial"/>
                <a:cs typeface="Arial"/>
              </a:rPr>
              <a:t>est-</a:t>
            </a:r>
            <a:r>
              <a:rPr sz="1600" b="1" dirty="0">
                <a:latin typeface="Arial"/>
                <a:cs typeface="Arial"/>
              </a:rPr>
              <a:t>elle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préparée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structurée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1152" y="3037713"/>
            <a:ext cx="5717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1.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	De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V0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à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V1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restructurer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adapter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description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prestations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6740" y="3282822"/>
            <a:ext cx="1842770" cy="200025"/>
          </a:xfrm>
          <a:prstGeom prst="rect">
            <a:avLst/>
          </a:prstGeom>
          <a:solidFill>
            <a:srgbClr val="C188F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i="1" dirty="0">
                <a:latin typeface="Arial"/>
                <a:cs typeface="Arial"/>
              </a:rPr>
              <a:t>les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règles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d’application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6898" y="3251073"/>
            <a:ext cx="1397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&amp;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1bis)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3852" y="3570223"/>
            <a:ext cx="5753100" cy="91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342265" algn="l"/>
              </a:tabLst>
            </a:pP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2.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Vers</a:t>
            </a:r>
            <a:r>
              <a:rPr sz="1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un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honoraire</a:t>
            </a:r>
            <a:r>
              <a:rPr sz="14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«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pur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»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: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établir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relatives</a:t>
            </a:r>
            <a:endParaRPr sz="14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professionnelle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relatives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pour</a:t>
            </a:r>
            <a:endParaRPr sz="14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les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coûts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2)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42265" algn="l"/>
              </a:tabLst>
            </a:pP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3.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	La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ré-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étalonnage</a:t>
            </a:r>
            <a:r>
              <a:rPr sz="14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élaboration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tarifs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Phase</a:t>
            </a:r>
            <a:r>
              <a:rPr sz="1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3)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3347" y="1792732"/>
            <a:ext cx="6281420" cy="650240"/>
            <a:chOff x="83347" y="1792732"/>
            <a:chExt cx="6281420" cy="650240"/>
          </a:xfrm>
        </p:grpSpPr>
        <p:sp>
          <p:nvSpPr>
            <p:cNvPr id="45" name="object 45"/>
            <p:cNvSpPr/>
            <p:nvPr/>
          </p:nvSpPr>
          <p:spPr>
            <a:xfrm>
              <a:off x="102397" y="1811782"/>
              <a:ext cx="6243320" cy="612140"/>
            </a:xfrm>
            <a:custGeom>
              <a:avLst/>
              <a:gdLst/>
              <a:ahLst/>
              <a:cxnLst/>
              <a:rect l="l" t="t" r="r" b="b"/>
              <a:pathLst>
                <a:path w="6243320" h="612139">
                  <a:moveTo>
                    <a:pt x="6118951" y="0"/>
                  </a:moveTo>
                  <a:lnTo>
                    <a:pt x="0" y="0"/>
                  </a:lnTo>
                  <a:lnTo>
                    <a:pt x="0" y="612013"/>
                  </a:lnTo>
                  <a:lnTo>
                    <a:pt x="6118951" y="612013"/>
                  </a:lnTo>
                  <a:lnTo>
                    <a:pt x="6242776" y="305942"/>
                  </a:lnTo>
                  <a:lnTo>
                    <a:pt x="6118951" y="0"/>
                  </a:lnTo>
                  <a:close/>
                </a:path>
              </a:pathLst>
            </a:custGeom>
            <a:solidFill>
              <a:srgbClr val="AA6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2397" y="1811782"/>
              <a:ext cx="6243320" cy="612140"/>
            </a:xfrm>
            <a:custGeom>
              <a:avLst/>
              <a:gdLst/>
              <a:ahLst/>
              <a:cxnLst/>
              <a:rect l="l" t="t" r="r" b="b"/>
              <a:pathLst>
                <a:path w="6243320" h="612139">
                  <a:moveTo>
                    <a:pt x="0" y="0"/>
                  </a:moveTo>
                  <a:lnTo>
                    <a:pt x="6118951" y="0"/>
                  </a:lnTo>
                  <a:lnTo>
                    <a:pt x="6242776" y="305942"/>
                  </a:lnTo>
                  <a:lnTo>
                    <a:pt x="6118951" y="612013"/>
                  </a:lnTo>
                  <a:lnTo>
                    <a:pt x="0" y="61201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711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162682" y="1979167"/>
            <a:ext cx="205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phases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120" y="3514471"/>
            <a:ext cx="6264275" cy="1743710"/>
          </a:xfrm>
          <a:custGeom>
            <a:avLst/>
            <a:gdLst/>
            <a:ahLst/>
            <a:cxnLst/>
            <a:rect l="l" t="t" r="r" b="b"/>
            <a:pathLst>
              <a:path w="6264275" h="1743710">
                <a:moveTo>
                  <a:pt x="6264021" y="0"/>
                </a:moveTo>
                <a:lnTo>
                  <a:pt x="0" y="0"/>
                </a:lnTo>
                <a:lnTo>
                  <a:pt x="0" y="1743709"/>
                </a:lnTo>
                <a:lnTo>
                  <a:pt x="6264021" y="1743709"/>
                </a:lnTo>
                <a:lnTo>
                  <a:pt x="6264021" y="0"/>
                </a:lnTo>
                <a:close/>
              </a:path>
            </a:pathLst>
          </a:custGeom>
          <a:solidFill>
            <a:srgbClr val="F1F1F1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50" name="object 50"/>
          <p:cNvSpPr txBox="1"/>
          <p:nvPr/>
        </p:nvSpPr>
        <p:spPr>
          <a:xfrm>
            <a:off x="931570" y="6357217"/>
            <a:ext cx="553085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7ACED3"/>
                </a:solidFill>
                <a:latin typeface="Arial"/>
                <a:cs typeface="Arial"/>
              </a:rPr>
              <a:t>En</a:t>
            </a:r>
            <a:r>
              <a:rPr sz="1050" spc="-30" dirty="0">
                <a:solidFill>
                  <a:srgbClr val="7ACED3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7ACED3"/>
                </a:solidFill>
                <a:latin typeface="Arial"/>
                <a:cs typeface="Arial"/>
              </a:rPr>
              <a:t>cours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49444" y="6372152"/>
            <a:ext cx="553085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3B8B92"/>
                </a:solidFill>
                <a:latin typeface="Arial"/>
                <a:cs typeface="Arial"/>
              </a:rPr>
              <a:t>En</a:t>
            </a:r>
            <a:r>
              <a:rPr sz="1050" spc="-3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B8B92"/>
                </a:solidFill>
                <a:latin typeface="Arial"/>
                <a:cs typeface="Arial"/>
              </a:rPr>
              <a:t>cours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961246" y="6372762"/>
            <a:ext cx="553085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1E4648"/>
                </a:solidFill>
                <a:latin typeface="Arial"/>
                <a:cs typeface="Arial"/>
              </a:rPr>
              <a:t>En</a:t>
            </a:r>
            <a:r>
              <a:rPr sz="1050" spc="-30" dirty="0">
                <a:solidFill>
                  <a:srgbClr val="1E4648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1E4648"/>
                </a:solidFill>
                <a:latin typeface="Arial"/>
                <a:cs typeface="Arial"/>
              </a:rPr>
              <a:t>cours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494964" y="2457653"/>
            <a:ext cx="2466340" cy="3328035"/>
            <a:chOff x="9494964" y="2457653"/>
            <a:chExt cx="2466340" cy="3328035"/>
          </a:xfrm>
        </p:grpSpPr>
        <p:sp>
          <p:nvSpPr>
            <p:cNvPr id="4" name="object 4"/>
            <p:cNvSpPr/>
            <p:nvPr/>
          </p:nvSpPr>
          <p:spPr>
            <a:xfrm>
              <a:off x="9509252" y="2471940"/>
              <a:ext cx="2437765" cy="3299460"/>
            </a:xfrm>
            <a:custGeom>
              <a:avLst/>
              <a:gdLst/>
              <a:ahLst/>
              <a:cxnLst/>
              <a:rect l="l" t="t" r="r" b="b"/>
              <a:pathLst>
                <a:path w="2437765" h="3299460">
                  <a:moveTo>
                    <a:pt x="2437638" y="0"/>
                  </a:moveTo>
                  <a:lnTo>
                    <a:pt x="0" y="0"/>
                  </a:lnTo>
                  <a:lnTo>
                    <a:pt x="0" y="3299333"/>
                  </a:lnTo>
                  <a:lnTo>
                    <a:pt x="2437638" y="3299333"/>
                  </a:lnTo>
                  <a:lnTo>
                    <a:pt x="2437638" y="0"/>
                  </a:lnTo>
                  <a:close/>
                </a:path>
              </a:pathLst>
            </a:custGeom>
            <a:solidFill>
              <a:srgbClr val="C7C7F5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09252" y="2471940"/>
              <a:ext cx="2437765" cy="3299460"/>
            </a:xfrm>
            <a:custGeom>
              <a:avLst/>
              <a:gdLst/>
              <a:ahLst/>
              <a:cxnLst/>
              <a:rect l="l" t="t" r="r" b="b"/>
              <a:pathLst>
                <a:path w="2437765" h="3299460">
                  <a:moveTo>
                    <a:pt x="0" y="3299333"/>
                  </a:moveTo>
                  <a:lnTo>
                    <a:pt x="2437638" y="3299333"/>
                  </a:lnTo>
                  <a:lnTo>
                    <a:pt x="2437638" y="0"/>
                  </a:lnTo>
                  <a:lnTo>
                    <a:pt x="0" y="0"/>
                  </a:lnTo>
                  <a:lnTo>
                    <a:pt x="0" y="3299333"/>
                  </a:lnTo>
                  <a:close/>
                </a:path>
              </a:pathLst>
            </a:custGeom>
            <a:ln w="28575">
              <a:solidFill>
                <a:srgbClr val="A2A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09252" y="2471940"/>
            <a:ext cx="2437765" cy="32994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2075" marR="107314">
              <a:lnSpc>
                <a:spcPct val="100000"/>
              </a:lnSpc>
              <a:spcBef>
                <a:spcPts val="32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procède-</a:t>
            </a:r>
            <a:r>
              <a:rPr sz="1600" b="1" spc="-25" dirty="0">
                <a:latin typeface="Arial"/>
                <a:cs typeface="Arial"/>
              </a:rPr>
              <a:t>t-on </a:t>
            </a:r>
            <a:r>
              <a:rPr sz="1600" b="1" dirty="0">
                <a:latin typeface="Arial"/>
                <a:cs typeface="Arial"/>
              </a:rPr>
              <a:t>aux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ajustements</a:t>
            </a:r>
            <a:r>
              <a:rPr sz="1600" b="1" spc="5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requis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l’ajout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de </a:t>
            </a:r>
            <a:r>
              <a:rPr sz="1600" b="1" spc="-10" dirty="0">
                <a:latin typeface="Arial"/>
                <a:cs typeface="Arial"/>
              </a:rPr>
              <a:t>nouvelle nomenclature?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379095" marR="237490" indent="-287020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sz="1400" dirty="0">
                <a:latin typeface="Arial"/>
                <a:cs typeface="Arial"/>
              </a:rPr>
              <a:t>Vérification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coûts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V1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(avec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</a:t>
            </a:r>
            <a:r>
              <a:rPr sz="1400" spc="-10" dirty="0">
                <a:latin typeface="Arial"/>
                <a:cs typeface="Arial"/>
              </a:rPr>
              <a:t> hôpitaux </a:t>
            </a:r>
            <a:r>
              <a:rPr sz="1400" dirty="0">
                <a:latin typeface="Arial"/>
                <a:cs typeface="Arial"/>
              </a:rPr>
              <a:t>sentinelles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»)</a:t>
            </a:r>
            <a:endParaRPr sz="1400">
              <a:latin typeface="Arial"/>
              <a:cs typeface="Arial"/>
            </a:endParaRPr>
          </a:p>
          <a:p>
            <a:pPr marL="379095" marR="262890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379095" algn="l"/>
              </a:tabLst>
            </a:pPr>
            <a:r>
              <a:rPr sz="1400" dirty="0">
                <a:latin typeface="Arial"/>
                <a:cs typeface="Arial"/>
              </a:rPr>
              <a:t>Évaluation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nouvelle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nomenclature </a:t>
            </a:r>
            <a:r>
              <a:rPr sz="1400" dirty="0">
                <a:latin typeface="Arial"/>
                <a:cs typeface="Arial"/>
              </a:rPr>
              <a:t>et,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échéant, </a:t>
            </a:r>
            <a:r>
              <a:rPr sz="1400" dirty="0">
                <a:latin typeface="Arial"/>
                <a:cs typeface="Arial"/>
              </a:rPr>
              <a:t>ajustement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optionnel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75646" y="5745886"/>
            <a:ext cx="7486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tarifs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04178" y="1785239"/>
            <a:ext cx="2487295" cy="650240"/>
            <a:chOff x="6504178" y="1785239"/>
            <a:chExt cx="2487295" cy="650240"/>
          </a:xfrm>
        </p:grpSpPr>
        <p:sp>
          <p:nvSpPr>
            <p:cNvPr id="9" name="object 9"/>
            <p:cNvSpPr/>
            <p:nvPr/>
          </p:nvSpPr>
          <p:spPr>
            <a:xfrm>
              <a:off x="6523228" y="1804289"/>
              <a:ext cx="2449195" cy="612140"/>
            </a:xfrm>
            <a:custGeom>
              <a:avLst/>
              <a:gdLst/>
              <a:ahLst/>
              <a:cxnLst/>
              <a:rect l="l" t="t" r="r" b="b"/>
              <a:pathLst>
                <a:path w="2449195" h="612139">
                  <a:moveTo>
                    <a:pt x="2344420" y="0"/>
                  </a:moveTo>
                  <a:lnTo>
                    <a:pt x="0" y="0"/>
                  </a:lnTo>
                  <a:lnTo>
                    <a:pt x="104648" y="306070"/>
                  </a:lnTo>
                  <a:lnTo>
                    <a:pt x="0" y="612013"/>
                  </a:lnTo>
                  <a:lnTo>
                    <a:pt x="2344420" y="612013"/>
                  </a:lnTo>
                  <a:lnTo>
                    <a:pt x="2449068" y="306070"/>
                  </a:lnTo>
                  <a:lnTo>
                    <a:pt x="2344420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23228" y="1804289"/>
              <a:ext cx="2449195" cy="612140"/>
            </a:xfrm>
            <a:custGeom>
              <a:avLst/>
              <a:gdLst/>
              <a:ahLst/>
              <a:cxnLst/>
              <a:rect l="l" t="t" r="r" b="b"/>
              <a:pathLst>
                <a:path w="2449195" h="612139">
                  <a:moveTo>
                    <a:pt x="0" y="0"/>
                  </a:moveTo>
                  <a:lnTo>
                    <a:pt x="2344420" y="0"/>
                  </a:lnTo>
                  <a:lnTo>
                    <a:pt x="2449068" y="306070"/>
                  </a:lnTo>
                  <a:lnTo>
                    <a:pt x="2344420" y="612013"/>
                  </a:lnTo>
                  <a:lnTo>
                    <a:pt x="0" y="612013"/>
                  </a:lnTo>
                  <a:lnTo>
                    <a:pt x="104648" y="30607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709664" y="1887727"/>
            <a:ext cx="2077720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indent="-67246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Mise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oeuvre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incl.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0332" y="1785239"/>
            <a:ext cx="6348730" cy="650240"/>
            <a:chOff x="220332" y="1785239"/>
            <a:chExt cx="6348730" cy="650240"/>
          </a:xfrm>
        </p:grpSpPr>
        <p:sp>
          <p:nvSpPr>
            <p:cNvPr id="13" name="object 13"/>
            <p:cNvSpPr/>
            <p:nvPr/>
          </p:nvSpPr>
          <p:spPr>
            <a:xfrm>
              <a:off x="239382" y="1804289"/>
              <a:ext cx="6310630" cy="612140"/>
            </a:xfrm>
            <a:custGeom>
              <a:avLst/>
              <a:gdLst/>
              <a:ahLst/>
              <a:cxnLst/>
              <a:rect l="l" t="t" r="r" b="b"/>
              <a:pathLst>
                <a:path w="6310630" h="612139">
                  <a:moveTo>
                    <a:pt x="6186436" y="0"/>
                  </a:moveTo>
                  <a:lnTo>
                    <a:pt x="0" y="0"/>
                  </a:lnTo>
                  <a:lnTo>
                    <a:pt x="0" y="612013"/>
                  </a:lnTo>
                  <a:lnTo>
                    <a:pt x="6186436" y="612013"/>
                  </a:lnTo>
                  <a:lnTo>
                    <a:pt x="6310261" y="306070"/>
                  </a:lnTo>
                  <a:lnTo>
                    <a:pt x="6186436" y="0"/>
                  </a:lnTo>
                  <a:close/>
                </a:path>
              </a:pathLst>
            </a:custGeom>
            <a:solidFill>
              <a:srgbClr val="AA6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382" y="1804289"/>
              <a:ext cx="6310630" cy="612140"/>
            </a:xfrm>
            <a:custGeom>
              <a:avLst/>
              <a:gdLst/>
              <a:ahLst/>
              <a:cxnLst/>
              <a:rect l="l" t="t" r="r" b="b"/>
              <a:pathLst>
                <a:path w="6310630" h="612139">
                  <a:moveTo>
                    <a:pt x="0" y="0"/>
                  </a:moveTo>
                  <a:lnTo>
                    <a:pt x="6186436" y="0"/>
                  </a:lnTo>
                  <a:lnTo>
                    <a:pt x="6310261" y="306070"/>
                  </a:lnTo>
                  <a:lnTo>
                    <a:pt x="6186436" y="612013"/>
                  </a:lnTo>
                  <a:lnTo>
                    <a:pt x="0" y="61201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711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33625" y="1971548"/>
            <a:ext cx="205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phases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25094" y="2457653"/>
          <a:ext cx="8735695" cy="3298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5145">
                <a:tc>
                  <a:txBody>
                    <a:bodyPr/>
                    <a:lstStyle/>
                    <a:p>
                      <a:pPr marL="91440" marR="3340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réforme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est-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elle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préparée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structurée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595"/>
                        </a:spcBef>
                        <a:buAutoNum type="arabicPeriod"/>
                        <a:tabLst>
                          <a:tab pos="434340" algn="l"/>
                        </a:tabLst>
                      </a:pP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V0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400" b="1" spc="-1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V1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restructurer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adapter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description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prestations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les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règles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d’application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(Phase</a:t>
                      </a: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1bis)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34340" marR="379095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 startAt="2"/>
                        <a:tabLst>
                          <a:tab pos="434340" algn="l"/>
                        </a:tabLst>
                      </a:pP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Vers</a:t>
                      </a:r>
                      <a:r>
                        <a:rPr sz="1400" b="1" spc="-3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honoraire</a:t>
                      </a:r>
                      <a:r>
                        <a:rPr sz="1400" b="1" spc="-5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pur</a:t>
                      </a:r>
                      <a:r>
                        <a:rPr sz="1400" b="1" spc="-3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»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établir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échelle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valeurs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relatives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partie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professionnelle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échelle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valeurs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relatives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pour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coûts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opérationnels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(Phase</a:t>
                      </a: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7112EA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E2CFFA">
                        <a:alpha val="7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déroule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18110">
                        <a:lnSpc>
                          <a:spcPts val="192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mise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œuvre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04495" indent="-286385">
                        <a:lnSpc>
                          <a:spcPts val="1680"/>
                        </a:lnSpc>
                        <a:buChar char="•"/>
                        <a:tabLst>
                          <a:tab pos="40449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Dry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national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44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0449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(Préparation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de)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mise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44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œuvre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nationale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2C2C89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lnT w="28575">
                      <a:solidFill>
                        <a:srgbClr val="2C2C89"/>
                      </a:solidFill>
                      <a:prstDash val="solid"/>
                    </a:lnT>
                    <a:solidFill>
                      <a:srgbClr val="D1DAF8">
                        <a:alpha val="737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434340" algn="l"/>
                        </a:tabLst>
                      </a:pP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	La</a:t>
                      </a:r>
                      <a:r>
                        <a:rPr sz="1400" b="1" spc="-1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ré-</a:t>
                      </a: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étalonnage</a:t>
                      </a:r>
                      <a:r>
                        <a:rPr sz="1400" b="1" spc="-5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élaboration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tarifs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Phase</a:t>
                      </a:r>
                      <a:r>
                        <a:rPr sz="1400" b="1" spc="-4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7112EA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E2CFFA">
                        <a:alpha val="7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2C89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D1DAF8">
                        <a:alpha val="737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Concertation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sectorielle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préparation: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28575">
                      <a:solidFill>
                        <a:srgbClr val="7112EA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E2CFFA">
                        <a:alpha val="7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2C89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D1DAF8">
                        <a:alpha val="737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200" i="1" spc="-10" dirty="0">
                          <a:latin typeface="Arial"/>
                          <a:cs typeface="Arial"/>
                        </a:rPr>
                        <a:t>Médecins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7112EA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E2CFFA">
                        <a:alpha val="7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2C89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solidFill>
                      <a:srgbClr val="D1DAF8">
                        <a:alpha val="737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pilotes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2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sentinelles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7112EA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lnB w="28575">
                      <a:solidFill>
                        <a:srgbClr val="7112EA"/>
                      </a:solidFill>
                      <a:prstDash val="solid"/>
                    </a:lnB>
                    <a:solidFill>
                      <a:srgbClr val="E2CFFA">
                        <a:alpha val="7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2C89"/>
                      </a:solidFill>
                      <a:prstDash val="solid"/>
                    </a:lnL>
                    <a:lnR w="28575">
                      <a:solidFill>
                        <a:srgbClr val="2C2C89"/>
                      </a:solidFill>
                      <a:prstDash val="solid"/>
                    </a:lnR>
                    <a:lnB w="28575">
                      <a:solidFill>
                        <a:srgbClr val="2C2C89"/>
                      </a:solidFill>
                      <a:prstDash val="solid"/>
                    </a:lnB>
                    <a:solidFill>
                      <a:srgbClr val="D1DAF8">
                        <a:alpha val="737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024618" y="1849627"/>
            <a:ext cx="15163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005" marR="5080" indent="-2819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Vérification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évaluation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67610" y="2877831"/>
            <a:ext cx="281305" cy="2489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Entrée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vigueur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2997" y="6181445"/>
            <a:ext cx="20320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260" marR="5080" indent="-54419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Effets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collatéraux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juridiques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&amp; </a:t>
            </a:r>
            <a:r>
              <a:rPr sz="1100" b="1" spc="-10" dirty="0">
                <a:latin typeface="Arial"/>
                <a:cs typeface="Arial"/>
              </a:rPr>
              <a:t>administratifs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41663" y="6265265"/>
            <a:ext cx="16167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Gestion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du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changement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08446" y="5903772"/>
            <a:ext cx="922019" cy="555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Soutien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1" spc="-10" dirty="0">
                <a:latin typeface="Arial"/>
                <a:cs typeface="Arial"/>
              </a:rPr>
              <a:t>Numérisation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481704">
              <a:lnSpc>
                <a:spcPct val="100000"/>
              </a:lnSpc>
              <a:spcBef>
                <a:spcPts val="105"/>
              </a:spcBef>
            </a:pPr>
            <a:r>
              <a:rPr dirty="0"/>
              <a:t>B.</a:t>
            </a:r>
            <a:r>
              <a:rPr spc="5" dirty="0"/>
              <a:t> </a:t>
            </a:r>
            <a:r>
              <a:rPr dirty="0"/>
              <a:t>Mise</a:t>
            </a:r>
            <a:r>
              <a:rPr spc="-5" dirty="0"/>
              <a:t> </a:t>
            </a:r>
            <a:r>
              <a:rPr dirty="0"/>
              <a:t>en</a:t>
            </a:r>
            <a:r>
              <a:rPr spc="-10" dirty="0"/>
              <a:t> </a:t>
            </a:r>
            <a:r>
              <a:rPr dirty="0"/>
              <a:t>oeuvre</a:t>
            </a:r>
            <a:r>
              <a:rPr spc="-3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incl.</a:t>
            </a:r>
            <a:r>
              <a:rPr spc="5" dirty="0"/>
              <a:t> </a:t>
            </a:r>
            <a:r>
              <a:rPr spc="-10" dirty="0"/>
              <a:t>préparation</a:t>
            </a:r>
          </a:p>
        </p:txBody>
      </p:sp>
      <p:sp>
        <p:nvSpPr>
          <p:cNvPr id="23" name="object 23"/>
          <p:cNvSpPr/>
          <p:nvPr/>
        </p:nvSpPr>
        <p:spPr>
          <a:xfrm>
            <a:off x="202285" y="1645411"/>
            <a:ext cx="11891645" cy="5055235"/>
          </a:xfrm>
          <a:custGeom>
            <a:avLst/>
            <a:gdLst/>
            <a:ahLst/>
            <a:cxnLst/>
            <a:rect l="l" t="t" r="r" b="b"/>
            <a:pathLst>
              <a:path w="11891645" h="5055234">
                <a:moveTo>
                  <a:pt x="6277229" y="0"/>
                </a:moveTo>
                <a:lnTo>
                  <a:pt x="0" y="0"/>
                </a:lnTo>
                <a:lnTo>
                  <a:pt x="0" y="3040888"/>
                </a:lnTo>
                <a:lnTo>
                  <a:pt x="6277229" y="3040888"/>
                </a:lnTo>
                <a:lnTo>
                  <a:pt x="6277229" y="0"/>
                </a:lnTo>
                <a:close/>
              </a:path>
              <a:path w="11891645" h="5055234">
                <a:moveTo>
                  <a:pt x="11891264" y="4189145"/>
                </a:moveTo>
                <a:lnTo>
                  <a:pt x="11871592" y="4189145"/>
                </a:lnTo>
                <a:lnTo>
                  <a:pt x="11871592" y="0"/>
                </a:lnTo>
                <a:lnTo>
                  <a:pt x="8750325" y="0"/>
                </a:lnTo>
                <a:lnTo>
                  <a:pt x="8750325" y="4189145"/>
                </a:lnTo>
                <a:lnTo>
                  <a:pt x="0" y="4189145"/>
                </a:lnTo>
                <a:lnTo>
                  <a:pt x="0" y="5054841"/>
                </a:lnTo>
                <a:lnTo>
                  <a:pt x="11891264" y="5054841"/>
                </a:lnTo>
                <a:lnTo>
                  <a:pt x="11891264" y="4189145"/>
                </a:lnTo>
                <a:close/>
              </a:path>
            </a:pathLst>
          </a:custGeom>
          <a:solidFill>
            <a:srgbClr val="F1F1F1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664709" y="343281"/>
            <a:ext cx="47015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6430" marR="5080" indent="-634365">
              <a:lnSpc>
                <a:spcPct val="100000"/>
              </a:lnSpc>
              <a:spcBef>
                <a:spcPts val="100"/>
              </a:spcBef>
            </a:pPr>
            <a:r>
              <a:rPr dirty="0"/>
              <a:t>Préparation</a:t>
            </a:r>
            <a:r>
              <a:rPr spc="-15" dirty="0"/>
              <a:t> </a:t>
            </a:r>
            <a:r>
              <a:rPr dirty="0"/>
              <a:t>à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mise</a:t>
            </a:r>
            <a:r>
              <a:rPr spc="-25" dirty="0"/>
              <a:t> </a:t>
            </a:r>
            <a:r>
              <a:rPr dirty="0"/>
              <a:t>en</a:t>
            </a:r>
            <a:r>
              <a:rPr spc="-10" dirty="0"/>
              <a:t> oeuvre</a:t>
            </a:r>
            <a:r>
              <a:rPr b="0" spc="-10" dirty="0">
                <a:latin typeface="Verdana"/>
                <a:cs typeface="Verdana"/>
              </a:rPr>
              <a:t>| </a:t>
            </a:r>
            <a:r>
              <a:rPr b="0" dirty="0">
                <a:latin typeface="Verdana"/>
                <a:cs typeface="Verdana"/>
              </a:rPr>
              <a:t>PoC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1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–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Mesure</a:t>
            </a:r>
            <a:r>
              <a:rPr b="0" spc="-4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statistique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8502" y="2193035"/>
            <a:ext cx="5993130" cy="1944370"/>
          </a:xfrm>
          <a:prstGeom prst="rect">
            <a:avLst/>
          </a:prstGeom>
          <a:ln w="28575">
            <a:solidFill>
              <a:srgbClr val="006E82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844"/>
              </a:spcBef>
            </a:pPr>
            <a:r>
              <a:rPr sz="1600" b="1" spc="-10" dirty="0">
                <a:solidFill>
                  <a:srgbClr val="006E82"/>
                </a:solidFill>
                <a:latin typeface="Arial"/>
                <a:cs typeface="Arial"/>
              </a:rPr>
              <a:t>Quoi?</a:t>
            </a:r>
            <a:endParaRPr sz="1600">
              <a:latin typeface="Arial"/>
              <a:cs typeface="Arial"/>
            </a:endParaRPr>
          </a:p>
          <a:p>
            <a:pPr marL="299085" marR="405130" indent="-171450">
              <a:lnSpc>
                <a:spcPct val="110000"/>
              </a:lnSpc>
              <a:spcBef>
                <a:spcPts val="334"/>
              </a:spcBef>
              <a:buChar char="•"/>
              <a:tabLst>
                <a:tab pos="300355" algn="l"/>
              </a:tabLst>
            </a:pPr>
            <a:r>
              <a:rPr sz="1400" dirty="0">
                <a:latin typeface="Arial"/>
                <a:cs typeface="Arial"/>
              </a:rPr>
              <a:t>Convertir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0" dirty="0">
                <a:latin typeface="Arial"/>
                <a:cs typeface="Arial"/>
              </a:rPr>
              <a:t> volumes/prestations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V0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(année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référence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2024)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en 	</a:t>
            </a:r>
            <a:r>
              <a:rPr sz="1400" dirty="0">
                <a:latin typeface="Arial"/>
                <a:cs typeface="Arial"/>
              </a:rPr>
              <a:t>volumes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V1,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principalement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méthode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rétrospective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755650" marR="1132205" lvl="1" indent="-171450">
              <a:lnSpc>
                <a:spcPct val="110000"/>
              </a:lnSpc>
              <a:spcBef>
                <a:spcPts val="300"/>
              </a:spcBef>
              <a:buChar char="•"/>
              <a:tabLst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Si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impossible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→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estimation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prospective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(mesure 	novembre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→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janvier,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+ </a:t>
            </a:r>
            <a:r>
              <a:rPr sz="1400" spc="-10" dirty="0">
                <a:latin typeface="Arial"/>
                <a:cs typeface="Arial"/>
              </a:rPr>
              <a:t>extrapolation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 l’année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civile)</a:t>
            </a:r>
            <a:endParaRPr sz="1400">
              <a:latin typeface="Arial"/>
              <a:cs typeface="Arial"/>
            </a:endParaRPr>
          </a:p>
          <a:p>
            <a:pPr marL="299085" indent="-171450">
              <a:lnSpc>
                <a:spcPct val="100000"/>
              </a:lnSpc>
              <a:spcBef>
                <a:spcPts val="46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Approche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extrapoler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résultats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population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nationale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(par</a:t>
            </a:r>
            <a:endParaRPr sz="14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70"/>
              </a:spcBef>
            </a:pPr>
            <a:r>
              <a:rPr sz="1400" spc="-10" dirty="0">
                <a:latin typeface="Arial"/>
                <a:cs typeface="Arial"/>
              </a:rPr>
              <a:t>l’INAMI).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980" y="2886964"/>
            <a:ext cx="625475" cy="625475"/>
          </a:xfrm>
          <a:custGeom>
            <a:avLst/>
            <a:gdLst/>
            <a:ahLst/>
            <a:cxnLst/>
            <a:rect l="l" t="t" r="r" b="b"/>
            <a:pathLst>
              <a:path w="625475" h="625475">
                <a:moveTo>
                  <a:pt x="145033" y="378840"/>
                </a:moveTo>
                <a:lnTo>
                  <a:pt x="16205" y="506857"/>
                </a:lnTo>
                <a:lnTo>
                  <a:pt x="0" y="552958"/>
                </a:lnTo>
                <a:lnTo>
                  <a:pt x="1701" y="566547"/>
                </a:lnTo>
                <a:lnTo>
                  <a:pt x="21323" y="604138"/>
                </a:lnTo>
                <a:lnTo>
                  <a:pt x="39243" y="616965"/>
                </a:lnTo>
                <a:lnTo>
                  <a:pt x="45211" y="620268"/>
                </a:lnTo>
                <a:lnTo>
                  <a:pt x="52044" y="622046"/>
                </a:lnTo>
                <a:lnTo>
                  <a:pt x="58864" y="623697"/>
                </a:lnTo>
                <a:lnTo>
                  <a:pt x="72516" y="625475"/>
                </a:lnTo>
                <a:lnTo>
                  <a:pt x="86169" y="623697"/>
                </a:lnTo>
                <a:lnTo>
                  <a:pt x="118592" y="609219"/>
                </a:lnTo>
                <a:lnTo>
                  <a:pt x="75069" y="609219"/>
                </a:lnTo>
                <a:lnTo>
                  <a:pt x="58013" y="606678"/>
                </a:lnTo>
                <a:lnTo>
                  <a:pt x="52895" y="604901"/>
                </a:lnTo>
                <a:lnTo>
                  <a:pt x="47777" y="602361"/>
                </a:lnTo>
                <a:lnTo>
                  <a:pt x="42659" y="598932"/>
                </a:lnTo>
                <a:lnTo>
                  <a:pt x="38392" y="595630"/>
                </a:lnTo>
                <a:lnTo>
                  <a:pt x="33273" y="592201"/>
                </a:lnTo>
                <a:lnTo>
                  <a:pt x="28155" y="585343"/>
                </a:lnTo>
                <a:lnTo>
                  <a:pt x="23888" y="579374"/>
                </a:lnTo>
                <a:lnTo>
                  <a:pt x="96745" y="579374"/>
                </a:lnTo>
                <a:lnTo>
                  <a:pt x="98958" y="577596"/>
                </a:lnTo>
                <a:lnTo>
                  <a:pt x="103225" y="574294"/>
                </a:lnTo>
                <a:lnTo>
                  <a:pt x="196227" y="481202"/>
                </a:lnTo>
                <a:lnTo>
                  <a:pt x="247421" y="481202"/>
                </a:lnTo>
                <a:lnTo>
                  <a:pt x="202196" y="448818"/>
                </a:lnTo>
                <a:lnTo>
                  <a:pt x="164655" y="408686"/>
                </a:lnTo>
                <a:lnTo>
                  <a:pt x="154419" y="394208"/>
                </a:lnTo>
                <a:lnTo>
                  <a:pt x="145033" y="378840"/>
                </a:lnTo>
                <a:close/>
              </a:path>
              <a:path w="625475" h="625475">
                <a:moveTo>
                  <a:pt x="247421" y="481202"/>
                </a:moveTo>
                <a:lnTo>
                  <a:pt x="196227" y="481202"/>
                </a:lnTo>
                <a:lnTo>
                  <a:pt x="204762" y="487172"/>
                </a:lnTo>
                <a:lnTo>
                  <a:pt x="214147" y="493140"/>
                </a:lnTo>
                <a:lnTo>
                  <a:pt x="116027" y="592201"/>
                </a:lnTo>
                <a:lnTo>
                  <a:pt x="111759" y="595630"/>
                </a:lnTo>
                <a:lnTo>
                  <a:pt x="106641" y="598932"/>
                </a:lnTo>
                <a:lnTo>
                  <a:pt x="101523" y="602361"/>
                </a:lnTo>
                <a:lnTo>
                  <a:pt x="96405" y="604901"/>
                </a:lnTo>
                <a:lnTo>
                  <a:pt x="91287" y="606678"/>
                </a:lnTo>
                <a:lnTo>
                  <a:pt x="86169" y="607568"/>
                </a:lnTo>
                <a:lnTo>
                  <a:pt x="80187" y="608330"/>
                </a:lnTo>
                <a:lnTo>
                  <a:pt x="75069" y="609219"/>
                </a:lnTo>
                <a:lnTo>
                  <a:pt x="118592" y="609219"/>
                </a:lnTo>
                <a:lnTo>
                  <a:pt x="247421" y="481202"/>
                </a:lnTo>
                <a:close/>
              </a:path>
              <a:path w="625475" h="625475">
                <a:moveTo>
                  <a:pt x="96745" y="579374"/>
                </a:moveTo>
                <a:lnTo>
                  <a:pt x="23888" y="579374"/>
                </a:lnTo>
                <a:lnTo>
                  <a:pt x="28155" y="581913"/>
                </a:lnTo>
                <a:lnTo>
                  <a:pt x="33273" y="584453"/>
                </a:lnTo>
                <a:lnTo>
                  <a:pt x="43510" y="588772"/>
                </a:lnTo>
                <a:lnTo>
                  <a:pt x="53746" y="591312"/>
                </a:lnTo>
                <a:lnTo>
                  <a:pt x="63982" y="591312"/>
                </a:lnTo>
                <a:lnTo>
                  <a:pt x="75069" y="589661"/>
                </a:lnTo>
                <a:lnTo>
                  <a:pt x="85318" y="586232"/>
                </a:lnTo>
                <a:lnTo>
                  <a:pt x="94691" y="581025"/>
                </a:lnTo>
                <a:lnTo>
                  <a:pt x="96745" y="579374"/>
                </a:lnTo>
                <a:close/>
              </a:path>
              <a:path w="625475" h="625475">
                <a:moveTo>
                  <a:pt x="377952" y="0"/>
                </a:moveTo>
                <a:lnTo>
                  <a:pt x="328472" y="5207"/>
                </a:lnTo>
                <a:lnTo>
                  <a:pt x="282397" y="19685"/>
                </a:lnTo>
                <a:lnTo>
                  <a:pt x="240588" y="42672"/>
                </a:lnTo>
                <a:lnTo>
                  <a:pt x="230352" y="49530"/>
                </a:lnTo>
                <a:lnTo>
                  <a:pt x="220967" y="56387"/>
                </a:lnTo>
                <a:lnTo>
                  <a:pt x="212432" y="64008"/>
                </a:lnTo>
                <a:lnTo>
                  <a:pt x="203898" y="72644"/>
                </a:lnTo>
                <a:lnTo>
                  <a:pt x="195376" y="81152"/>
                </a:lnTo>
                <a:lnTo>
                  <a:pt x="187693" y="90550"/>
                </a:lnTo>
                <a:lnTo>
                  <a:pt x="180009" y="99822"/>
                </a:lnTo>
                <a:lnTo>
                  <a:pt x="173189" y="109220"/>
                </a:lnTo>
                <a:lnTo>
                  <a:pt x="161239" y="129794"/>
                </a:lnTo>
                <a:lnTo>
                  <a:pt x="155270" y="139953"/>
                </a:lnTo>
                <a:lnTo>
                  <a:pt x="151003" y="151130"/>
                </a:lnTo>
                <a:lnTo>
                  <a:pt x="145884" y="162178"/>
                </a:lnTo>
                <a:lnTo>
                  <a:pt x="142481" y="174116"/>
                </a:lnTo>
                <a:lnTo>
                  <a:pt x="139065" y="185165"/>
                </a:lnTo>
                <a:lnTo>
                  <a:pt x="136499" y="197103"/>
                </a:lnTo>
                <a:lnTo>
                  <a:pt x="133946" y="209931"/>
                </a:lnTo>
                <a:lnTo>
                  <a:pt x="132232" y="221869"/>
                </a:lnTo>
                <a:lnTo>
                  <a:pt x="131381" y="234696"/>
                </a:lnTo>
                <a:lnTo>
                  <a:pt x="131381" y="260223"/>
                </a:lnTo>
                <a:lnTo>
                  <a:pt x="139065" y="308863"/>
                </a:lnTo>
                <a:lnTo>
                  <a:pt x="151003" y="343026"/>
                </a:lnTo>
                <a:lnTo>
                  <a:pt x="155270" y="354075"/>
                </a:lnTo>
                <a:lnTo>
                  <a:pt x="161239" y="365251"/>
                </a:lnTo>
                <a:lnTo>
                  <a:pt x="167220" y="375412"/>
                </a:lnTo>
                <a:lnTo>
                  <a:pt x="173189" y="385699"/>
                </a:lnTo>
                <a:lnTo>
                  <a:pt x="180009" y="395097"/>
                </a:lnTo>
                <a:lnTo>
                  <a:pt x="187693" y="404495"/>
                </a:lnTo>
                <a:lnTo>
                  <a:pt x="203898" y="422401"/>
                </a:lnTo>
                <a:lnTo>
                  <a:pt x="212432" y="430022"/>
                </a:lnTo>
                <a:lnTo>
                  <a:pt x="220967" y="437769"/>
                </a:lnTo>
                <a:lnTo>
                  <a:pt x="260210" y="464185"/>
                </a:lnTo>
                <a:lnTo>
                  <a:pt x="304584" y="482981"/>
                </a:lnTo>
                <a:lnTo>
                  <a:pt x="353212" y="493140"/>
                </a:lnTo>
                <a:lnTo>
                  <a:pt x="366001" y="494030"/>
                </a:lnTo>
                <a:lnTo>
                  <a:pt x="390753" y="494030"/>
                </a:lnTo>
                <a:lnTo>
                  <a:pt x="452170" y="482981"/>
                </a:lnTo>
                <a:lnTo>
                  <a:pt x="495693" y="464185"/>
                </a:lnTo>
                <a:lnTo>
                  <a:pt x="506780" y="458215"/>
                </a:lnTo>
                <a:lnTo>
                  <a:pt x="516166" y="452247"/>
                </a:lnTo>
                <a:lnTo>
                  <a:pt x="526402" y="445388"/>
                </a:lnTo>
                <a:lnTo>
                  <a:pt x="535787" y="437769"/>
                </a:lnTo>
                <a:lnTo>
                  <a:pt x="544322" y="430022"/>
                </a:lnTo>
                <a:lnTo>
                  <a:pt x="552856" y="422401"/>
                </a:lnTo>
                <a:lnTo>
                  <a:pt x="553660" y="421513"/>
                </a:lnTo>
                <a:lnTo>
                  <a:pt x="377952" y="421513"/>
                </a:lnTo>
                <a:lnTo>
                  <a:pt x="360883" y="420624"/>
                </a:lnTo>
                <a:lnTo>
                  <a:pt x="310553" y="407924"/>
                </a:lnTo>
                <a:lnTo>
                  <a:pt x="267893" y="381381"/>
                </a:lnTo>
                <a:lnTo>
                  <a:pt x="233768" y="344805"/>
                </a:lnTo>
                <a:lnTo>
                  <a:pt x="211581" y="298703"/>
                </a:lnTo>
                <a:lnTo>
                  <a:pt x="203898" y="247523"/>
                </a:lnTo>
                <a:lnTo>
                  <a:pt x="204762" y="229615"/>
                </a:lnTo>
                <a:lnTo>
                  <a:pt x="217550" y="179197"/>
                </a:lnTo>
                <a:lnTo>
                  <a:pt x="244005" y="136525"/>
                </a:lnTo>
                <a:lnTo>
                  <a:pt x="280695" y="102488"/>
                </a:lnTo>
                <a:lnTo>
                  <a:pt x="326758" y="81152"/>
                </a:lnTo>
                <a:lnTo>
                  <a:pt x="377952" y="73406"/>
                </a:lnTo>
                <a:lnTo>
                  <a:pt x="553619" y="73406"/>
                </a:lnTo>
                <a:lnTo>
                  <a:pt x="544322" y="64008"/>
                </a:lnTo>
                <a:lnTo>
                  <a:pt x="535787" y="56387"/>
                </a:lnTo>
                <a:lnTo>
                  <a:pt x="526402" y="49530"/>
                </a:lnTo>
                <a:lnTo>
                  <a:pt x="516166" y="42672"/>
                </a:lnTo>
                <a:lnTo>
                  <a:pt x="506780" y="35940"/>
                </a:lnTo>
                <a:lnTo>
                  <a:pt x="463270" y="15366"/>
                </a:lnTo>
                <a:lnTo>
                  <a:pt x="416344" y="3428"/>
                </a:lnTo>
                <a:lnTo>
                  <a:pt x="403542" y="1777"/>
                </a:lnTo>
                <a:lnTo>
                  <a:pt x="377952" y="0"/>
                </a:lnTo>
                <a:close/>
              </a:path>
              <a:path w="625475" h="625475">
                <a:moveTo>
                  <a:pt x="553619" y="73406"/>
                </a:moveTo>
                <a:lnTo>
                  <a:pt x="377952" y="73406"/>
                </a:lnTo>
                <a:lnTo>
                  <a:pt x="395871" y="74295"/>
                </a:lnTo>
                <a:lnTo>
                  <a:pt x="413778" y="76835"/>
                </a:lnTo>
                <a:lnTo>
                  <a:pt x="461556" y="93852"/>
                </a:lnTo>
                <a:lnTo>
                  <a:pt x="501662" y="123825"/>
                </a:lnTo>
                <a:lnTo>
                  <a:pt x="531520" y="163830"/>
                </a:lnTo>
                <a:lnTo>
                  <a:pt x="548589" y="212471"/>
                </a:lnTo>
                <a:lnTo>
                  <a:pt x="552856" y="247523"/>
                </a:lnTo>
                <a:lnTo>
                  <a:pt x="551992" y="265430"/>
                </a:lnTo>
                <a:lnTo>
                  <a:pt x="539203" y="314833"/>
                </a:lnTo>
                <a:lnTo>
                  <a:pt x="512749" y="358394"/>
                </a:lnTo>
                <a:lnTo>
                  <a:pt x="476072" y="391668"/>
                </a:lnTo>
                <a:lnTo>
                  <a:pt x="429996" y="413893"/>
                </a:lnTo>
                <a:lnTo>
                  <a:pt x="377952" y="421513"/>
                </a:lnTo>
                <a:lnTo>
                  <a:pt x="553660" y="421513"/>
                </a:lnTo>
                <a:lnTo>
                  <a:pt x="569061" y="404495"/>
                </a:lnTo>
                <a:lnTo>
                  <a:pt x="576745" y="395097"/>
                </a:lnTo>
                <a:lnTo>
                  <a:pt x="583565" y="385699"/>
                </a:lnTo>
                <a:lnTo>
                  <a:pt x="589533" y="375412"/>
                </a:lnTo>
                <a:lnTo>
                  <a:pt x="595515" y="365251"/>
                </a:lnTo>
                <a:lnTo>
                  <a:pt x="600633" y="354075"/>
                </a:lnTo>
                <a:lnTo>
                  <a:pt x="605751" y="343026"/>
                </a:lnTo>
                <a:lnTo>
                  <a:pt x="610019" y="331977"/>
                </a:lnTo>
                <a:lnTo>
                  <a:pt x="622808" y="284988"/>
                </a:lnTo>
                <a:lnTo>
                  <a:pt x="625373" y="260223"/>
                </a:lnTo>
                <a:lnTo>
                  <a:pt x="625373" y="234696"/>
                </a:lnTo>
                <a:lnTo>
                  <a:pt x="617689" y="185165"/>
                </a:lnTo>
                <a:lnTo>
                  <a:pt x="600633" y="139953"/>
                </a:lnTo>
                <a:lnTo>
                  <a:pt x="576745" y="99822"/>
                </a:lnTo>
                <a:lnTo>
                  <a:pt x="569061" y="90550"/>
                </a:lnTo>
                <a:lnTo>
                  <a:pt x="561378" y="81152"/>
                </a:lnTo>
                <a:lnTo>
                  <a:pt x="553619" y="73406"/>
                </a:lnTo>
                <a:close/>
              </a:path>
            </a:pathLst>
          </a:custGeom>
          <a:solidFill>
            <a:srgbClr val="006E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65823" y="4941442"/>
            <a:ext cx="711200" cy="558800"/>
            <a:chOff x="165823" y="4941442"/>
            <a:chExt cx="711200" cy="5588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023" y="4941442"/>
              <a:ext cx="177800" cy="177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5823" y="5144642"/>
              <a:ext cx="284480" cy="215900"/>
            </a:xfrm>
            <a:custGeom>
              <a:avLst/>
              <a:gdLst/>
              <a:ahLst/>
              <a:cxnLst/>
              <a:rect l="l" t="t" r="r" b="b"/>
              <a:pathLst>
                <a:path w="284480" h="215900">
                  <a:moveTo>
                    <a:pt x="284149" y="114554"/>
                  </a:moveTo>
                  <a:lnTo>
                    <a:pt x="283908" y="114300"/>
                  </a:lnTo>
                  <a:lnTo>
                    <a:pt x="266446" y="96774"/>
                  </a:lnTo>
                  <a:lnTo>
                    <a:pt x="252933" y="75565"/>
                  </a:lnTo>
                  <a:lnTo>
                    <a:pt x="244322" y="51562"/>
                  </a:lnTo>
                  <a:lnTo>
                    <a:pt x="241300" y="25400"/>
                  </a:lnTo>
                  <a:lnTo>
                    <a:pt x="241490" y="18923"/>
                  </a:lnTo>
                  <a:lnTo>
                    <a:pt x="242049" y="12573"/>
                  </a:lnTo>
                  <a:lnTo>
                    <a:pt x="242963" y="6223"/>
                  </a:lnTo>
                  <a:lnTo>
                    <a:pt x="244182" y="127"/>
                  </a:lnTo>
                  <a:lnTo>
                    <a:pt x="242277" y="0"/>
                  </a:lnTo>
                  <a:lnTo>
                    <a:pt x="88900" y="0"/>
                  </a:lnTo>
                  <a:lnTo>
                    <a:pt x="54292" y="6985"/>
                  </a:lnTo>
                  <a:lnTo>
                    <a:pt x="26035" y="26035"/>
                  </a:lnTo>
                  <a:lnTo>
                    <a:pt x="6985" y="54241"/>
                  </a:lnTo>
                  <a:lnTo>
                    <a:pt x="0" y="88900"/>
                  </a:lnTo>
                  <a:lnTo>
                    <a:pt x="0" y="215900"/>
                  </a:lnTo>
                  <a:lnTo>
                    <a:pt x="165849" y="215900"/>
                  </a:lnTo>
                  <a:lnTo>
                    <a:pt x="177990" y="175895"/>
                  </a:lnTo>
                  <a:lnTo>
                    <a:pt x="202933" y="143637"/>
                  </a:lnTo>
                  <a:lnTo>
                    <a:pt x="237731" y="122047"/>
                  </a:lnTo>
                  <a:lnTo>
                    <a:pt x="279400" y="114300"/>
                  </a:lnTo>
                  <a:lnTo>
                    <a:pt x="281000" y="114300"/>
                  </a:lnTo>
                  <a:lnTo>
                    <a:pt x="284149" y="114554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023" y="4941442"/>
              <a:ext cx="177800" cy="177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2874" y="5144642"/>
              <a:ext cx="284480" cy="215900"/>
            </a:xfrm>
            <a:custGeom>
              <a:avLst/>
              <a:gdLst/>
              <a:ahLst/>
              <a:cxnLst/>
              <a:rect l="l" t="t" r="r" b="b"/>
              <a:pathLst>
                <a:path w="284480" h="215900">
                  <a:moveTo>
                    <a:pt x="284149" y="88900"/>
                  </a:moveTo>
                  <a:lnTo>
                    <a:pt x="277164" y="54241"/>
                  </a:lnTo>
                  <a:lnTo>
                    <a:pt x="258114" y="26035"/>
                  </a:lnTo>
                  <a:lnTo>
                    <a:pt x="229857" y="6985"/>
                  </a:lnTo>
                  <a:lnTo>
                    <a:pt x="195249" y="0"/>
                  </a:lnTo>
                  <a:lnTo>
                    <a:pt x="39954" y="127"/>
                  </a:lnTo>
                  <a:lnTo>
                    <a:pt x="41186" y="6223"/>
                  </a:lnTo>
                  <a:lnTo>
                    <a:pt x="42087" y="12573"/>
                  </a:lnTo>
                  <a:lnTo>
                    <a:pt x="42659" y="18923"/>
                  </a:lnTo>
                  <a:lnTo>
                    <a:pt x="42773" y="26035"/>
                  </a:lnTo>
                  <a:lnTo>
                    <a:pt x="39827" y="51562"/>
                  </a:lnTo>
                  <a:lnTo>
                    <a:pt x="31203" y="75565"/>
                  </a:lnTo>
                  <a:lnTo>
                    <a:pt x="17703" y="96774"/>
                  </a:lnTo>
                  <a:lnTo>
                    <a:pt x="0" y="114554"/>
                  </a:lnTo>
                  <a:lnTo>
                    <a:pt x="3149" y="114300"/>
                  </a:lnTo>
                  <a:lnTo>
                    <a:pt x="4749" y="114300"/>
                  </a:lnTo>
                  <a:lnTo>
                    <a:pt x="46418" y="122047"/>
                  </a:lnTo>
                  <a:lnTo>
                    <a:pt x="81216" y="143637"/>
                  </a:lnTo>
                  <a:lnTo>
                    <a:pt x="106159" y="175895"/>
                  </a:lnTo>
                  <a:lnTo>
                    <a:pt x="118300" y="215900"/>
                  </a:lnTo>
                  <a:lnTo>
                    <a:pt x="284149" y="215900"/>
                  </a:lnTo>
                  <a:lnTo>
                    <a:pt x="284149" y="114300"/>
                  </a:lnTo>
                  <a:lnTo>
                    <a:pt x="284149" y="88900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523" y="5081142"/>
              <a:ext cx="177800" cy="177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6323" y="5284342"/>
              <a:ext cx="330200" cy="215900"/>
            </a:xfrm>
            <a:custGeom>
              <a:avLst/>
              <a:gdLst/>
              <a:ahLst/>
              <a:cxnLst/>
              <a:rect l="l" t="t" r="r" b="b"/>
              <a:pathLst>
                <a:path w="330200" h="215900">
                  <a:moveTo>
                    <a:pt x="241300" y="0"/>
                  </a:moveTo>
                  <a:lnTo>
                    <a:pt x="88900" y="0"/>
                  </a:lnTo>
                  <a:lnTo>
                    <a:pt x="54292" y="6984"/>
                  </a:lnTo>
                  <a:lnTo>
                    <a:pt x="26035" y="26034"/>
                  </a:lnTo>
                  <a:lnTo>
                    <a:pt x="6985" y="54228"/>
                  </a:lnTo>
                  <a:lnTo>
                    <a:pt x="0" y="88899"/>
                  </a:lnTo>
                  <a:lnTo>
                    <a:pt x="0" y="215899"/>
                  </a:lnTo>
                  <a:lnTo>
                    <a:pt x="330200" y="215899"/>
                  </a:lnTo>
                  <a:lnTo>
                    <a:pt x="330200" y="88899"/>
                  </a:lnTo>
                  <a:lnTo>
                    <a:pt x="323215" y="54228"/>
                  </a:lnTo>
                  <a:lnTo>
                    <a:pt x="304165" y="26034"/>
                  </a:lnTo>
                  <a:lnTo>
                    <a:pt x="275894" y="6984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669530" y="2071877"/>
            <a:ext cx="1941195" cy="4662805"/>
            <a:chOff x="7669530" y="2071877"/>
            <a:chExt cx="1941195" cy="4662805"/>
          </a:xfrm>
        </p:grpSpPr>
        <p:sp>
          <p:nvSpPr>
            <p:cNvPr id="14" name="object 14"/>
            <p:cNvSpPr/>
            <p:nvPr/>
          </p:nvSpPr>
          <p:spPr>
            <a:xfrm>
              <a:off x="7669530" y="2071877"/>
              <a:ext cx="718820" cy="721995"/>
            </a:xfrm>
            <a:custGeom>
              <a:avLst/>
              <a:gdLst/>
              <a:ahLst/>
              <a:cxnLst/>
              <a:rect l="l" t="t" r="r" b="b"/>
              <a:pathLst>
                <a:path w="718820" h="721994">
                  <a:moveTo>
                    <a:pt x="220345" y="455676"/>
                  </a:moveTo>
                  <a:lnTo>
                    <a:pt x="219329" y="453136"/>
                  </a:lnTo>
                  <a:lnTo>
                    <a:pt x="218821" y="451104"/>
                  </a:lnTo>
                  <a:lnTo>
                    <a:pt x="217170" y="448056"/>
                  </a:lnTo>
                  <a:lnTo>
                    <a:pt x="215646" y="445897"/>
                  </a:lnTo>
                  <a:lnTo>
                    <a:pt x="211582" y="442849"/>
                  </a:lnTo>
                  <a:lnTo>
                    <a:pt x="209042" y="442341"/>
                  </a:lnTo>
                  <a:lnTo>
                    <a:pt x="205994" y="441833"/>
                  </a:lnTo>
                  <a:lnTo>
                    <a:pt x="143891" y="441833"/>
                  </a:lnTo>
                  <a:lnTo>
                    <a:pt x="141351" y="442341"/>
                  </a:lnTo>
                  <a:lnTo>
                    <a:pt x="138303" y="442849"/>
                  </a:lnTo>
                  <a:lnTo>
                    <a:pt x="136144" y="444373"/>
                  </a:lnTo>
                  <a:lnTo>
                    <a:pt x="134112" y="445897"/>
                  </a:lnTo>
                  <a:lnTo>
                    <a:pt x="131572" y="448056"/>
                  </a:lnTo>
                  <a:lnTo>
                    <a:pt x="130556" y="451104"/>
                  </a:lnTo>
                  <a:lnTo>
                    <a:pt x="129540" y="453136"/>
                  </a:lnTo>
                  <a:lnTo>
                    <a:pt x="129540" y="486791"/>
                  </a:lnTo>
                  <a:lnTo>
                    <a:pt x="130556" y="489839"/>
                  </a:lnTo>
                  <a:lnTo>
                    <a:pt x="131572" y="492379"/>
                  </a:lnTo>
                  <a:lnTo>
                    <a:pt x="134112" y="494919"/>
                  </a:lnTo>
                  <a:lnTo>
                    <a:pt x="136144" y="495935"/>
                  </a:lnTo>
                  <a:lnTo>
                    <a:pt x="138303" y="497459"/>
                  </a:lnTo>
                  <a:lnTo>
                    <a:pt x="141351" y="497967"/>
                  </a:lnTo>
                  <a:lnTo>
                    <a:pt x="209042" y="497967"/>
                  </a:lnTo>
                  <a:lnTo>
                    <a:pt x="211582" y="497459"/>
                  </a:lnTo>
                  <a:lnTo>
                    <a:pt x="213614" y="495935"/>
                  </a:lnTo>
                  <a:lnTo>
                    <a:pt x="215646" y="494919"/>
                  </a:lnTo>
                  <a:lnTo>
                    <a:pt x="217170" y="492379"/>
                  </a:lnTo>
                  <a:lnTo>
                    <a:pt x="218821" y="489839"/>
                  </a:lnTo>
                  <a:lnTo>
                    <a:pt x="219329" y="486791"/>
                  </a:lnTo>
                  <a:lnTo>
                    <a:pt x="220345" y="484251"/>
                  </a:lnTo>
                  <a:lnTo>
                    <a:pt x="220345" y="455676"/>
                  </a:lnTo>
                  <a:close/>
                </a:path>
                <a:path w="718820" h="721994">
                  <a:moveTo>
                    <a:pt x="220345" y="355600"/>
                  </a:moveTo>
                  <a:lnTo>
                    <a:pt x="219329" y="352552"/>
                  </a:lnTo>
                  <a:lnTo>
                    <a:pt x="218821" y="350012"/>
                  </a:lnTo>
                  <a:lnTo>
                    <a:pt x="217170" y="346964"/>
                  </a:lnTo>
                  <a:lnTo>
                    <a:pt x="213106" y="342900"/>
                  </a:lnTo>
                  <a:lnTo>
                    <a:pt x="210058" y="341376"/>
                  </a:lnTo>
                  <a:lnTo>
                    <a:pt x="207518" y="340868"/>
                  </a:lnTo>
                  <a:lnTo>
                    <a:pt x="204470" y="339852"/>
                  </a:lnTo>
                  <a:lnTo>
                    <a:pt x="145415" y="339852"/>
                  </a:lnTo>
                  <a:lnTo>
                    <a:pt x="141859" y="340868"/>
                  </a:lnTo>
                  <a:lnTo>
                    <a:pt x="138811" y="341376"/>
                  </a:lnTo>
                  <a:lnTo>
                    <a:pt x="136652" y="342900"/>
                  </a:lnTo>
                  <a:lnTo>
                    <a:pt x="134112" y="344932"/>
                  </a:lnTo>
                  <a:lnTo>
                    <a:pt x="132588" y="346964"/>
                  </a:lnTo>
                  <a:lnTo>
                    <a:pt x="131064" y="350012"/>
                  </a:lnTo>
                  <a:lnTo>
                    <a:pt x="129540" y="352552"/>
                  </a:lnTo>
                  <a:lnTo>
                    <a:pt x="129540" y="384175"/>
                  </a:lnTo>
                  <a:lnTo>
                    <a:pt x="131064" y="387223"/>
                  </a:lnTo>
                  <a:lnTo>
                    <a:pt x="132588" y="389763"/>
                  </a:lnTo>
                  <a:lnTo>
                    <a:pt x="134112" y="392430"/>
                  </a:lnTo>
                  <a:lnTo>
                    <a:pt x="136652" y="393446"/>
                  </a:lnTo>
                  <a:lnTo>
                    <a:pt x="138811" y="394970"/>
                  </a:lnTo>
                  <a:lnTo>
                    <a:pt x="141859" y="396494"/>
                  </a:lnTo>
                  <a:lnTo>
                    <a:pt x="207518" y="396494"/>
                  </a:lnTo>
                  <a:lnTo>
                    <a:pt x="210058" y="394970"/>
                  </a:lnTo>
                  <a:lnTo>
                    <a:pt x="215138" y="392430"/>
                  </a:lnTo>
                  <a:lnTo>
                    <a:pt x="217170" y="389763"/>
                  </a:lnTo>
                  <a:lnTo>
                    <a:pt x="218821" y="387223"/>
                  </a:lnTo>
                  <a:lnTo>
                    <a:pt x="219329" y="384175"/>
                  </a:lnTo>
                  <a:lnTo>
                    <a:pt x="220345" y="380619"/>
                  </a:lnTo>
                  <a:lnTo>
                    <a:pt x="220345" y="355600"/>
                  </a:lnTo>
                  <a:close/>
                </a:path>
                <a:path w="718820" h="721994">
                  <a:moveTo>
                    <a:pt x="325247" y="28448"/>
                  </a:moveTo>
                  <a:lnTo>
                    <a:pt x="296672" y="0"/>
                  </a:lnTo>
                  <a:lnTo>
                    <a:pt x="291084" y="508"/>
                  </a:lnTo>
                  <a:lnTo>
                    <a:pt x="268732" y="28448"/>
                  </a:lnTo>
                  <a:lnTo>
                    <a:pt x="268732" y="76454"/>
                  </a:lnTo>
                  <a:lnTo>
                    <a:pt x="192151" y="76454"/>
                  </a:lnTo>
                  <a:lnTo>
                    <a:pt x="192087" y="82550"/>
                  </a:lnTo>
                  <a:lnTo>
                    <a:pt x="191973" y="93726"/>
                  </a:lnTo>
                  <a:lnTo>
                    <a:pt x="191846" y="106045"/>
                  </a:lnTo>
                  <a:lnTo>
                    <a:pt x="191757" y="115189"/>
                  </a:lnTo>
                  <a:lnTo>
                    <a:pt x="191643" y="126873"/>
                  </a:lnTo>
                  <a:lnTo>
                    <a:pt x="268732" y="126873"/>
                  </a:lnTo>
                  <a:lnTo>
                    <a:pt x="268732" y="149860"/>
                  </a:lnTo>
                  <a:lnTo>
                    <a:pt x="269240" y="155448"/>
                  </a:lnTo>
                  <a:lnTo>
                    <a:pt x="296672" y="177927"/>
                  </a:lnTo>
                  <a:lnTo>
                    <a:pt x="302387" y="177419"/>
                  </a:lnTo>
                  <a:lnTo>
                    <a:pt x="325247" y="149860"/>
                  </a:lnTo>
                  <a:lnTo>
                    <a:pt x="325247" y="28448"/>
                  </a:lnTo>
                  <a:close/>
                </a:path>
                <a:path w="718820" h="721994">
                  <a:moveTo>
                    <a:pt x="361442" y="455676"/>
                  </a:moveTo>
                  <a:lnTo>
                    <a:pt x="360426" y="453136"/>
                  </a:lnTo>
                  <a:lnTo>
                    <a:pt x="359918" y="451104"/>
                  </a:lnTo>
                  <a:lnTo>
                    <a:pt x="358394" y="448056"/>
                  </a:lnTo>
                  <a:lnTo>
                    <a:pt x="357378" y="445897"/>
                  </a:lnTo>
                  <a:lnTo>
                    <a:pt x="354838" y="444373"/>
                  </a:lnTo>
                  <a:lnTo>
                    <a:pt x="352806" y="442849"/>
                  </a:lnTo>
                  <a:lnTo>
                    <a:pt x="350266" y="442341"/>
                  </a:lnTo>
                  <a:lnTo>
                    <a:pt x="347218" y="441833"/>
                  </a:lnTo>
                  <a:lnTo>
                    <a:pt x="284988" y="441833"/>
                  </a:lnTo>
                  <a:lnTo>
                    <a:pt x="282448" y="442341"/>
                  </a:lnTo>
                  <a:lnTo>
                    <a:pt x="279400" y="442849"/>
                  </a:lnTo>
                  <a:lnTo>
                    <a:pt x="275336" y="445897"/>
                  </a:lnTo>
                  <a:lnTo>
                    <a:pt x="273304" y="448056"/>
                  </a:lnTo>
                  <a:lnTo>
                    <a:pt x="270764" y="453136"/>
                  </a:lnTo>
                  <a:lnTo>
                    <a:pt x="270764" y="486791"/>
                  </a:lnTo>
                  <a:lnTo>
                    <a:pt x="271780" y="489839"/>
                  </a:lnTo>
                  <a:lnTo>
                    <a:pt x="273304" y="492379"/>
                  </a:lnTo>
                  <a:lnTo>
                    <a:pt x="275336" y="494919"/>
                  </a:lnTo>
                  <a:lnTo>
                    <a:pt x="277368" y="495935"/>
                  </a:lnTo>
                  <a:lnTo>
                    <a:pt x="279400" y="497459"/>
                  </a:lnTo>
                  <a:lnTo>
                    <a:pt x="282448" y="497967"/>
                  </a:lnTo>
                  <a:lnTo>
                    <a:pt x="347218" y="497967"/>
                  </a:lnTo>
                  <a:lnTo>
                    <a:pt x="350266" y="488315"/>
                  </a:lnTo>
                  <a:lnTo>
                    <a:pt x="352806" y="478663"/>
                  </a:lnTo>
                  <a:lnTo>
                    <a:pt x="357378" y="469392"/>
                  </a:lnTo>
                  <a:lnTo>
                    <a:pt x="361442" y="459232"/>
                  </a:lnTo>
                  <a:lnTo>
                    <a:pt x="361442" y="455676"/>
                  </a:lnTo>
                  <a:close/>
                </a:path>
                <a:path w="718820" h="721994">
                  <a:moveTo>
                    <a:pt x="361442" y="354076"/>
                  </a:moveTo>
                  <a:lnTo>
                    <a:pt x="360426" y="351028"/>
                  </a:lnTo>
                  <a:lnTo>
                    <a:pt x="359918" y="348488"/>
                  </a:lnTo>
                  <a:lnTo>
                    <a:pt x="358394" y="346456"/>
                  </a:lnTo>
                  <a:lnTo>
                    <a:pt x="357378" y="343916"/>
                  </a:lnTo>
                  <a:lnTo>
                    <a:pt x="354838" y="342900"/>
                  </a:lnTo>
                  <a:lnTo>
                    <a:pt x="352806" y="341376"/>
                  </a:lnTo>
                  <a:lnTo>
                    <a:pt x="350266" y="340868"/>
                  </a:lnTo>
                  <a:lnTo>
                    <a:pt x="347218" y="339852"/>
                  </a:lnTo>
                  <a:lnTo>
                    <a:pt x="284988" y="339852"/>
                  </a:lnTo>
                  <a:lnTo>
                    <a:pt x="282448" y="340868"/>
                  </a:lnTo>
                  <a:lnTo>
                    <a:pt x="279400" y="341376"/>
                  </a:lnTo>
                  <a:lnTo>
                    <a:pt x="277368" y="342900"/>
                  </a:lnTo>
                  <a:lnTo>
                    <a:pt x="275336" y="343916"/>
                  </a:lnTo>
                  <a:lnTo>
                    <a:pt x="273304" y="346456"/>
                  </a:lnTo>
                  <a:lnTo>
                    <a:pt x="271780" y="348488"/>
                  </a:lnTo>
                  <a:lnTo>
                    <a:pt x="270764" y="351028"/>
                  </a:lnTo>
                  <a:lnTo>
                    <a:pt x="270764" y="385191"/>
                  </a:lnTo>
                  <a:lnTo>
                    <a:pt x="282448" y="396494"/>
                  </a:lnTo>
                  <a:lnTo>
                    <a:pt x="350266" y="396494"/>
                  </a:lnTo>
                  <a:lnTo>
                    <a:pt x="352806" y="395986"/>
                  </a:lnTo>
                  <a:lnTo>
                    <a:pt x="354838" y="394462"/>
                  </a:lnTo>
                  <a:lnTo>
                    <a:pt x="357378" y="392430"/>
                  </a:lnTo>
                  <a:lnTo>
                    <a:pt x="358394" y="389763"/>
                  </a:lnTo>
                  <a:lnTo>
                    <a:pt x="359918" y="387731"/>
                  </a:lnTo>
                  <a:lnTo>
                    <a:pt x="360426" y="385191"/>
                  </a:lnTo>
                  <a:lnTo>
                    <a:pt x="361442" y="382143"/>
                  </a:lnTo>
                  <a:lnTo>
                    <a:pt x="361442" y="354076"/>
                  </a:lnTo>
                  <a:close/>
                </a:path>
                <a:path w="718820" h="721994">
                  <a:moveTo>
                    <a:pt x="491998" y="28448"/>
                  </a:moveTo>
                  <a:lnTo>
                    <a:pt x="463423" y="0"/>
                  </a:lnTo>
                  <a:lnTo>
                    <a:pt x="457835" y="508"/>
                  </a:lnTo>
                  <a:lnTo>
                    <a:pt x="452247" y="2032"/>
                  </a:lnTo>
                  <a:lnTo>
                    <a:pt x="447167" y="5080"/>
                  </a:lnTo>
                  <a:lnTo>
                    <a:pt x="444119" y="8636"/>
                  </a:lnTo>
                  <a:lnTo>
                    <a:pt x="440563" y="12700"/>
                  </a:lnTo>
                  <a:lnTo>
                    <a:pt x="437515" y="17780"/>
                  </a:lnTo>
                  <a:lnTo>
                    <a:pt x="435864" y="22352"/>
                  </a:lnTo>
                  <a:lnTo>
                    <a:pt x="435356" y="28448"/>
                  </a:lnTo>
                  <a:lnTo>
                    <a:pt x="435356" y="76454"/>
                  </a:lnTo>
                  <a:lnTo>
                    <a:pt x="358902" y="76454"/>
                  </a:lnTo>
                  <a:lnTo>
                    <a:pt x="358902" y="126873"/>
                  </a:lnTo>
                  <a:lnTo>
                    <a:pt x="435356" y="126873"/>
                  </a:lnTo>
                  <a:lnTo>
                    <a:pt x="435356" y="149860"/>
                  </a:lnTo>
                  <a:lnTo>
                    <a:pt x="435864" y="155448"/>
                  </a:lnTo>
                  <a:lnTo>
                    <a:pt x="437515" y="161036"/>
                  </a:lnTo>
                  <a:lnTo>
                    <a:pt x="440563" y="166116"/>
                  </a:lnTo>
                  <a:lnTo>
                    <a:pt x="444119" y="169799"/>
                  </a:lnTo>
                  <a:lnTo>
                    <a:pt x="447167" y="173355"/>
                  </a:lnTo>
                  <a:lnTo>
                    <a:pt x="452247" y="175895"/>
                  </a:lnTo>
                  <a:lnTo>
                    <a:pt x="457835" y="177419"/>
                  </a:lnTo>
                  <a:lnTo>
                    <a:pt x="463423" y="177927"/>
                  </a:lnTo>
                  <a:lnTo>
                    <a:pt x="469011" y="177419"/>
                  </a:lnTo>
                  <a:lnTo>
                    <a:pt x="491998" y="149860"/>
                  </a:lnTo>
                  <a:lnTo>
                    <a:pt x="491998" y="28448"/>
                  </a:lnTo>
                  <a:close/>
                </a:path>
                <a:path w="718820" h="721994">
                  <a:moveTo>
                    <a:pt x="502158" y="350012"/>
                  </a:moveTo>
                  <a:lnTo>
                    <a:pt x="499618" y="345440"/>
                  </a:lnTo>
                  <a:lnTo>
                    <a:pt x="496951" y="342900"/>
                  </a:lnTo>
                  <a:lnTo>
                    <a:pt x="492887" y="340868"/>
                  </a:lnTo>
                  <a:lnTo>
                    <a:pt x="488315" y="339852"/>
                  </a:lnTo>
                  <a:lnTo>
                    <a:pt x="426212" y="339852"/>
                  </a:lnTo>
                  <a:lnTo>
                    <a:pt x="423672" y="340868"/>
                  </a:lnTo>
                  <a:lnTo>
                    <a:pt x="420624" y="341376"/>
                  </a:lnTo>
                  <a:lnTo>
                    <a:pt x="418592" y="342900"/>
                  </a:lnTo>
                  <a:lnTo>
                    <a:pt x="416433" y="343916"/>
                  </a:lnTo>
                  <a:lnTo>
                    <a:pt x="414401" y="346456"/>
                  </a:lnTo>
                  <a:lnTo>
                    <a:pt x="412877" y="348488"/>
                  </a:lnTo>
                  <a:lnTo>
                    <a:pt x="412369" y="351028"/>
                  </a:lnTo>
                  <a:lnTo>
                    <a:pt x="412369" y="382143"/>
                  </a:lnTo>
                  <a:lnTo>
                    <a:pt x="412877" y="387223"/>
                  </a:lnTo>
                  <a:lnTo>
                    <a:pt x="414909" y="390906"/>
                  </a:lnTo>
                  <a:lnTo>
                    <a:pt x="425196" y="383667"/>
                  </a:lnTo>
                  <a:lnTo>
                    <a:pt x="434848" y="376555"/>
                  </a:lnTo>
                  <a:lnTo>
                    <a:pt x="445516" y="370459"/>
                  </a:lnTo>
                  <a:lnTo>
                    <a:pt x="455676" y="365379"/>
                  </a:lnTo>
                  <a:lnTo>
                    <a:pt x="467487" y="360172"/>
                  </a:lnTo>
                  <a:lnTo>
                    <a:pt x="478663" y="356108"/>
                  </a:lnTo>
                  <a:lnTo>
                    <a:pt x="489839" y="352552"/>
                  </a:lnTo>
                  <a:lnTo>
                    <a:pt x="502158" y="350012"/>
                  </a:lnTo>
                  <a:close/>
                </a:path>
                <a:path w="718820" h="721994">
                  <a:moveTo>
                    <a:pt x="631698" y="119253"/>
                  </a:moveTo>
                  <a:lnTo>
                    <a:pt x="630174" y="115189"/>
                  </a:lnTo>
                  <a:lnTo>
                    <a:pt x="629666" y="110109"/>
                  </a:lnTo>
                  <a:lnTo>
                    <a:pt x="628142" y="106045"/>
                  </a:lnTo>
                  <a:lnTo>
                    <a:pt x="613918" y="87630"/>
                  </a:lnTo>
                  <a:lnTo>
                    <a:pt x="610870" y="84582"/>
                  </a:lnTo>
                  <a:lnTo>
                    <a:pt x="606171" y="82550"/>
                  </a:lnTo>
                  <a:lnTo>
                    <a:pt x="598043" y="78486"/>
                  </a:lnTo>
                  <a:lnTo>
                    <a:pt x="593471" y="77978"/>
                  </a:lnTo>
                  <a:lnTo>
                    <a:pt x="588899" y="76962"/>
                  </a:lnTo>
                  <a:lnTo>
                    <a:pt x="583819" y="76454"/>
                  </a:lnTo>
                  <a:lnTo>
                    <a:pt x="525653" y="76454"/>
                  </a:lnTo>
                  <a:lnTo>
                    <a:pt x="525589" y="82550"/>
                  </a:lnTo>
                  <a:lnTo>
                    <a:pt x="525475" y="93726"/>
                  </a:lnTo>
                  <a:lnTo>
                    <a:pt x="525348" y="106045"/>
                  </a:lnTo>
                  <a:lnTo>
                    <a:pt x="525259" y="115189"/>
                  </a:lnTo>
                  <a:lnTo>
                    <a:pt x="525145" y="126873"/>
                  </a:lnTo>
                  <a:lnTo>
                    <a:pt x="580771" y="126873"/>
                  </a:lnTo>
                  <a:lnTo>
                    <a:pt x="580771" y="231902"/>
                  </a:lnTo>
                  <a:lnTo>
                    <a:pt x="50927" y="231902"/>
                  </a:lnTo>
                  <a:lnTo>
                    <a:pt x="50927" y="126873"/>
                  </a:lnTo>
                  <a:lnTo>
                    <a:pt x="101981" y="126873"/>
                  </a:lnTo>
                  <a:lnTo>
                    <a:pt x="101981" y="149860"/>
                  </a:lnTo>
                  <a:lnTo>
                    <a:pt x="102489" y="155448"/>
                  </a:lnTo>
                  <a:lnTo>
                    <a:pt x="104013" y="161036"/>
                  </a:lnTo>
                  <a:lnTo>
                    <a:pt x="107061" y="166116"/>
                  </a:lnTo>
                  <a:lnTo>
                    <a:pt x="110617" y="169799"/>
                  </a:lnTo>
                  <a:lnTo>
                    <a:pt x="113665" y="173355"/>
                  </a:lnTo>
                  <a:lnTo>
                    <a:pt x="118745" y="175895"/>
                  </a:lnTo>
                  <a:lnTo>
                    <a:pt x="124333" y="177419"/>
                  </a:lnTo>
                  <a:lnTo>
                    <a:pt x="129921" y="177927"/>
                  </a:lnTo>
                  <a:lnTo>
                    <a:pt x="135636" y="177419"/>
                  </a:lnTo>
                  <a:lnTo>
                    <a:pt x="158496" y="149860"/>
                  </a:lnTo>
                  <a:lnTo>
                    <a:pt x="158496" y="126873"/>
                  </a:lnTo>
                  <a:lnTo>
                    <a:pt x="158496" y="28448"/>
                  </a:lnTo>
                  <a:lnTo>
                    <a:pt x="129921" y="0"/>
                  </a:lnTo>
                  <a:lnTo>
                    <a:pt x="124333" y="508"/>
                  </a:lnTo>
                  <a:lnTo>
                    <a:pt x="118745" y="2032"/>
                  </a:lnTo>
                  <a:lnTo>
                    <a:pt x="113665" y="5080"/>
                  </a:lnTo>
                  <a:lnTo>
                    <a:pt x="110617" y="8636"/>
                  </a:lnTo>
                  <a:lnTo>
                    <a:pt x="107061" y="12700"/>
                  </a:lnTo>
                  <a:lnTo>
                    <a:pt x="104013" y="17780"/>
                  </a:lnTo>
                  <a:lnTo>
                    <a:pt x="102489" y="22352"/>
                  </a:lnTo>
                  <a:lnTo>
                    <a:pt x="101981" y="28448"/>
                  </a:lnTo>
                  <a:lnTo>
                    <a:pt x="101981" y="76454"/>
                  </a:lnTo>
                  <a:lnTo>
                    <a:pt x="48387" y="76454"/>
                  </a:lnTo>
                  <a:lnTo>
                    <a:pt x="43307" y="76962"/>
                  </a:lnTo>
                  <a:lnTo>
                    <a:pt x="38227" y="77978"/>
                  </a:lnTo>
                  <a:lnTo>
                    <a:pt x="34163" y="78486"/>
                  </a:lnTo>
                  <a:lnTo>
                    <a:pt x="30099" y="80518"/>
                  </a:lnTo>
                  <a:lnTo>
                    <a:pt x="25400" y="82550"/>
                  </a:lnTo>
                  <a:lnTo>
                    <a:pt x="21336" y="84582"/>
                  </a:lnTo>
                  <a:lnTo>
                    <a:pt x="17780" y="87630"/>
                  </a:lnTo>
                  <a:lnTo>
                    <a:pt x="14224" y="90170"/>
                  </a:lnTo>
                  <a:lnTo>
                    <a:pt x="11684" y="93726"/>
                  </a:lnTo>
                  <a:lnTo>
                    <a:pt x="1524" y="115189"/>
                  </a:lnTo>
                  <a:lnTo>
                    <a:pt x="0" y="119253"/>
                  </a:lnTo>
                  <a:lnTo>
                    <a:pt x="0" y="577088"/>
                  </a:lnTo>
                  <a:lnTo>
                    <a:pt x="1524" y="582295"/>
                  </a:lnTo>
                  <a:lnTo>
                    <a:pt x="2540" y="586359"/>
                  </a:lnTo>
                  <a:lnTo>
                    <a:pt x="4572" y="591439"/>
                  </a:lnTo>
                  <a:lnTo>
                    <a:pt x="5588" y="595503"/>
                  </a:lnTo>
                  <a:lnTo>
                    <a:pt x="11684" y="602615"/>
                  </a:lnTo>
                  <a:lnTo>
                    <a:pt x="34163" y="617982"/>
                  </a:lnTo>
                  <a:lnTo>
                    <a:pt x="38227" y="619506"/>
                  </a:lnTo>
                  <a:lnTo>
                    <a:pt x="43307" y="620522"/>
                  </a:lnTo>
                  <a:lnTo>
                    <a:pt x="356362" y="620522"/>
                  </a:lnTo>
                  <a:lnTo>
                    <a:pt x="351790" y="608203"/>
                  </a:lnTo>
                  <a:lnTo>
                    <a:pt x="348234" y="595503"/>
                  </a:lnTo>
                  <a:lnTo>
                    <a:pt x="345694" y="582803"/>
                  </a:lnTo>
                  <a:lnTo>
                    <a:pt x="343662" y="569468"/>
                  </a:lnTo>
                  <a:lnTo>
                    <a:pt x="50927" y="569468"/>
                  </a:lnTo>
                  <a:lnTo>
                    <a:pt x="50927" y="265557"/>
                  </a:lnTo>
                  <a:lnTo>
                    <a:pt x="580771" y="265557"/>
                  </a:lnTo>
                  <a:lnTo>
                    <a:pt x="580771" y="348234"/>
                  </a:lnTo>
                  <a:lnTo>
                    <a:pt x="593471" y="351790"/>
                  </a:lnTo>
                  <a:lnTo>
                    <a:pt x="607314" y="355346"/>
                  </a:lnTo>
                  <a:lnTo>
                    <a:pt x="620014" y="360426"/>
                  </a:lnTo>
                  <a:lnTo>
                    <a:pt x="631698" y="366014"/>
                  </a:lnTo>
                  <a:lnTo>
                    <a:pt x="631698" y="265557"/>
                  </a:lnTo>
                  <a:lnTo>
                    <a:pt x="631698" y="231902"/>
                  </a:lnTo>
                  <a:lnTo>
                    <a:pt x="631698" y="119253"/>
                  </a:lnTo>
                  <a:close/>
                </a:path>
                <a:path w="718820" h="721994">
                  <a:moveTo>
                    <a:pt x="718439" y="537083"/>
                  </a:moveTo>
                  <a:lnTo>
                    <a:pt x="717931" y="528320"/>
                  </a:lnTo>
                  <a:lnTo>
                    <a:pt x="716407" y="519176"/>
                  </a:lnTo>
                  <a:lnTo>
                    <a:pt x="714883" y="510413"/>
                  </a:lnTo>
                  <a:lnTo>
                    <a:pt x="712851" y="502285"/>
                  </a:lnTo>
                  <a:lnTo>
                    <a:pt x="710819" y="493649"/>
                  </a:lnTo>
                  <a:lnTo>
                    <a:pt x="707771" y="485902"/>
                  </a:lnTo>
                  <a:lnTo>
                    <a:pt x="704215" y="478282"/>
                  </a:lnTo>
                  <a:lnTo>
                    <a:pt x="697484" y="462407"/>
                  </a:lnTo>
                  <a:lnTo>
                    <a:pt x="688340" y="448056"/>
                  </a:lnTo>
                  <a:lnTo>
                    <a:pt x="678053" y="434340"/>
                  </a:lnTo>
                  <a:lnTo>
                    <a:pt x="667385" y="422592"/>
                  </a:lnTo>
                  <a:lnTo>
                    <a:pt x="667385" y="546227"/>
                  </a:lnTo>
                  <a:lnTo>
                    <a:pt x="666877" y="559054"/>
                  </a:lnTo>
                  <a:lnTo>
                    <a:pt x="652526" y="605536"/>
                  </a:lnTo>
                  <a:lnTo>
                    <a:pt x="622427" y="642366"/>
                  </a:lnTo>
                  <a:lnTo>
                    <a:pt x="580009" y="664845"/>
                  </a:lnTo>
                  <a:lnTo>
                    <a:pt x="543179" y="670941"/>
                  </a:lnTo>
                  <a:lnTo>
                    <a:pt x="530352" y="669925"/>
                  </a:lnTo>
                  <a:lnTo>
                    <a:pt x="483362" y="655574"/>
                  </a:lnTo>
                  <a:lnTo>
                    <a:pt x="446659" y="625475"/>
                  </a:lnTo>
                  <a:lnTo>
                    <a:pt x="424053" y="583565"/>
                  </a:lnTo>
                  <a:lnTo>
                    <a:pt x="418465" y="546227"/>
                  </a:lnTo>
                  <a:lnTo>
                    <a:pt x="418973" y="533400"/>
                  </a:lnTo>
                  <a:lnTo>
                    <a:pt x="433324" y="486410"/>
                  </a:lnTo>
                  <a:lnTo>
                    <a:pt x="463423" y="449707"/>
                  </a:lnTo>
                  <a:lnTo>
                    <a:pt x="505841" y="427101"/>
                  </a:lnTo>
                  <a:lnTo>
                    <a:pt x="543179" y="421513"/>
                  </a:lnTo>
                  <a:lnTo>
                    <a:pt x="555498" y="422021"/>
                  </a:lnTo>
                  <a:lnTo>
                    <a:pt x="602488" y="436372"/>
                  </a:lnTo>
                  <a:lnTo>
                    <a:pt x="630555" y="458343"/>
                  </a:lnTo>
                  <a:lnTo>
                    <a:pt x="639318" y="466979"/>
                  </a:lnTo>
                  <a:lnTo>
                    <a:pt x="661797" y="509397"/>
                  </a:lnTo>
                  <a:lnTo>
                    <a:pt x="667385" y="546227"/>
                  </a:lnTo>
                  <a:lnTo>
                    <a:pt x="667385" y="422592"/>
                  </a:lnTo>
                  <a:lnTo>
                    <a:pt x="666877" y="422021"/>
                  </a:lnTo>
                  <a:lnTo>
                    <a:pt x="666305" y="421513"/>
                  </a:lnTo>
                  <a:lnTo>
                    <a:pt x="654558" y="410845"/>
                  </a:lnTo>
                  <a:lnTo>
                    <a:pt x="611124" y="384683"/>
                  </a:lnTo>
                  <a:lnTo>
                    <a:pt x="586613" y="376047"/>
                  </a:lnTo>
                  <a:lnTo>
                    <a:pt x="578485" y="374015"/>
                  </a:lnTo>
                  <a:lnTo>
                    <a:pt x="560578" y="370967"/>
                  </a:lnTo>
                  <a:lnTo>
                    <a:pt x="552450" y="370967"/>
                  </a:lnTo>
                  <a:lnTo>
                    <a:pt x="543179" y="370459"/>
                  </a:lnTo>
                  <a:lnTo>
                    <a:pt x="534035" y="370967"/>
                  </a:lnTo>
                  <a:lnTo>
                    <a:pt x="525272" y="370967"/>
                  </a:lnTo>
                  <a:lnTo>
                    <a:pt x="507365" y="374015"/>
                  </a:lnTo>
                  <a:lnTo>
                    <a:pt x="499237" y="376047"/>
                  </a:lnTo>
                  <a:lnTo>
                    <a:pt x="490601" y="378079"/>
                  </a:lnTo>
                  <a:lnTo>
                    <a:pt x="482854" y="381127"/>
                  </a:lnTo>
                  <a:lnTo>
                    <a:pt x="444500" y="401066"/>
                  </a:lnTo>
                  <a:lnTo>
                    <a:pt x="406781" y="434340"/>
                  </a:lnTo>
                  <a:lnTo>
                    <a:pt x="380619" y="478282"/>
                  </a:lnTo>
                  <a:lnTo>
                    <a:pt x="378079" y="485902"/>
                  </a:lnTo>
                  <a:lnTo>
                    <a:pt x="375031" y="493649"/>
                  </a:lnTo>
                  <a:lnTo>
                    <a:pt x="372999" y="502285"/>
                  </a:lnTo>
                  <a:lnTo>
                    <a:pt x="370967" y="510413"/>
                  </a:lnTo>
                  <a:lnTo>
                    <a:pt x="369443" y="519176"/>
                  </a:lnTo>
                  <a:lnTo>
                    <a:pt x="367919" y="528320"/>
                  </a:lnTo>
                  <a:lnTo>
                    <a:pt x="367411" y="537083"/>
                  </a:lnTo>
                  <a:lnTo>
                    <a:pt x="367411" y="555498"/>
                  </a:lnTo>
                  <a:lnTo>
                    <a:pt x="367919" y="564642"/>
                  </a:lnTo>
                  <a:lnTo>
                    <a:pt x="369443" y="572770"/>
                  </a:lnTo>
                  <a:lnTo>
                    <a:pt x="370967" y="581533"/>
                  </a:lnTo>
                  <a:lnTo>
                    <a:pt x="372999" y="590169"/>
                  </a:lnTo>
                  <a:lnTo>
                    <a:pt x="375031" y="598424"/>
                  </a:lnTo>
                  <a:lnTo>
                    <a:pt x="378079" y="606044"/>
                  </a:lnTo>
                  <a:lnTo>
                    <a:pt x="380619" y="614680"/>
                  </a:lnTo>
                  <a:lnTo>
                    <a:pt x="406781" y="658114"/>
                  </a:lnTo>
                  <a:lnTo>
                    <a:pt x="444500" y="691896"/>
                  </a:lnTo>
                  <a:lnTo>
                    <a:pt x="482854" y="710819"/>
                  </a:lnTo>
                  <a:lnTo>
                    <a:pt x="490601" y="713867"/>
                  </a:lnTo>
                  <a:lnTo>
                    <a:pt x="499237" y="715899"/>
                  </a:lnTo>
                  <a:lnTo>
                    <a:pt x="507365" y="717931"/>
                  </a:lnTo>
                  <a:lnTo>
                    <a:pt x="525272" y="720979"/>
                  </a:lnTo>
                  <a:lnTo>
                    <a:pt x="534035" y="721487"/>
                  </a:lnTo>
                  <a:lnTo>
                    <a:pt x="552450" y="721487"/>
                  </a:lnTo>
                  <a:lnTo>
                    <a:pt x="560578" y="720979"/>
                  </a:lnTo>
                  <a:lnTo>
                    <a:pt x="578485" y="717931"/>
                  </a:lnTo>
                  <a:lnTo>
                    <a:pt x="586613" y="715899"/>
                  </a:lnTo>
                  <a:lnTo>
                    <a:pt x="595376" y="713867"/>
                  </a:lnTo>
                  <a:lnTo>
                    <a:pt x="602996" y="710819"/>
                  </a:lnTo>
                  <a:lnTo>
                    <a:pt x="611124" y="708279"/>
                  </a:lnTo>
                  <a:lnTo>
                    <a:pt x="626491" y="700532"/>
                  </a:lnTo>
                  <a:lnTo>
                    <a:pt x="666877" y="670941"/>
                  </a:lnTo>
                  <a:lnTo>
                    <a:pt x="697484" y="629539"/>
                  </a:lnTo>
                  <a:lnTo>
                    <a:pt x="712851" y="590169"/>
                  </a:lnTo>
                  <a:lnTo>
                    <a:pt x="716407" y="572770"/>
                  </a:lnTo>
                  <a:lnTo>
                    <a:pt x="717931" y="564642"/>
                  </a:lnTo>
                  <a:lnTo>
                    <a:pt x="718439" y="555498"/>
                  </a:lnTo>
                  <a:lnTo>
                    <a:pt x="718439" y="537083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922" y="2544318"/>
              <a:ext cx="99059" cy="990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6176" y="2130678"/>
              <a:ext cx="1331595" cy="4591050"/>
            </a:xfrm>
            <a:custGeom>
              <a:avLst/>
              <a:gdLst/>
              <a:ahLst/>
              <a:cxnLst/>
              <a:rect l="l" t="t" r="r" b="b"/>
              <a:pathLst>
                <a:path w="1331595" h="4591050">
                  <a:moveTo>
                    <a:pt x="998601" y="0"/>
                  </a:moveTo>
                  <a:lnTo>
                    <a:pt x="332867" y="0"/>
                  </a:lnTo>
                  <a:lnTo>
                    <a:pt x="332867" y="3925062"/>
                  </a:lnTo>
                  <a:lnTo>
                    <a:pt x="0" y="3925062"/>
                  </a:lnTo>
                  <a:lnTo>
                    <a:pt x="665733" y="4590796"/>
                  </a:lnTo>
                  <a:lnTo>
                    <a:pt x="1331468" y="3925062"/>
                  </a:lnTo>
                  <a:lnTo>
                    <a:pt x="998601" y="3925062"/>
                  </a:lnTo>
                  <a:lnTo>
                    <a:pt x="998601" y="0"/>
                  </a:lnTo>
                  <a:close/>
                </a:path>
              </a:pathLst>
            </a:custGeom>
            <a:solidFill>
              <a:srgbClr val="9E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66176" y="2130678"/>
              <a:ext cx="1331595" cy="4591050"/>
            </a:xfrm>
            <a:custGeom>
              <a:avLst/>
              <a:gdLst/>
              <a:ahLst/>
              <a:cxnLst/>
              <a:rect l="l" t="t" r="r" b="b"/>
              <a:pathLst>
                <a:path w="1331595" h="4591050">
                  <a:moveTo>
                    <a:pt x="998601" y="0"/>
                  </a:moveTo>
                  <a:lnTo>
                    <a:pt x="998601" y="3925062"/>
                  </a:lnTo>
                  <a:lnTo>
                    <a:pt x="1331468" y="3925062"/>
                  </a:lnTo>
                  <a:lnTo>
                    <a:pt x="665733" y="4590796"/>
                  </a:lnTo>
                  <a:lnTo>
                    <a:pt x="0" y="3925062"/>
                  </a:lnTo>
                  <a:lnTo>
                    <a:pt x="332867" y="3925062"/>
                  </a:lnTo>
                  <a:lnTo>
                    <a:pt x="332867" y="0"/>
                  </a:lnTo>
                  <a:lnTo>
                    <a:pt x="998601" y="0"/>
                  </a:lnTo>
                  <a:close/>
                </a:path>
              </a:pathLst>
            </a:custGeom>
            <a:ln w="25400">
              <a:solidFill>
                <a:srgbClr val="9ED2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656066" y="2577464"/>
            <a:ext cx="5899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Oct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‘25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86392" y="2549855"/>
            <a:ext cx="1954530" cy="307975"/>
          </a:xfrm>
          <a:prstGeom prst="rect">
            <a:avLst/>
          </a:prstGeom>
          <a:ln w="9525">
            <a:solidFill>
              <a:srgbClr val="006E82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Arial"/>
                <a:cs typeface="Arial"/>
              </a:rPr>
              <a:t>Mois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d’essai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64826" y="2071573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E82"/>
                </a:solidFill>
                <a:latin typeface="Arial"/>
                <a:cs typeface="Arial"/>
              </a:rPr>
              <a:t>Durée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2088" y="1422272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3B8B92"/>
                </a:solidFill>
                <a:latin typeface="Arial"/>
                <a:cs typeface="Arial"/>
              </a:rPr>
              <a:t>Approche: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8502" y="4594072"/>
            <a:ext cx="5993130" cy="1116330"/>
          </a:xfrm>
          <a:prstGeom prst="rect">
            <a:avLst/>
          </a:prstGeom>
          <a:ln w="28575">
            <a:solidFill>
              <a:srgbClr val="006E82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480"/>
              </a:spcBef>
            </a:pPr>
            <a:r>
              <a:rPr sz="1600" b="1" spc="-20" dirty="0">
                <a:solidFill>
                  <a:srgbClr val="006E82"/>
                </a:solidFill>
                <a:latin typeface="Arial"/>
                <a:cs typeface="Arial"/>
              </a:rPr>
              <a:t>Qui?</a:t>
            </a:r>
            <a:endParaRPr sz="1600">
              <a:latin typeface="Arial"/>
              <a:cs typeface="Arial"/>
            </a:endParaRPr>
          </a:p>
          <a:p>
            <a:pPr marL="281305" indent="-17145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81305" algn="l"/>
              </a:tabLst>
            </a:pPr>
            <a:r>
              <a:rPr sz="1400" b="1" dirty="0">
                <a:latin typeface="Arial"/>
                <a:cs typeface="Arial"/>
              </a:rPr>
              <a:t>14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hôpitaux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pilotes</a:t>
            </a:r>
            <a:endParaRPr sz="1400">
              <a:latin typeface="Arial"/>
              <a:cs typeface="Arial"/>
            </a:endParaRPr>
          </a:p>
          <a:p>
            <a:pPr marL="1311275" lvl="1" indent="-287020">
              <a:lnSpc>
                <a:spcPct val="100000"/>
              </a:lnSpc>
              <a:spcBef>
                <a:spcPts val="470"/>
              </a:spcBef>
              <a:buFont typeface="Courier New"/>
              <a:buChar char="o"/>
              <a:tabLst>
                <a:tab pos="1311275" algn="l"/>
              </a:tabLst>
            </a:pPr>
            <a:r>
              <a:rPr sz="1400" i="1" dirty="0">
                <a:latin typeface="Arial"/>
                <a:cs typeface="Arial"/>
              </a:rPr>
              <a:t>En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partie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ceux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ayant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réalisé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l’étude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coûts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(=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hôpitaux</a:t>
            </a:r>
            <a:endParaRPr sz="1400">
              <a:latin typeface="Arial"/>
              <a:cs typeface="Arial"/>
            </a:endParaRPr>
          </a:p>
          <a:p>
            <a:pPr marL="1311275">
              <a:lnSpc>
                <a:spcPct val="100000"/>
              </a:lnSpc>
              <a:spcBef>
                <a:spcPts val="165"/>
              </a:spcBef>
            </a:pPr>
            <a:r>
              <a:rPr sz="1400" b="1" spc="-10" dirty="0">
                <a:latin typeface="Arial"/>
                <a:cs typeface="Arial"/>
              </a:rPr>
              <a:t>sentinelles)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16442" y="3033776"/>
            <a:ext cx="6292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Nov</a:t>
            </a:r>
            <a:r>
              <a:rPr sz="1400" spc="-25" dirty="0">
                <a:latin typeface="Arial"/>
                <a:cs typeface="Arial"/>
              </a:rPr>
              <a:t> ‘25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17457" y="4018229"/>
            <a:ext cx="5988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Jan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‘26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86392" y="3062211"/>
            <a:ext cx="1954530" cy="1169670"/>
          </a:xfrm>
          <a:prstGeom prst="rect">
            <a:avLst/>
          </a:prstGeom>
          <a:ln w="9525">
            <a:solidFill>
              <a:srgbClr val="006E82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2075" marR="641350">
              <a:lnSpc>
                <a:spcPct val="100000"/>
              </a:lnSpc>
              <a:spcBef>
                <a:spcPts val="365"/>
              </a:spcBef>
            </a:pPr>
            <a:r>
              <a:rPr sz="1400" spc="-10" dirty="0">
                <a:latin typeface="Arial"/>
                <a:cs typeface="Arial"/>
              </a:rPr>
              <a:t>Conversion </a:t>
            </a:r>
            <a:r>
              <a:rPr sz="1400" dirty="0">
                <a:latin typeface="Arial"/>
                <a:cs typeface="Arial"/>
              </a:rPr>
              <a:t>rétrospective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et </a:t>
            </a:r>
            <a:r>
              <a:rPr sz="1400" spc="-10" dirty="0">
                <a:latin typeface="Arial"/>
                <a:cs typeface="Arial"/>
              </a:rPr>
              <a:t>mesure (partiellement) prospective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46921" y="4476750"/>
            <a:ext cx="608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Fev</a:t>
            </a:r>
            <a:r>
              <a:rPr sz="1400" spc="-25" dirty="0">
                <a:latin typeface="Arial"/>
                <a:cs typeface="Arial"/>
              </a:rPr>
              <a:t> ‘26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86392" y="4432249"/>
            <a:ext cx="1954530" cy="307975"/>
          </a:xfrm>
          <a:prstGeom prst="rect">
            <a:avLst/>
          </a:prstGeom>
          <a:ln w="9525">
            <a:solidFill>
              <a:srgbClr val="006E82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latin typeface="Arial"/>
                <a:cs typeface="Arial"/>
              </a:rPr>
              <a:t>Extrapolation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05468" y="5026278"/>
            <a:ext cx="472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15/02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86392" y="4854092"/>
            <a:ext cx="1954530" cy="523240"/>
          </a:xfrm>
          <a:prstGeom prst="rect">
            <a:avLst/>
          </a:prstGeom>
          <a:ln w="9525">
            <a:solidFill>
              <a:srgbClr val="006E82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Arial"/>
                <a:cs typeface="Arial"/>
              </a:rPr>
              <a:t>Résultats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mesure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rétrospective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05468" y="5596534"/>
            <a:ext cx="472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05/03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86392" y="5461418"/>
            <a:ext cx="1954530" cy="523240"/>
          </a:xfrm>
          <a:prstGeom prst="rect">
            <a:avLst/>
          </a:prstGeom>
          <a:ln w="9525">
            <a:solidFill>
              <a:srgbClr val="006E82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469900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latin typeface="Arial"/>
                <a:cs typeface="Arial"/>
              </a:rPr>
              <a:t>Résultats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mesure prospective.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882633" y="3324605"/>
            <a:ext cx="76200" cy="588645"/>
          </a:xfrm>
          <a:custGeom>
            <a:avLst/>
            <a:gdLst/>
            <a:ahLst/>
            <a:cxnLst/>
            <a:rect l="l" t="t" r="r" b="b"/>
            <a:pathLst>
              <a:path w="76200" h="588645">
                <a:moveTo>
                  <a:pt x="33274" y="511937"/>
                </a:moveTo>
                <a:lnTo>
                  <a:pt x="0" y="511937"/>
                </a:lnTo>
                <a:lnTo>
                  <a:pt x="38100" y="588137"/>
                </a:lnTo>
                <a:lnTo>
                  <a:pt x="69850" y="524637"/>
                </a:lnTo>
                <a:lnTo>
                  <a:pt x="33274" y="524637"/>
                </a:lnTo>
                <a:lnTo>
                  <a:pt x="33274" y="511937"/>
                </a:lnTo>
                <a:close/>
              </a:path>
              <a:path w="76200" h="588645">
                <a:moveTo>
                  <a:pt x="42799" y="0"/>
                </a:moveTo>
                <a:lnTo>
                  <a:pt x="33274" y="0"/>
                </a:lnTo>
                <a:lnTo>
                  <a:pt x="33274" y="524637"/>
                </a:lnTo>
                <a:lnTo>
                  <a:pt x="42799" y="524637"/>
                </a:lnTo>
                <a:lnTo>
                  <a:pt x="42799" y="0"/>
                </a:lnTo>
                <a:close/>
              </a:path>
              <a:path w="76200" h="588645">
                <a:moveTo>
                  <a:pt x="76200" y="511937"/>
                </a:moveTo>
                <a:lnTo>
                  <a:pt x="42799" y="511937"/>
                </a:lnTo>
                <a:lnTo>
                  <a:pt x="42799" y="524637"/>
                </a:lnTo>
                <a:lnTo>
                  <a:pt x="69850" y="524637"/>
                </a:lnTo>
                <a:lnTo>
                  <a:pt x="76200" y="511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280393" y="6290109"/>
            <a:ext cx="2235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spc="-25" dirty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402461" y="1955672"/>
            <a:ext cx="48831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Numérisation</a:t>
            </a:r>
            <a:r>
              <a:rPr sz="3600" spc="-5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de</a:t>
            </a:r>
            <a:r>
              <a:rPr sz="3600" spc="-45" dirty="0">
                <a:solidFill>
                  <a:srgbClr val="FFFFFF"/>
                </a:solidFill>
              </a:rPr>
              <a:t> </a:t>
            </a:r>
            <a:r>
              <a:rPr sz="3600" spc="-25" dirty="0">
                <a:solidFill>
                  <a:srgbClr val="FFFFFF"/>
                </a:solidFill>
              </a:rPr>
              <a:t>la </a:t>
            </a:r>
            <a:r>
              <a:rPr sz="3600" spc="-10" dirty="0">
                <a:solidFill>
                  <a:srgbClr val="FFFFFF"/>
                </a:solidFill>
              </a:rPr>
              <a:t>nomenclature</a:t>
            </a:r>
            <a:endParaRPr sz="3600"/>
          </a:p>
        </p:txBody>
      </p:sp>
      <p:pic>
        <p:nvPicPr>
          <p:cNvPr id="4" name="object 4" descr="RIZIV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568" y="5858357"/>
            <a:ext cx="9715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5975" y="1508484"/>
            <a:ext cx="9175750" cy="141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  <a:tabLst>
                <a:tab pos="486409" algn="l"/>
              </a:tabLst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Réforme</a:t>
            </a:r>
            <a:r>
              <a:rPr sz="2700" b="1" spc="-37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de</a:t>
            </a:r>
            <a:r>
              <a:rPr sz="2700" b="1" spc="-44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la</a:t>
            </a:r>
            <a:r>
              <a:rPr sz="2700" b="1" spc="-60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nomenclature</a:t>
            </a:r>
            <a:r>
              <a:rPr sz="2700" b="1" spc="-60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des</a:t>
            </a:r>
            <a:r>
              <a:rPr sz="2700" b="1" spc="-60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prestations</a:t>
            </a:r>
            <a:r>
              <a:rPr sz="2700" b="1" spc="-37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médicales</a:t>
            </a:r>
            <a:r>
              <a:rPr sz="2700" b="1" spc="-37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des</a:t>
            </a:r>
            <a:r>
              <a:rPr sz="2700" b="1" spc="-60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médecins</a:t>
            </a:r>
            <a:r>
              <a:rPr sz="2700" b="1" spc="-7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|</a:t>
            </a:r>
            <a:r>
              <a:rPr sz="2700" b="1" spc="-44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spc="-15" baseline="1543" dirty="0">
                <a:solidFill>
                  <a:srgbClr val="006E82"/>
                </a:solidFill>
                <a:latin typeface="Arial"/>
                <a:cs typeface="Arial"/>
              </a:rPr>
              <a:t>Contenu</a:t>
            </a:r>
            <a:endParaRPr sz="2700" baseline="1543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  <a:spcBef>
                <a:spcPts val="1725"/>
              </a:spcBef>
            </a:pP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Pourquoi</a:t>
            </a:r>
            <a:r>
              <a:rPr sz="1600" i="1" spc="-4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la</a:t>
            </a:r>
            <a:r>
              <a:rPr sz="1600" i="1" spc="-5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nomenclature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est-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elle</a:t>
            </a:r>
            <a:r>
              <a:rPr sz="1600" i="1" spc="-4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réformée </a:t>
            </a:r>
            <a:r>
              <a:rPr sz="1600" i="1" spc="-50" dirty="0">
                <a:solidFill>
                  <a:srgbClr val="45969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  <a:spcBef>
                <a:spcPts val="725"/>
              </a:spcBef>
            </a:pPr>
            <a:r>
              <a:rPr sz="1600" i="1" spc="-20" dirty="0">
                <a:solidFill>
                  <a:srgbClr val="45969F"/>
                </a:solidFill>
                <a:latin typeface="Arial"/>
                <a:cs typeface="Arial"/>
              </a:rPr>
              <a:t>Qu’est-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ce</a:t>
            </a:r>
            <a:r>
              <a:rPr sz="1600" i="1" spc="1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qui</a:t>
            </a:r>
            <a:r>
              <a:rPr sz="1600" i="1" spc="-2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change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concrètement</a:t>
            </a:r>
            <a:r>
              <a:rPr sz="1600" i="1" spc="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60" dirty="0">
                <a:solidFill>
                  <a:srgbClr val="45969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  <a:spcBef>
                <a:spcPts val="720"/>
              </a:spcBef>
            </a:pP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Comment</a:t>
            </a:r>
            <a:r>
              <a:rPr sz="1600" i="1" spc="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la</a:t>
            </a:r>
            <a:r>
              <a:rPr sz="1600" i="1" spc="-4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réforme</a:t>
            </a:r>
            <a:r>
              <a:rPr sz="1600" i="1" spc="1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de</a:t>
            </a:r>
            <a:r>
              <a:rPr sz="1600" i="1" spc="-2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la</a:t>
            </a:r>
            <a:r>
              <a:rPr sz="1600" i="1" spc="-4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nomenclature</a:t>
            </a:r>
            <a:r>
              <a:rPr sz="1600" i="1" spc="-2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est-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elle</a:t>
            </a:r>
            <a:r>
              <a:rPr sz="1600" i="1" spc="-4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mise</a:t>
            </a:r>
            <a:r>
              <a:rPr sz="1600" i="1" spc="-3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en</a:t>
            </a:r>
            <a:r>
              <a:rPr sz="1600" i="1" spc="-2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œuvre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50" dirty="0">
                <a:solidFill>
                  <a:srgbClr val="45969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149" y="1310513"/>
          <a:ext cx="10012680" cy="3308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7788275" algn="l"/>
                        </a:tabLst>
                      </a:pP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Réforme</a:t>
                      </a:r>
                      <a:r>
                        <a:rPr sz="1800" b="1" spc="-3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3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prestations</a:t>
                      </a:r>
                      <a:r>
                        <a:rPr sz="1800" b="1" spc="-3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médicales</a:t>
                      </a:r>
                      <a:r>
                        <a:rPr sz="1800" b="1" spc="-2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médecins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5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Numérisation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Pourquoi</a:t>
                      </a:r>
                      <a:r>
                        <a:rPr sz="1600" i="1" spc="-4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numériser</a:t>
                      </a:r>
                      <a:r>
                        <a:rPr sz="1600" i="1" spc="-4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i="1" spc="-2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Qu’est-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ce</a:t>
                      </a:r>
                      <a:r>
                        <a:rPr sz="1600" i="1" spc="1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qui</a:t>
                      </a:r>
                      <a:r>
                        <a:rPr sz="1600" i="1" spc="-2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r>
                        <a:rPr sz="1600" i="1" spc="-3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concrètement</a:t>
                      </a:r>
                      <a:r>
                        <a:rPr sz="1600" i="1" spc="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6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Comment</a:t>
                      </a:r>
                      <a:r>
                        <a:rPr sz="1600" i="1" spc="-4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numériser</a:t>
                      </a:r>
                      <a:r>
                        <a:rPr sz="1600" i="1" spc="-6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object 5" descr="A cup of coffee with steam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6080" y="4656975"/>
            <a:ext cx="696184" cy="70534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94172" y="4872990"/>
            <a:ext cx="927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006E82"/>
                </a:solidFill>
                <a:latin typeface="Verdana"/>
                <a:cs typeface="Verdana"/>
              </a:rPr>
              <a:t>Pause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80393" y="6290109"/>
            <a:ext cx="2235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spc="-25" dirty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7149" y="5449189"/>
          <a:ext cx="10060940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Soutien</a:t>
                      </a:r>
                      <a:r>
                        <a:rPr sz="1800" b="1" spc="-3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Change-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800" b="1" spc="-3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Communication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b="1" spc="-2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Q&amp;R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5130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149" y="1313688"/>
          <a:ext cx="10012680" cy="3305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Réforme</a:t>
                      </a:r>
                      <a:r>
                        <a:rPr sz="1800" b="1" spc="-2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3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prestations</a:t>
                      </a:r>
                      <a:r>
                        <a:rPr sz="1800" b="1" spc="-2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médicales</a:t>
                      </a:r>
                      <a:r>
                        <a:rPr sz="1800" b="1" spc="-2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médecins</a:t>
                      </a:r>
                      <a:r>
                        <a:rPr sz="1800" b="1" spc="-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|</a:t>
                      </a:r>
                      <a:r>
                        <a:rPr sz="1800" b="1" spc="-3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Contenu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Pourquoi</a:t>
                      </a:r>
                      <a:r>
                        <a:rPr sz="1600" i="1" spc="-4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i="1" spc="-5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600" i="1" spc="-3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est-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elle</a:t>
                      </a:r>
                      <a:r>
                        <a:rPr sz="1600" i="1" spc="-4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réformée </a:t>
                      </a:r>
                      <a:r>
                        <a:rPr sz="1600" i="1" spc="-5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i="1" spc="-2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Qu’est-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ce</a:t>
                      </a:r>
                      <a:r>
                        <a:rPr sz="1600" i="1" spc="1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qui</a:t>
                      </a:r>
                      <a:r>
                        <a:rPr sz="1600" i="1" spc="-2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r>
                        <a:rPr sz="1600" i="1" spc="-3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concrètement</a:t>
                      </a:r>
                      <a:r>
                        <a:rPr sz="1600" i="1" spc="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6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Comment</a:t>
                      </a:r>
                      <a:r>
                        <a:rPr sz="1600" i="1" spc="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i="1" spc="-4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réforme</a:t>
                      </a:r>
                      <a:r>
                        <a:rPr sz="1600" i="1" spc="1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i="1" spc="-2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i="1" spc="-4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600" i="1" spc="-2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est-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elle</a:t>
                      </a:r>
                      <a:r>
                        <a:rPr sz="1600" i="1" spc="-4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mise</a:t>
                      </a:r>
                      <a:r>
                        <a:rPr sz="1600" i="1" spc="-3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600" i="1" spc="-2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œuvre</a:t>
                      </a:r>
                      <a:r>
                        <a:rPr sz="1600" i="1" spc="-3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Réforme</a:t>
                      </a:r>
                      <a:r>
                        <a:rPr sz="1800" b="1" spc="-3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3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4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4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prestations</a:t>
                      </a:r>
                      <a:r>
                        <a:rPr sz="1800" b="1" spc="-3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médicales</a:t>
                      </a:r>
                      <a:r>
                        <a:rPr sz="1800" b="1" spc="-2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4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médecins</a:t>
                      </a:r>
                      <a:r>
                        <a:rPr sz="1800" b="1" spc="-1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Numérisation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Pourquoi</a:t>
                      </a:r>
                      <a:r>
                        <a:rPr sz="1600" i="1" spc="-4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numériser</a:t>
                      </a:r>
                      <a:r>
                        <a:rPr sz="1600" i="1" spc="-4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i="1" spc="-2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Qu’est-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ce</a:t>
                      </a:r>
                      <a:r>
                        <a:rPr sz="1600" i="1" spc="1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qui</a:t>
                      </a:r>
                      <a:r>
                        <a:rPr sz="1600" i="1" spc="-2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r>
                        <a:rPr sz="1600" i="1" spc="-3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concrètement</a:t>
                      </a:r>
                      <a:r>
                        <a:rPr sz="1600" i="1" spc="5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6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Comment</a:t>
                      </a:r>
                      <a:r>
                        <a:rPr sz="1600" i="1" spc="-4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numériser</a:t>
                      </a:r>
                      <a:r>
                        <a:rPr sz="1600" i="1" spc="-6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0" dirty="0">
                          <a:solidFill>
                            <a:srgbClr val="45969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object 4" descr="A cup of coffee with steam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6080" y="4656975"/>
            <a:ext cx="696184" cy="7053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94172" y="4872990"/>
            <a:ext cx="927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006E82"/>
                </a:solidFill>
                <a:latin typeface="Verdana"/>
                <a:cs typeface="Verdana"/>
              </a:rPr>
              <a:t>Pause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79454" y="6290109"/>
            <a:ext cx="12509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spc="-5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149" y="5449189"/>
          <a:ext cx="10060940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Soutien</a:t>
                      </a:r>
                      <a:r>
                        <a:rPr sz="1800" b="1" spc="-3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Change-</a:t>
                      </a:r>
                      <a:r>
                        <a:rPr sz="1800" b="1" spc="-4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800" b="1" spc="-3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Communication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b="1" spc="-25" dirty="0">
                          <a:solidFill>
                            <a:srgbClr val="006E82"/>
                          </a:solidFill>
                          <a:latin typeface="Arial"/>
                          <a:cs typeface="Arial"/>
                        </a:rPr>
                        <a:t>Q&amp;R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5130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8312" y="2501011"/>
            <a:ext cx="58235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réforme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nomenclature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est-</a:t>
            </a:r>
            <a:r>
              <a:rPr sz="1600" b="1" dirty="0">
                <a:latin typeface="Arial"/>
                <a:cs typeface="Arial"/>
              </a:rPr>
              <a:t>elle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préparée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et </a:t>
            </a:r>
            <a:r>
              <a:rPr sz="1600" b="1" dirty="0">
                <a:latin typeface="Arial"/>
                <a:cs typeface="Arial"/>
              </a:rPr>
              <a:t>structurée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312" y="3063367"/>
            <a:ext cx="5993130" cy="1459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</a:tabLst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V0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à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V1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restructurer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adapter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description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prestations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les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règles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d’application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&amp;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1bis)</a:t>
            </a:r>
            <a:endParaRPr sz="1400">
              <a:latin typeface="Arial"/>
              <a:cs typeface="Arial"/>
            </a:endParaRPr>
          </a:p>
          <a:p>
            <a:pPr marL="355600" marR="219710" indent="-3429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5600" algn="l"/>
              </a:tabLst>
            </a:pP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Vers</a:t>
            </a:r>
            <a:r>
              <a:rPr sz="14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un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honoraire</a:t>
            </a:r>
            <a:r>
              <a:rPr sz="1400" b="1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«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pur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»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: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établir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relatives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professionnelle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relatives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pour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coûts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2)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4965" algn="l"/>
              </a:tabLst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La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ré-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étalonnage</a:t>
            </a:r>
            <a:r>
              <a:rPr sz="14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élaboration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tarifs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Phase</a:t>
            </a:r>
            <a:r>
              <a:rPr sz="1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12" y="4802504"/>
            <a:ext cx="2974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Concertation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sectorielle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pour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préparation: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312" y="4985765"/>
            <a:ext cx="2938780" cy="543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</a:tabLst>
            </a:pPr>
            <a:r>
              <a:rPr sz="1200" i="1" spc="-10" dirty="0">
                <a:latin typeface="Arial"/>
                <a:cs typeface="Arial"/>
              </a:rPr>
              <a:t>Médecins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200" i="1" dirty="0">
                <a:latin typeface="Arial"/>
                <a:cs typeface="Arial"/>
              </a:rPr>
              <a:t>Hôpitaux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pilotes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et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hôpitaux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sentinelles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89134" y="3962780"/>
            <a:ext cx="2125345" cy="202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Vérification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coûts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V1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(avec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</a:t>
            </a:r>
            <a:r>
              <a:rPr sz="1400" spc="-10" dirty="0">
                <a:latin typeface="Arial"/>
                <a:cs typeface="Arial"/>
              </a:rPr>
              <a:t> hôpitaux </a:t>
            </a:r>
            <a:r>
              <a:rPr sz="1400" dirty="0">
                <a:latin typeface="Arial"/>
                <a:cs typeface="Arial"/>
              </a:rPr>
              <a:t>sentinelles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»)</a:t>
            </a:r>
            <a:endParaRPr sz="1400">
              <a:latin typeface="Arial"/>
              <a:cs typeface="Arial"/>
            </a:endParaRPr>
          </a:p>
          <a:p>
            <a:pPr marL="299085" marR="29845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Évaluation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nouvelle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nomenclature </a:t>
            </a:r>
            <a:r>
              <a:rPr sz="1400" dirty="0">
                <a:latin typeface="Arial"/>
                <a:cs typeface="Arial"/>
              </a:rPr>
              <a:t>et,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échéant, </a:t>
            </a:r>
            <a:r>
              <a:rPr sz="1400" dirty="0">
                <a:latin typeface="Arial"/>
                <a:cs typeface="Arial"/>
              </a:rPr>
              <a:t>ajustement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optionnel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tarifs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9664" y="1887727"/>
            <a:ext cx="2077720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indent="-67246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Mise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oeuvre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incl.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3625" y="1971548"/>
            <a:ext cx="205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phases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441" y="2501011"/>
            <a:ext cx="20332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déroule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mise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œuvre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441" y="2910949"/>
            <a:ext cx="2205355" cy="8191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Dry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run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national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(Préparation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mise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œuvre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nationale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0332" y="5854827"/>
            <a:ext cx="11853545" cy="748030"/>
            <a:chOff x="220332" y="5854827"/>
            <a:chExt cx="11853545" cy="748030"/>
          </a:xfrm>
        </p:grpSpPr>
        <p:sp>
          <p:nvSpPr>
            <p:cNvPr id="13" name="object 13"/>
            <p:cNvSpPr/>
            <p:nvPr/>
          </p:nvSpPr>
          <p:spPr>
            <a:xfrm>
              <a:off x="239382" y="5873877"/>
              <a:ext cx="11815445" cy="709930"/>
            </a:xfrm>
            <a:custGeom>
              <a:avLst/>
              <a:gdLst/>
              <a:ahLst/>
              <a:cxnLst/>
              <a:rect l="l" t="t" r="r" b="b"/>
              <a:pathLst>
                <a:path w="11815445" h="709929">
                  <a:moveTo>
                    <a:pt x="11671312" y="0"/>
                  </a:moveTo>
                  <a:lnTo>
                    <a:pt x="0" y="0"/>
                  </a:lnTo>
                  <a:lnTo>
                    <a:pt x="0" y="709472"/>
                  </a:lnTo>
                  <a:lnTo>
                    <a:pt x="11671312" y="709472"/>
                  </a:lnTo>
                  <a:lnTo>
                    <a:pt x="11814822" y="354749"/>
                  </a:lnTo>
                  <a:lnTo>
                    <a:pt x="11671312" y="0"/>
                  </a:lnTo>
                  <a:close/>
                </a:path>
              </a:pathLst>
            </a:custGeom>
            <a:solidFill>
              <a:srgbClr val="01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382" y="5873877"/>
              <a:ext cx="11815445" cy="709930"/>
            </a:xfrm>
            <a:custGeom>
              <a:avLst/>
              <a:gdLst/>
              <a:ahLst/>
              <a:cxnLst/>
              <a:rect l="l" t="t" r="r" b="b"/>
              <a:pathLst>
                <a:path w="11815445" h="709929">
                  <a:moveTo>
                    <a:pt x="0" y="0"/>
                  </a:moveTo>
                  <a:lnTo>
                    <a:pt x="11671312" y="0"/>
                  </a:lnTo>
                  <a:lnTo>
                    <a:pt x="11814822" y="354749"/>
                  </a:lnTo>
                  <a:lnTo>
                    <a:pt x="11671312" y="709472"/>
                  </a:lnTo>
                  <a:lnTo>
                    <a:pt x="0" y="7094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A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54115" y="5903772"/>
            <a:ext cx="714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Soutien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89134" y="1849627"/>
            <a:ext cx="2255520" cy="1896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9615" marR="307975" indent="-2819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Vérification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évaluation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90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procède-</a:t>
            </a:r>
            <a:r>
              <a:rPr sz="1600" b="1" spc="-25" dirty="0">
                <a:latin typeface="Arial"/>
                <a:cs typeface="Arial"/>
              </a:rPr>
              <a:t>t-on </a:t>
            </a:r>
            <a:r>
              <a:rPr sz="1600" b="1" dirty="0">
                <a:latin typeface="Arial"/>
                <a:cs typeface="Arial"/>
              </a:rPr>
              <a:t>aux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ajustements</a:t>
            </a:r>
            <a:r>
              <a:rPr sz="1600" b="1" spc="5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requis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l’ajout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de </a:t>
            </a:r>
            <a:r>
              <a:rPr sz="1600" b="1" spc="-10" dirty="0">
                <a:latin typeface="Arial"/>
                <a:cs typeface="Arial"/>
              </a:rPr>
              <a:t>nouvelle nomenclature?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67610" y="2877831"/>
            <a:ext cx="281305" cy="2489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Entrée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vigueur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949" y="6185776"/>
            <a:ext cx="3060065" cy="358775"/>
          </a:xfrm>
          <a:prstGeom prst="rect">
            <a:avLst/>
          </a:prstGeom>
          <a:solidFill>
            <a:srgbClr val="DAECEE"/>
          </a:solidFill>
          <a:ln w="25400">
            <a:solidFill>
              <a:srgbClr val="45969F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071245" marR="517525" indent="-544195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latin typeface="Arial"/>
                <a:cs typeface="Arial"/>
              </a:rPr>
              <a:t>Effets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collatéraux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juridiques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&amp; </a:t>
            </a:r>
            <a:r>
              <a:rPr sz="1100" b="1" spc="-10" dirty="0">
                <a:latin typeface="Arial"/>
                <a:cs typeface="Arial"/>
              </a:rPr>
              <a:t>administratifs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18270" y="6185776"/>
            <a:ext cx="3060065" cy="358775"/>
          </a:xfrm>
          <a:prstGeom prst="rect">
            <a:avLst/>
          </a:prstGeom>
          <a:solidFill>
            <a:srgbClr val="A8ECD3"/>
          </a:solidFill>
          <a:ln w="25400">
            <a:solidFill>
              <a:srgbClr val="00A2A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735965">
              <a:lnSpc>
                <a:spcPct val="100000"/>
              </a:lnSpc>
              <a:spcBef>
                <a:spcPts val="730"/>
              </a:spcBef>
            </a:pPr>
            <a:r>
              <a:rPr sz="1100" b="1" dirty="0">
                <a:latin typeface="Arial"/>
                <a:cs typeface="Arial"/>
              </a:rPr>
              <a:t>Gestion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du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changement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23803" y="6171488"/>
            <a:ext cx="3088640" cy="387350"/>
            <a:chOff x="4523803" y="6171488"/>
            <a:chExt cx="3088640" cy="387350"/>
          </a:xfrm>
        </p:grpSpPr>
        <p:sp>
          <p:nvSpPr>
            <p:cNvPr id="21" name="object 21"/>
            <p:cNvSpPr/>
            <p:nvPr/>
          </p:nvSpPr>
          <p:spPr>
            <a:xfrm>
              <a:off x="4538090" y="6185776"/>
              <a:ext cx="3060065" cy="358775"/>
            </a:xfrm>
            <a:custGeom>
              <a:avLst/>
              <a:gdLst/>
              <a:ahLst/>
              <a:cxnLst/>
              <a:rect l="l" t="t" r="r" b="b"/>
              <a:pathLst>
                <a:path w="3060065" h="358775">
                  <a:moveTo>
                    <a:pt x="3059938" y="0"/>
                  </a:moveTo>
                  <a:lnTo>
                    <a:pt x="0" y="0"/>
                  </a:lnTo>
                  <a:lnTo>
                    <a:pt x="0" y="358330"/>
                  </a:lnTo>
                  <a:lnTo>
                    <a:pt x="3059938" y="358330"/>
                  </a:lnTo>
                  <a:lnTo>
                    <a:pt x="3059938" y="0"/>
                  </a:lnTo>
                  <a:close/>
                </a:path>
              </a:pathLst>
            </a:custGeom>
            <a:solidFill>
              <a:srgbClr val="C4EEF1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38090" y="6185776"/>
              <a:ext cx="3060065" cy="358775"/>
            </a:xfrm>
            <a:custGeom>
              <a:avLst/>
              <a:gdLst/>
              <a:ahLst/>
              <a:cxnLst/>
              <a:rect l="l" t="t" r="r" b="b"/>
              <a:pathLst>
                <a:path w="3060065" h="358775">
                  <a:moveTo>
                    <a:pt x="0" y="358330"/>
                  </a:moveTo>
                  <a:lnTo>
                    <a:pt x="3059938" y="358330"/>
                  </a:lnTo>
                  <a:lnTo>
                    <a:pt x="3059938" y="0"/>
                  </a:lnTo>
                  <a:lnTo>
                    <a:pt x="0" y="0"/>
                  </a:lnTo>
                  <a:lnTo>
                    <a:pt x="0" y="358330"/>
                  </a:lnTo>
                  <a:close/>
                </a:path>
              </a:pathLst>
            </a:custGeom>
            <a:ln w="28575">
              <a:solidFill>
                <a:srgbClr val="1E4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08446" y="6265265"/>
            <a:ext cx="92201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Numérisation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46036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Soutien</a:t>
            </a:r>
          </a:p>
        </p:txBody>
      </p:sp>
      <p:sp>
        <p:nvSpPr>
          <p:cNvPr id="25" name="object 25"/>
          <p:cNvSpPr/>
          <p:nvPr/>
        </p:nvSpPr>
        <p:spPr>
          <a:xfrm>
            <a:off x="201168" y="1583588"/>
            <a:ext cx="11891645" cy="4228465"/>
          </a:xfrm>
          <a:custGeom>
            <a:avLst/>
            <a:gdLst/>
            <a:ahLst/>
            <a:cxnLst/>
            <a:rect l="l" t="t" r="r" b="b"/>
            <a:pathLst>
              <a:path w="11891645" h="4228465">
                <a:moveTo>
                  <a:pt x="11891264" y="0"/>
                </a:moveTo>
                <a:lnTo>
                  <a:pt x="0" y="0"/>
                </a:lnTo>
                <a:lnTo>
                  <a:pt x="0" y="4228465"/>
                </a:lnTo>
                <a:lnTo>
                  <a:pt x="11891264" y="4228465"/>
                </a:lnTo>
                <a:lnTo>
                  <a:pt x="11891264" y="0"/>
                </a:lnTo>
                <a:close/>
              </a:path>
            </a:pathLst>
          </a:custGeom>
          <a:solidFill>
            <a:srgbClr val="F1F1F1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4072254" y="5917653"/>
            <a:ext cx="1400810" cy="594360"/>
            <a:chOff x="4072254" y="5917653"/>
            <a:chExt cx="1400810" cy="594360"/>
          </a:xfrm>
        </p:grpSpPr>
        <p:sp>
          <p:nvSpPr>
            <p:cNvPr id="27" name="object 27"/>
            <p:cNvSpPr/>
            <p:nvPr/>
          </p:nvSpPr>
          <p:spPr>
            <a:xfrm>
              <a:off x="4084954" y="5930353"/>
              <a:ext cx="1375410" cy="568960"/>
            </a:xfrm>
            <a:custGeom>
              <a:avLst/>
              <a:gdLst/>
              <a:ahLst/>
              <a:cxnLst/>
              <a:rect l="l" t="t" r="r" b="b"/>
              <a:pathLst>
                <a:path w="1375410" h="568960">
                  <a:moveTo>
                    <a:pt x="45339" y="0"/>
                  </a:moveTo>
                  <a:lnTo>
                    <a:pt x="0" y="173342"/>
                  </a:lnTo>
                  <a:lnTo>
                    <a:pt x="1178814" y="481736"/>
                  </a:lnTo>
                  <a:lnTo>
                    <a:pt x="1156208" y="568413"/>
                  </a:lnTo>
                  <a:lnTo>
                    <a:pt x="1374902" y="440423"/>
                  </a:lnTo>
                  <a:lnTo>
                    <a:pt x="1246886" y="221742"/>
                  </a:lnTo>
                  <a:lnTo>
                    <a:pt x="1224153" y="308406"/>
                  </a:lnTo>
                  <a:lnTo>
                    <a:pt x="45339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84954" y="5930353"/>
              <a:ext cx="1375410" cy="568960"/>
            </a:xfrm>
            <a:custGeom>
              <a:avLst/>
              <a:gdLst/>
              <a:ahLst/>
              <a:cxnLst/>
              <a:rect l="l" t="t" r="r" b="b"/>
              <a:pathLst>
                <a:path w="1375410" h="568960">
                  <a:moveTo>
                    <a:pt x="45339" y="0"/>
                  </a:moveTo>
                  <a:lnTo>
                    <a:pt x="1224153" y="308406"/>
                  </a:lnTo>
                  <a:lnTo>
                    <a:pt x="1246886" y="221742"/>
                  </a:lnTo>
                  <a:lnTo>
                    <a:pt x="1374902" y="440423"/>
                  </a:lnTo>
                  <a:lnTo>
                    <a:pt x="1156208" y="568413"/>
                  </a:lnTo>
                  <a:lnTo>
                    <a:pt x="1178814" y="481736"/>
                  </a:lnTo>
                  <a:lnTo>
                    <a:pt x="0" y="173342"/>
                  </a:lnTo>
                  <a:lnTo>
                    <a:pt x="45339" y="0"/>
                  </a:lnTo>
                  <a:close/>
                </a:path>
              </a:pathLst>
            </a:custGeom>
            <a:ln w="254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908" y="4438015"/>
            <a:ext cx="2402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006E82"/>
                </a:solidFill>
                <a:latin typeface="Verdana"/>
                <a:cs typeface="Verdana"/>
              </a:rPr>
              <a:t>POURQUOI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41908" y="3976242"/>
            <a:ext cx="4833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Numérisation</a:t>
            </a:r>
            <a:r>
              <a:rPr sz="24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nomenclature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pic>
        <p:nvPicPr>
          <p:cNvPr id="3" name="object 3" descr="Water droplet on a petal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541" y="-1"/>
            <a:ext cx="7252208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4753" y="5068061"/>
            <a:ext cx="244030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spc="-10" dirty="0">
                <a:solidFill>
                  <a:srgbClr val="006E82"/>
                </a:solidFill>
                <a:latin typeface="Verdana"/>
                <a:cs typeface="Verdana"/>
              </a:rPr>
              <a:t>Problèmes actuels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62327" y="1630676"/>
            <a:ext cx="5979160" cy="4460875"/>
            <a:chOff x="1862327" y="1630676"/>
            <a:chExt cx="5979160" cy="44608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7365" y="1630676"/>
              <a:ext cx="5943628" cy="44607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2327" y="3028187"/>
              <a:ext cx="2595372" cy="17266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35479" y="1646288"/>
              <a:ext cx="5872480" cy="4389120"/>
            </a:xfrm>
            <a:custGeom>
              <a:avLst/>
              <a:gdLst/>
              <a:ahLst/>
              <a:cxnLst/>
              <a:rect l="l" t="t" r="r" b="b"/>
              <a:pathLst>
                <a:path w="5872480" h="4389120">
                  <a:moveTo>
                    <a:pt x="5872480" y="0"/>
                  </a:moveTo>
                  <a:lnTo>
                    <a:pt x="0" y="0"/>
                  </a:lnTo>
                  <a:lnTo>
                    <a:pt x="0" y="4389120"/>
                  </a:lnTo>
                  <a:lnTo>
                    <a:pt x="5872480" y="4389120"/>
                  </a:lnTo>
                  <a:lnTo>
                    <a:pt x="5872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5479" y="1646288"/>
              <a:ext cx="5872480" cy="4389120"/>
            </a:xfrm>
            <a:custGeom>
              <a:avLst/>
              <a:gdLst/>
              <a:ahLst/>
              <a:cxnLst/>
              <a:rect l="l" t="t" r="r" b="b"/>
              <a:pathLst>
                <a:path w="5872480" h="4389120">
                  <a:moveTo>
                    <a:pt x="0" y="4389120"/>
                  </a:moveTo>
                  <a:lnTo>
                    <a:pt x="5872480" y="4389120"/>
                  </a:lnTo>
                  <a:lnTo>
                    <a:pt x="5872480" y="0"/>
                  </a:lnTo>
                  <a:lnTo>
                    <a:pt x="0" y="0"/>
                  </a:lnTo>
                  <a:lnTo>
                    <a:pt x="0" y="4389120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14473" y="3092957"/>
            <a:ext cx="1445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Exemple</a:t>
            </a:r>
            <a:r>
              <a:rPr sz="1600" spc="-8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(texte)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4473" y="3580638"/>
            <a:ext cx="19094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‘…</a:t>
            </a:r>
            <a:r>
              <a:rPr sz="16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non</a:t>
            </a:r>
            <a:r>
              <a:rPr sz="16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cumulable</a:t>
            </a:r>
            <a:r>
              <a:rPr sz="16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F2C3C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…</a:t>
            </a:r>
            <a:r>
              <a:rPr sz="16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conditions</a:t>
            </a:r>
            <a:r>
              <a:rPr sz="1600" spc="-5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F2C3C"/>
                </a:solidFill>
                <a:latin typeface="Arial"/>
                <a:cs typeface="Arial"/>
              </a:rPr>
              <a:t>…’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4473" y="4312411"/>
            <a:ext cx="2297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→</a:t>
            </a:r>
            <a:r>
              <a:rPr sz="1600" spc="-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interprétations</a:t>
            </a:r>
            <a:r>
              <a:rPr sz="16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requise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28715" y="1862340"/>
            <a:ext cx="4570730" cy="1096010"/>
            <a:chOff x="5728715" y="1862340"/>
            <a:chExt cx="4570730" cy="10960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8715" y="1862340"/>
              <a:ext cx="4570476" cy="10957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75959" y="1886458"/>
              <a:ext cx="4480560" cy="1005840"/>
            </a:xfrm>
            <a:custGeom>
              <a:avLst/>
              <a:gdLst/>
              <a:ahLst/>
              <a:cxnLst/>
              <a:rect l="l" t="t" r="r" b="b"/>
              <a:pathLst>
                <a:path w="4480559" h="1005839">
                  <a:moveTo>
                    <a:pt x="2240280" y="0"/>
                  </a:moveTo>
                  <a:lnTo>
                    <a:pt x="2166333" y="268"/>
                  </a:lnTo>
                  <a:lnTo>
                    <a:pt x="2092985" y="1069"/>
                  </a:lnTo>
                  <a:lnTo>
                    <a:pt x="2020273" y="2394"/>
                  </a:lnTo>
                  <a:lnTo>
                    <a:pt x="1948233" y="4234"/>
                  </a:lnTo>
                  <a:lnTo>
                    <a:pt x="1876904" y="6582"/>
                  </a:lnTo>
                  <a:lnTo>
                    <a:pt x="1806321" y="9429"/>
                  </a:lnTo>
                  <a:lnTo>
                    <a:pt x="1736521" y="12766"/>
                  </a:lnTo>
                  <a:lnTo>
                    <a:pt x="1667542" y="16586"/>
                  </a:lnTo>
                  <a:lnTo>
                    <a:pt x="1599420" y="20880"/>
                  </a:lnTo>
                  <a:lnTo>
                    <a:pt x="1532193" y="25639"/>
                  </a:lnTo>
                  <a:lnTo>
                    <a:pt x="1465896" y="30857"/>
                  </a:lnTo>
                  <a:lnTo>
                    <a:pt x="1400567" y="36523"/>
                  </a:lnTo>
                  <a:lnTo>
                    <a:pt x="1336244" y="42631"/>
                  </a:lnTo>
                  <a:lnTo>
                    <a:pt x="1272962" y="49171"/>
                  </a:lnTo>
                  <a:lnTo>
                    <a:pt x="1210759" y="56136"/>
                  </a:lnTo>
                  <a:lnTo>
                    <a:pt x="1149671" y="63517"/>
                  </a:lnTo>
                  <a:lnTo>
                    <a:pt x="1089736" y="71305"/>
                  </a:lnTo>
                  <a:lnTo>
                    <a:pt x="1030991" y="79493"/>
                  </a:lnTo>
                  <a:lnTo>
                    <a:pt x="973472" y="88073"/>
                  </a:lnTo>
                  <a:lnTo>
                    <a:pt x="917216" y="97036"/>
                  </a:lnTo>
                  <a:lnTo>
                    <a:pt x="862260" y="106373"/>
                  </a:lnTo>
                  <a:lnTo>
                    <a:pt x="808641" y="116077"/>
                  </a:lnTo>
                  <a:lnTo>
                    <a:pt x="756397" y="126139"/>
                  </a:lnTo>
                  <a:lnTo>
                    <a:pt x="705563" y="136550"/>
                  </a:lnTo>
                  <a:lnTo>
                    <a:pt x="656177" y="147304"/>
                  </a:lnTo>
                  <a:lnTo>
                    <a:pt x="608275" y="158390"/>
                  </a:lnTo>
                  <a:lnTo>
                    <a:pt x="561896" y="169802"/>
                  </a:lnTo>
                  <a:lnTo>
                    <a:pt x="517074" y="181530"/>
                  </a:lnTo>
                  <a:lnTo>
                    <a:pt x="473848" y="193567"/>
                  </a:lnTo>
                  <a:lnTo>
                    <a:pt x="432255" y="205904"/>
                  </a:lnTo>
                  <a:lnTo>
                    <a:pt x="392330" y="218533"/>
                  </a:lnTo>
                  <a:lnTo>
                    <a:pt x="354112" y="231445"/>
                  </a:lnTo>
                  <a:lnTo>
                    <a:pt x="317637" y="244633"/>
                  </a:lnTo>
                  <a:lnTo>
                    <a:pt x="250063" y="271801"/>
                  </a:lnTo>
                  <a:lnTo>
                    <a:pt x="189904" y="299972"/>
                  </a:lnTo>
                  <a:lnTo>
                    <a:pt x="137455" y="329077"/>
                  </a:lnTo>
                  <a:lnTo>
                    <a:pt x="93012" y="359052"/>
                  </a:lnTo>
                  <a:lnTo>
                    <a:pt x="56869" y="389830"/>
                  </a:lnTo>
                  <a:lnTo>
                    <a:pt x="29322" y="421345"/>
                  </a:lnTo>
                  <a:lnTo>
                    <a:pt x="4765" y="469853"/>
                  </a:lnTo>
                  <a:lnTo>
                    <a:pt x="0" y="502919"/>
                  </a:lnTo>
                  <a:lnTo>
                    <a:pt x="1197" y="519527"/>
                  </a:lnTo>
                  <a:lnTo>
                    <a:pt x="18864" y="568507"/>
                  </a:lnTo>
                  <a:lnTo>
                    <a:pt x="42003" y="600375"/>
                  </a:lnTo>
                  <a:lnTo>
                    <a:pt x="73884" y="631537"/>
                  </a:lnTo>
                  <a:lnTo>
                    <a:pt x="114214" y="661928"/>
                  </a:lnTo>
                  <a:lnTo>
                    <a:pt x="162697" y="691480"/>
                  </a:lnTo>
                  <a:lnTo>
                    <a:pt x="219038" y="720129"/>
                  </a:lnTo>
                  <a:lnTo>
                    <a:pt x="282941" y="747807"/>
                  </a:lnTo>
                  <a:lnTo>
                    <a:pt x="354112" y="774450"/>
                  </a:lnTo>
                  <a:lnTo>
                    <a:pt x="392330" y="787362"/>
                  </a:lnTo>
                  <a:lnTo>
                    <a:pt x="432255" y="799990"/>
                  </a:lnTo>
                  <a:lnTo>
                    <a:pt x="473848" y="812326"/>
                  </a:lnTo>
                  <a:lnTo>
                    <a:pt x="517074" y="824361"/>
                  </a:lnTo>
                  <a:lnTo>
                    <a:pt x="561896" y="836088"/>
                  </a:lnTo>
                  <a:lnTo>
                    <a:pt x="608275" y="847498"/>
                  </a:lnTo>
                  <a:lnTo>
                    <a:pt x="656177" y="858583"/>
                  </a:lnTo>
                  <a:lnTo>
                    <a:pt x="705563" y="869334"/>
                  </a:lnTo>
                  <a:lnTo>
                    <a:pt x="756397" y="879744"/>
                  </a:lnTo>
                  <a:lnTo>
                    <a:pt x="808641" y="889804"/>
                  </a:lnTo>
                  <a:lnTo>
                    <a:pt x="862260" y="899505"/>
                  </a:lnTo>
                  <a:lnTo>
                    <a:pt x="917216" y="908840"/>
                  </a:lnTo>
                  <a:lnTo>
                    <a:pt x="973472" y="917800"/>
                  </a:lnTo>
                  <a:lnTo>
                    <a:pt x="1030991" y="926377"/>
                  </a:lnTo>
                  <a:lnTo>
                    <a:pt x="1089736" y="934563"/>
                  </a:lnTo>
                  <a:lnTo>
                    <a:pt x="1149671" y="942349"/>
                  </a:lnTo>
                  <a:lnTo>
                    <a:pt x="1210759" y="949727"/>
                  </a:lnTo>
                  <a:lnTo>
                    <a:pt x="1272962" y="956690"/>
                  </a:lnTo>
                  <a:lnTo>
                    <a:pt x="1336244" y="963227"/>
                  </a:lnTo>
                  <a:lnTo>
                    <a:pt x="1400567" y="969333"/>
                  </a:lnTo>
                  <a:lnTo>
                    <a:pt x="1465896" y="974997"/>
                  </a:lnTo>
                  <a:lnTo>
                    <a:pt x="1532193" y="980212"/>
                  </a:lnTo>
                  <a:lnTo>
                    <a:pt x="1599420" y="984970"/>
                  </a:lnTo>
                  <a:lnTo>
                    <a:pt x="1667542" y="989262"/>
                  </a:lnTo>
                  <a:lnTo>
                    <a:pt x="1736521" y="993079"/>
                  </a:lnTo>
                  <a:lnTo>
                    <a:pt x="1806321" y="996415"/>
                  </a:lnTo>
                  <a:lnTo>
                    <a:pt x="1876904" y="999260"/>
                  </a:lnTo>
                  <a:lnTo>
                    <a:pt x="1948233" y="1001607"/>
                  </a:lnTo>
                  <a:lnTo>
                    <a:pt x="2020273" y="1003446"/>
                  </a:lnTo>
                  <a:lnTo>
                    <a:pt x="2092985" y="1004770"/>
                  </a:lnTo>
                  <a:lnTo>
                    <a:pt x="2166333" y="1005571"/>
                  </a:lnTo>
                  <a:lnTo>
                    <a:pt x="2240280" y="1005839"/>
                  </a:lnTo>
                  <a:lnTo>
                    <a:pt x="2314226" y="1005571"/>
                  </a:lnTo>
                  <a:lnTo>
                    <a:pt x="2387574" y="1004770"/>
                  </a:lnTo>
                  <a:lnTo>
                    <a:pt x="2460286" y="1003446"/>
                  </a:lnTo>
                  <a:lnTo>
                    <a:pt x="2532326" y="1001607"/>
                  </a:lnTo>
                  <a:lnTo>
                    <a:pt x="2603655" y="999260"/>
                  </a:lnTo>
                  <a:lnTo>
                    <a:pt x="2674238" y="996415"/>
                  </a:lnTo>
                  <a:lnTo>
                    <a:pt x="2744038" y="993079"/>
                  </a:lnTo>
                  <a:lnTo>
                    <a:pt x="2813017" y="989262"/>
                  </a:lnTo>
                  <a:lnTo>
                    <a:pt x="2881139" y="984970"/>
                  </a:lnTo>
                  <a:lnTo>
                    <a:pt x="2948366" y="980212"/>
                  </a:lnTo>
                  <a:lnTo>
                    <a:pt x="3014663" y="974997"/>
                  </a:lnTo>
                  <a:lnTo>
                    <a:pt x="3079992" y="969333"/>
                  </a:lnTo>
                  <a:lnTo>
                    <a:pt x="3144315" y="963227"/>
                  </a:lnTo>
                  <a:lnTo>
                    <a:pt x="3207597" y="956690"/>
                  </a:lnTo>
                  <a:lnTo>
                    <a:pt x="3269800" y="949727"/>
                  </a:lnTo>
                  <a:lnTo>
                    <a:pt x="3330888" y="942349"/>
                  </a:lnTo>
                  <a:lnTo>
                    <a:pt x="3390823" y="934563"/>
                  </a:lnTo>
                  <a:lnTo>
                    <a:pt x="3449568" y="926377"/>
                  </a:lnTo>
                  <a:lnTo>
                    <a:pt x="3507087" y="917800"/>
                  </a:lnTo>
                  <a:lnTo>
                    <a:pt x="3563343" y="908840"/>
                  </a:lnTo>
                  <a:lnTo>
                    <a:pt x="3618299" y="899505"/>
                  </a:lnTo>
                  <a:lnTo>
                    <a:pt x="3671918" y="889804"/>
                  </a:lnTo>
                  <a:lnTo>
                    <a:pt x="3724162" y="879744"/>
                  </a:lnTo>
                  <a:lnTo>
                    <a:pt x="3774996" y="869334"/>
                  </a:lnTo>
                  <a:lnTo>
                    <a:pt x="3824382" y="858583"/>
                  </a:lnTo>
                  <a:lnTo>
                    <a:pt x="3872284" y="847498"/>
                  </a:lnTo>
                  <a:lnTo>
                    <a:pt x="3918663" y="836088"/>
                  </a:lnTo>
                  <a:lnTo>
                    <a:pt x="3963485" y="824361"/>
                  </a:lnTo>
                  <a:lnTo>
                    <a:pt x="4006711" y="812326"/>
                  </a:lnTo>
                  <a:lnTo>
                    <a:pt x="4048304" y="799990"/>
                  </a:lnTo>
                  <a:lnTo>
                    <a:pt x="4088229" y="787362"/>
                  </a:lnTo>
                  <a:lnTo>
                    <a:pt x="4126447" y="774450"/>
                  </a:lnTo>
                  <a:lnTo>
                    <a:pt x="4162922" y="761262"/>
                  </a:lnTo>
                  <a:lnTo>
                    <a:pt x="4230496" y="734094"/>
                  </a:lnTo>
                  <a:lnTo>
                    <a:pt x="4290655" y="705922"/>
                  </a:lnTo>
                  <a:lnTo>
                    <a:pt x="4343104" y="676813"/>
                  </a:lnTo>
                  <a:lnTo>
                    <a:pt x="4387547" y="646833"/>
                  </a:lnTo>
                  <a:lnTo>
                    <a:pt x="4423690" y="616048"/>
                  </a:lnTo>
                  <a:lnTo>
                    <a:pt x="4451237" y="584525"/>
                  </a:lnTo>
                  <a:lnTo>
                    <a:pt x="4475794" y="536000"/>
                  </a:lnTo>
                  <a:lnTo>
                    <a:pt x="4480560" y="502919"/>
                  </a:lnTo>
                  <a:lnTo>
                    <a:pt x="4479362" y="486319"/>
                  </a:lnTo>
                  <a:lnTo>
                    <a:pt x="4461695" y="437358"/>
                  </a:lnTo>
                  <a:lnTo>
                    <a:pt x="4438556" y="405499"/>
                  </a:lnTo>
                  <a:lnTo>
                    <a:pt x="4406675" y="374345"/>
                  </a:lnTo>
                  <a:lnTo>
                    <a:pt x="4366345" y="343960"/>
                  </a:lnTo>
                  <a:lnTo>
                    <a:pt x="4317862" y="314412"/>
                  </a:lnTo>
                  <a:lnTo>
                    <a:pt x="4261521" y="285765"/>
                  </a:lnTo>
                  <a:lnTo>
                    <a:pt x="4197618" y="258088"/>
                  </a:lnTo>
                  <a:lnTo>
                    <a:pt x="4126447" y="231445"/>
                  </a:lnTo>
                  <a:lnTo>
                    <a:pt x="4088229" y="218533"/>
                  </a:lnTo>
                  <a:lnTo>
                    <a:pt x="4048304" y="205904"/>
                  </a:lnTo>
                  <a:lnTo>
                    <a:pt x="4006711" y="193567"/>
                  </a:lnTo>
                  <a:lnTo>
                    <a:pt x="3963485" y="181530"/>
                  </a:lnTo>
                  <a:lnTo>
                    <a:pt x="3918663" y="169802"/>
                  </a:lnTo>
                  <a:lnTo>
                    <a:pt x="3872284" y="158390"/>
                  </a:lnTo>
                  <a:lnTo>
                    <a:pt x="3824382" y="147304"/>
                  </a:lnTo>
                  <a:lnTo>
                    <a:pt x="3774996" y="136550"/>
                  </a:lnTo>
                  <a:lnTo>
                    <a:pt x="3724162" y="126139"/>
                  </a:lnTo>
                  <a:lnTo>
                    <a:pt x="3671918" y="116077"/>
                  </a:lnTo>
                  <a:lnTo>
                    <a:pt x="3618299" y="106373"/>
                  </a:lnTo>
                  <a:lnTo>
                    <a:pt x="3563343" y="97036"/>
                  </a:lnTo>
                  <a:lnTo>
                    <a:pt x="3507087" y="88073"/>
                  </a:lnTo>
                  <a:lnTo>
                    <a:pt x="3449568" y="79493"/>
                  </a:lnTo>
                  <a:lnTo>
                    <a:pt x="3390823" y="71305"/>
                  </a:lnTo>
                  <a:lnTo>
                    <a:pt x="3330888" y="63517"/>
                  </a:lnTo>
                  <a:lnTo>
                    <a:pt x="3269800" y="56136"/>
                  </a:lnTo>
                  <a:lnTo>
                    <a:pt x="3207597" y="49171"/>
                  </a:lnTo>
                  <a:lnTo>
                    <a:pt x="3144315" y="42631"/>
                  </a:lnTo>
                  <a:lnTo>
                    <a:pt x="3079992" y="36523"/>
                  </a:lnTo>
                  <a:lnTo>
                    <a:pt x="3014663" y="30857"/>
                  </a:lnTo>
                  <a:lnTo>
                    <a:pt x="2948366" y="25639"/>
                  </a:lnTo>
                  <a:lnTo>
                    <a:pt x="2881139" y="20880"/>
                  </a:lnTo>
                  <a:lnTo>
                    <a:pt x="2813017" y="16586"/>
                  </a:lnTo>
                  <a:lnTo>
                    <a:pt x="2744038" y="12766"/>
                  </a:lnTo>
                  <a:lnTo>
                    <a:pt x="2674238" y="9429"/>
                  </a:lnTo>
                  <a:lnTo>
                    <a:pt x="2603655" y="6582"/>
                  </a:lnTo>
                  <a:lnTo>
                    <a:pt x="2532326" y="4234"/>
                  </a:lnTo>
                  <a:lnTo>
                    <a:pt x="2460286" y="2394"/>
                  </a:lnTo>
                  <a:lnTo>
                    <a:pt x="2387574" y="1069"/>
                  </a:lnTo>
                  <a:lnTo>
                    <a:pt x="2314226" y="268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75959" y="1886458"/>
              <a:ext cx="4480560" cy="1005840"/>
            </a:xfrm>
            <a:custGeom>
              <a:avLst/>
              <a:gdLst/>
              <a:ahLst/>
              <a:cxnLst/>
              <a:rect l="l" t="t" r="r" b="b"/>
              <a:pathLst>
                <a:path w="4480559" h="1005839">
                  <a:moveTo>
                    <a:pt x="0" y="502919"/>
                  </a:moveTo>
                  <a:lnTo>
                    <a:pt x="10666" y="453530"/>
                  </a:lnTo>
                  <a:lnTo>
                    <a:pt x="42003" y="405499"/>
                  </a:lnTo>
                  <a:lnTo>
                    <a:pt x="73884" y="374345"/>
                  </a:lnTo>
                  <a:lnTo>
                    <a:pt x="114214" y="343960"/>
                  </a:lnTo>
                  <a:lnTo>
                    <a:pt x="162697" y="314412"/>
                  </a:lnTo>
                  <a:lnTo>
                    <a:pt x="219038" y="285765"/>
                  </a:lnTo>
                  <a:lnTo>
                    <a:pt x="282941" y="258088"/>
                  </a:lnTo>
                  <a:lnTo>
                    <a:pt x="354112" y="231445"/>
                  </a:lnTo>
                  <a:lnTo>
                    <a:pt x="392330" y="218533"/>
                  </a:lnTo>
                  <a:lnTo>
                    <a:pt x="432255" y="205904"/>
                  </a:lnTo>
                  <a:lnTo>
                    <a:pt x="473848" y="193567"/>
                  </a:lnTo>
                  <a:lnTo>
                    <a:pt x="517074" y="181530"/>
                  </a:lnTo>
                  <a:lnTo>
                    <a:pt x="561896" y="169802"/>
                  </a:lnTo>
                  <a:lnTo>
                    <a:pt x="608275" y="158390"/>
                  </a:lnTo>
                  <a:lnTo>
                    <a:pt x="656177" y="147304"/>
                  </a:lnTo>
                  <a:lnTo>
                    <a:pt x="705563" y="136550"/>
                  </a:lnTo>
                  <a:lnTo>
                    <a:pt x="756397" y="126139"/>
                  </a:lnTo>
                  <a:lnTo>
                    <a:pt x="808641" y="116077"/>
                  </a:lnTo>
                  <a:lnTo>
                    <a:pt x="862260" y="106373"/>
                  </a:lnTo>
                  <a:lnTo>
                    <a:pt x="917216" y="97036"/>
                  </a:lnTo>
                  <a:lnTo>
                    <a:pt x="973472" y="88073"/>
                  </a:lnTo>
                  <a:lnTo>
                    <a:pt x="1030991" y="79493"/>
                  </a:lnTo>
                  <a:lnTo>
                    <a:pt x="1089736" y="71305"/>
                  </a:lnTo>
                  <a:lnTo>
                    <a:pt x="1149671" y="63517"/>
                  </a:lnTo>
                  <a:lnTo>
                    <a:pt x="1210759" y="56136"/>
                  </a:lnTo>
                  <a:lnTo>
                    <a:pt x="1272962" y="49171"/>
                  </a:lnTo>
                  <a:lnTo>
                    <a:pt x="1336244" y="42631"/>
                  </a:lnTo>
                  <a:lnTo>
                    <a:pt x="1400567" y="36523"/>
                  </a:lnTo>
                  <a:lnTo>
                    <a:pt x="1465896" y="30857"/>
                  </a:lnTo>
                  <a:lnTo>
                    <a:pt x="1532193" y="25639"/>
                  </a:lnTo>
                  <a:lnTo>
                    <a:pt x="1599420" y="20880"/>
                  </a:lnTo>
                  <a:lnTo>
                    <a:pt x="1667542" y="16586"/>
                  </a:lnTo>
                  <a:lnTo>
                    <a:pt x="1736521" y="12766"/>
                  </a:lnTo>
                  <a:lnTo>
                    <a:pt x="1806321" y="9429"/>
                  </a:lnTo>
                  <a:lnTo>
                    <a:pt x="1876904" y="6582"/>
                  </a:lnTo>
                  <a:lnTo>
                    <a:pt x="1948233" y="4234"/>
                  </a:lnTo>
                  <a:lnTo>
                    <a:pt x="2020273" y="2394"/>
                  </a:lnTo>
                  <a:lnTo>
                    <a:pt x="2092985" y="1069"/>
                  </a:lnTo>
                  <a:lnTo>
                    <a:pt x="2166333" y="268"/>
                  </a:lnTo>
                  <a:lnTo>
                    <a:pt x="2240280" y="0"/>
                  </a:lnTo>
                  <a:lnTo>
                    <a:pt x="2314226" y="268"/>
                  </a:lnTo>
                  <a:lnTo>
                    <a:pt x="2387574" y="1069"/>
                  </a:lnTo>
                  <a:lnTo>
                    <a:pt x="2460286" y="2394"/>
                  </a:lnTo>
                  <a:lnTo>
                    <a:pt x="2532326" y="4234"/>
                  </a:lnTo>
                  <a:lnTo>
                    <a:pt x="2603655" y="6582"/>
                  </a:lnTo>
                  <a:lnTo>
                    <a:pt x="2674238" y="9429"/>
                  </a:lnTo>
                  <a:lnTo>
                    <a:pt x="2744038" y="12766"/>
                  </a:lnTo>
                  <a:lnTo>
                    <a:pt x="2813017" y="16586"/>
                  </a:lnTo>
                  <a:lnTo>
                    <a:pt x="2881139" y="20880"/>
                  </a:lnTo>
                  <a:lnTo>
                    <a:pt x="2948366" y="25639"/>
                  </a:lnTo>
                  <a:lnTo>
                    <a:pt x="3014663" y="30857"/>
                  </a:lnTo>
                  <a:lnTo>
                    <a:pt x="3079992" y="36523"/>
                  </a:lnTo>
                  <a:lnTo>
                    <a:pt x="3144315" y="42631"/>
                  </a:lnTo>
                  <a:lnTo>
                    <a:pt x="3207597" y="49171"/>
                  </a:lnTo>
                  <a:lnTo>
                    <a:pt x="3269800" y="56136"/>
                  </a:lnTo>
                  <a:lnTo>
                    <a:pt x="3330888" y="63517"/>
                  </a:lnTo>
                  <a:lnTo>
                    <a:pt x="3390823" y="71305"/>
                  </a:lnTo>
                  <a:lnTo>
                    <a:pt x="3449568" y="79493"/>
                  </a:lnTo>
                  <a:lnTo>
                    <a:pt x="3507087" y="88073"/>
                  </a:lnTo>
                  <a:lnTo>
                    <a:pt x="3563343" y="97036"/>
                  </a:lnTo>
                  <a:lnTo>
                    <a:pt x="3618299" y="106373"/>
                  </a:lnTo>
                  <a:lnTo>
                    <a:pt x="3671918" y="116077"/>
                  </a:lnTo>
                  <a:lnTo>
                    <a:pt x="3724162" y="126139"/>
                  </a:lnTo>
                  <a:lnTo>
                    <a:pt x="3774996" y="136550"/>
                  </a:lnTo>
                  <a:lnTo>
                    <a:pt x="3824382" y="147304"/>
                  </a:lnTo>
                  <a:lnTo>
                    <a:pt x="3872284" y="158390"/>
                  </a:lnTo>
                  <a:lnTo>
                    <a:pt x="3918663" y="169802"/>
                  </a:lnTo>
                  <a:lnTo>
                    <a:pt x="3963485" y="181530"/>
                  </a:lnTo>
                  <a:lnTo>
                    <a:pt x="4006711" y="193567"/>
                  </a:lnTo>
                  <a:lnTo>
                    <a:pt x="4048304" y="205904"/>
                  </a:lnTo>
                  <a:lnTo>
                    <a:pt x="4088229" y="218533"/>
                  </a:lnTo>
                  <a:lnTo>
                    <a:pt x="4126447" y="231445"/>
                  </a:lnTo>
                  <a:lnTo>
                    <a:pt x="4162922" y="244633"/>
                  </a:lnTo>
                  <a:lnTo>
                    <a:pt x="4230496" y="271801"/>
                  </a:lnTo>
                  <a:lnTo>
                    <a:pt x="4290655" y="299972"/>
                  </a:lnTo>
                  <a:lnTo>
                    <a:pt x="4343104" y="329077"/>
                  </a:lnTo>
                  <a:lnTo>
                    <a:pt x="4387547" y="359052"/>
                  </a:lnTo>
                  <a:lnTo>
                    <a:pt x="4423690" y="389830"/>
                  </a:lnTo>
                  <a:lnTo>
                    <a:pt x="4451237" y="421345"/>
                  </a:lnTo>
                  <a:lnTo>
                    <a:pt x="4475794" y="469853"/>
                  </a:lnTo>
                  <a:lnTo>
                    <a:pt x="4480560" y="502919"/>
                  </a:lnTo>
                  <a:lnTo>
                    <a:pt x="4479362" y="519527"/>
                  </a:lnTo>
                  <a:lnTo>
                    <a:pt x="4461695" y="568507"/>
                  </a:lnTo>
                  <a:lnTo>
                    <a:pt x="4438556" y="600375"/>
                  </a:lnTo>
                  <a:lnTo>
                    <a:pt x="4406675" y="631537"/>
                  </a:lnTo>
                  <a:lnTo>
                    <a:pt x="4366345" y="661928"/>
                  </a:lnTo>
                  <a:lnTo>
                    <a:pt x="4317862" y="691480"/>
                  </a:lnTo>
                  <a:lnTo>
                    <a:pt x="4261521" y="720129"/>
                  </a:lnTo>
                  <a:lnTo>
                    <a:pt x="4197618" y="747807"/>
                  </a:lnTo>
                  <a:lnTo>
                    <a:pt x="4126447" y="774450"/>
                  </a:lnTo>
                  <a:lnTo>
                    <a:pt x="4088229" y="787362"/>
                  </a:lnTo>
                  <a:lnTo>
                    <a:pt x="4048304" y="799990"/>
                  </a:lnTo>
                  <a:lnTo>
                    <a:pt x="4006711" y="812326"/>
                  </a:lnTo>
                  <a:lnTo>
                    <a:pt x="3963485" y="824361"/>
                  </a:lnTo>
                  <a:lnTo>
                    <a:pt x="3918663" y="836088"/>
                  </a:lnTo>
                  <a:lnTo>
                    <a:pt x="3872284" y="847498"/>
                  </a:lnTo>
                  <a:lnTo>
                    <a:pt x="3824382" y="858583"/>
                  </a:lnTo>
                  <a:lnTo>
                    <a:pt x="3774996" y="869334"/>
                  </a:lnTo>
                  <a:lnTo>
                    <a:pt x="3724162" y="879744"/>
                  </a:lnTo>
                  <a:lnTo>
                    <a:pt x="3671918" y="889804"/>
                  </a:lnTo>
                  <a:lnTo>
                    <a:pt x="3618299" y="899505"/>
                  </a:lnTo>
                  <a:lnTo>
                    <a:pt x="3563343" y="908840"/>
                  </a:lnTo>
                  <a:lnTo>
                    <a:pt x="3507087" y="917800"/>
                  </a:lnTo>
                  <a:lnTo>
                    <a:pt x="3449568" y="926377"/>
                  </a:lnTo>
                  <a:lnTo>
                    <a:pt x="3390823" y="934563"/>
                  </a:lnTo>
                  <a:lnTo>
                    <a:pt x="3330888" y="942349"/>
                  </a:lnTo>
                  <a:lnTo>
                    <a:pt x="3269800" y="949727"/>
                  </a:lnTo>
                  <a:lnTo>
                    <a:pt x="3207597" y="956690"/>
                  </a:lnTo>
                  <a:lnTo>
                    <a:pt x="3144315" y="963227"/>
                  </a:lnTo>
                  <a:lnTo>
                    <a:pt x="3079992" y="969333"/>
                  </a:lnTo>
                  <a:lnTo>
                    <a:pt x="3014663" y="974997"/>
                  </a:lnTo>
                  <a:lnTo>
                    <a:pt x="2948366" y="980212"/>
                  </a:lnTo>
                  <a:lnTo>
                    <a:pt x="2881139" y="984970"/>
                  </a:lnTo>
                  <a:lnTo>
                    <a:pt x="2813017" y="989262"/>
                  </a:lnTo>
                  <a:lnTo>
                    <a:pt x="2744038" y="993079"/>
                  </a:lnTo>
                  <a:lnTo>
                    <a:pt x="2674238" y="996415"/>
                  </a:lnTo>
                  <a:lnTo>
                    <a:pt x="2603655" y="999260"/>
                  </a:lnTo>
                  <a:lnTo>
                    <a:pt x="2532326" y="1001607"/>
                  </a:lnTo>
                  <a:lnTo>
                    <a:pt x="2460286" y="1003446"/>
                  </a:lnTo>
                  <a:lnTo>
                    <a:pt x="2387574" y="1004770"/>
                  </a:lnTo>
                  <a:lnTo>
                    <a:pt x="2314226" y="1005571"/>
                  </a:lnTo>
                  <a:lnTo>
                    <a:pt x="2240280" y="1005839"/>
                  </a:lnTo>
                  <a:lnTo>
                    <a:pt x="2166333" y="1005571"/>
                  </a:lnTo>
                  <a:lnTo>
                    <a:pt x="2092985" y="1004770"/>
                  </a:lnTo>
                  <a:lnTo>
                    <a:pt x="2020273" y="1003446"/>
                  </a:lnTo>
                  <a:lnTo>
                    <a:pt x="1948233" y="1001607"/>
                  </a:lnTo>
                  <a:lnTo>
                    <a:pt x="1876904" y="999260"/>
                  </a:lnTo>
                  <a:lnTo>
                    <a:pt x="1806321" y="996415"/>
                  </a:lnTo>
                  <a:lnTo>
                    <a:pt x="1736521" y="993079"/>
                  </a:lnTo>
                  <a:lnTo>
                    <a:pt x="1667542" y="989262"/>
                  </a:lnTo>
                  <a:lnTo>
                    <a:pt x="1599420" y="984970"/>
                  </a:lnTo>
                  <a:lnTo>
                    <a:pt x="1532193" y="980212"/>
                  </a:lnTo>
                  <a:lnTo>
                    <a:pt x="1465896" y="974997"/>
                  </a:lnTo>
                  <a:lnTo>
                    <a:pt x="1400567" y="969333"/>
                  </a:lnTo>
                  <a:lnTo>
                    <a:pt x="1336244" y="963227"/>
                  </a:lnTo>
                  <a:lnTo>
                    <a:pt x="1272962" y="956690"/>
                  </a:lnTo>
                  <a:lnTo>
                    <a:pt x="1210759" y="949727"/>
                  </a:lnTo>
                  <a:lnTo>
                    <a:pt x="1149671" y="942349"/>
                  </a:lnTo>
                  <a:lnTo>
                    <a:pt x="1089736" y="934563"/>
                  </a:lnTo>
                  <a:lnTo>
                    <a:pt x="1030991" y="926377"/>
                  </a:lnTo>
                  <a:lnTo>
                    <a:pt x="973472" y="917800"/>
                  </a:lnTo>
                  <a:lnTo>
                    <a:pt x="917216" y="908840"/>
                  </a:lnTo>
                  <a:lnTo>
                    <a:pt x="862260" y="899505"/>
                  </a:lnTo>
                  <a:lnTo>
                    <a:pt x="808641" y="889804"/>
                  </a:lnTo>
                  <a:lnTo>
                    <a:pt x="756397" y="879744"/>
                  </a:lnTo>
                  <a:lnTo>
                    <a:pt x="705563" y="869334"/>
                  </a:lnTo>
                  <a:lnTo>
                    <a:pt x="656177" y="858583"/>
                  </a:lnTo>
                  <a:lnTo>
                    <a:pt x="608275" y="847498"/>
                  </a:lnTo>
                  <a:lnTo>
                    <a:pt x="561896" y="836088"/>
                  </a:lnTo>
                  <a:lnTo>
                    <a:pt x="517074" y="824361"/>
                  </a:lnTo>
                  <a:lnTo>
                    <a:pt x="473848" y="812326"/>
                  </a:lnTo>
                  <a:lnTo>
                    <a:pt x="432255" y="799990"/>
                  </a:lnTo>
                  <a:lnTo>
                    <a:pt x="392330" y="787362"/>
                  </a:lnTo>
                  <a:lnTo>
                    <a:pt x="354112" y="774450"/>
                  </a:lnTo>
                  <a:lnTo>
                    <a:pt x="317637" y="761262"/>
                  </a:lnTo>
                  <a:lnTo>
                    <a:pt x="250063" y="734094"/>
                  </a:lnTo>
                  <a:lnTo>
                    <a:pt x="189904" y="705922"/>
                  </a:lnTo>
                  <a:lnTo>
                    <a:pt x="137455" y="676813"/>
                  </a:lnTo>
                  <a:lnTo>
                    <a:pt x="93012" y="646833"/>
                  </a:lnTo>
                  <a:lnTo>
                    <a:pt x="56869" y="616048"/>
                  </a:lnTo>
                  <a:lnTo>
                    <a:pt x="29322" y="584525"/>
                  </a:lnTo>
                  <a:lnTo>
                    <a:pt x="4765" y="536000"/>
                  </a:lnTo>
                  <a:lnTo>
                    <a:pt x="0" y="502919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3719" y="2182368"/>
              <a:ext cx="473201" cy="48082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290943" y="2233929"/>
            <a:ext cx="171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2C3C"/>
                </a:solidFill>
                <a:latin typeface="Arial"/>
                <a:cs typeface="Arial"/>
              </a:rPr>
              <a:t>Interprétation</a:t>
            </a:r>
            <a:r>
              <a:rPr sz="1800" b="1" spc="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F2C3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28715" y="3302495"/>
            <a:ext cx="4570730" cy="1097915"/>
            <a:chOff x="5728715" y="3302495"/>
            <a:chExt cx="4570730" cy="109791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8715" y="3302495"/>
              <a:ext cx="4570476" cy="10972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75959" y="3327273"/>
              <a:ext cx="4480560" cy="1005840"/>
            </a:xfrm>
            <a:custGeom>
              <a:avLst/>
              <a:gdLst/>
              <a:ahLst/>
              <a:cxnLst/>
              <a:rect l="l" t="t" r="r" b="b"/>
              <a:pathLst>
                <a:path w="4480559" h="1005839">
                  <a:moveTo>
                    <a:pt x="2240280" y="0"/>
                  </a:moveTo>
                  <a:lnTo>
                    <a:pt x="2166333" y="268"/>
                  </a:lnTo>
                  <a:lnTo>
                    <a:pt x="2092985" y="1069"/>
                  </a:lnTo>
                  <a:lnTo>
                    <a:pt x="2020273" y="2394"/>
                  </a:lnTo>
                  <a:lnTo>
                    <a:pt x="1948233" y="4234"/>
                  </a:lnTo>
                  <a:lnTo>
                    <a:pt x="1876904" y="6582"/>
                  </a:lnTo>
                  <a:lnTo>
                    <a:pt x="1806321" y="9429"/>
                  </a:lnTo>
                  <a:lnTo>
                    <a:pt x="1736521" y="12766"/>
                  </a:lnTo>
                  <a:lnTo>
                    <a:pt x="1667542" y="16586"/>
                  </a:lnTo>
                  <a:lnTo>
                    <a:pt x="1599420" y="20880"/>
                  </a:lnTo>
                  <a:lnTo>
                    <a:pt x="1532193" y="25639"/>
                  </a:lnTo>
                  <a:lnTo>
                    <a:pt x="1465896" y="30857"/>
                  </a:lnTo>
                  <a:lnTo>
                    <a:pt x="1400567" y="36523"/>
                  </a:lnTo>
                  <a:lnTo>
                    <a:pt x="1336244" y="42631"/>
                  </a:lnTo>
                  <a:lnTo>
                    <a:pt x="1272962" y="49171"/>
                  </a:lnTo>
                  <a:lnTo>
                    <a:pt x="1210759" y="56136"/>
                  </a:lnTo>
                  <a:lnTo>
                    <a:pt x="1149671" y="63517"/>
                  </a:lnTo>
                  <a:lnTo>
                    <a:pt x="1089736" y="71305"/>
                  </a:lnTo>
                  <a:lnTo>
                    <a:pt x="1030991" y="79493"/>
                  </a:lnTo>
                  <a:lnTo>
                    <a:pt x="973472" y="88073"/>
                  </a:lnTo>
                  <a:lnTo>
                    <a:pt x="917216" y="97036"/>
                  </a:lnTo>
                  <a:lnTo>
                    <a:pt x="862260" y="106373"/>
                  </a:lnTo>
                  <a:lnTo>
                    <a:pt x="808641" y="116077"/>
                  </a:lnTo>
                  <a:lnTo>
                    <a:pt x="756397" y="126139"/>
                  </a:lnTo>
                  <a:lnTo>
                    <a:pt x="705563" y="136550"/>
                  </a:lnTo>
                  <a:lnTo>
                    <a:pt x="656177" y="147304"/>
                  </a:lnTo>
                  <a:lnTo>
                    <a:pt x="608275" y="158390"/>
                  </a:lnTo>
                  <a:lnTo>
                    <a:pt x="561896" y="169802"/>
                  </a:lnTo>
                  <a:lnTo>
                    <a:pt x="517074" y="181530"/>
                  </a:lnTo>
                  <a:lnTo>
                    <a:pt x="473848" y="193567"/>
                  </a:lnTo>
                  <a:lnTo>
                    <a:pt x="432255" y="205904"/>
                  </a:lnTo>
                  <a:lnTo>
                    <a:pt x="392330" y="218533"/>
                  </a:lnTo>
                  <a:lnTo>
                    <a:pt x="354112" y="231445"/>
                  </a:lnTo>
                  <a:lnTo>
                    <a:pt x="317637" y="244633"/>
                  </a:lnTo>
                  <a:lnTo>
                    <a:pt x="250063" y="271801"/>
                  </a:lnTo>
                  <a:lnTo>
                    <a:pt x="189904" y="299972"/>
                  </a:lnTo>
                  <a:lnTo>
                    <a:pt x="137455" y="329077"/>
                  </a:lnTo>
                  <a:lnTo>
                    <a:pt x="93012" y="359052"/>
                  </a:lnTo>
                  <a:lnTo>
                    <a:pt x="56869" y="389830"/>
                  </a:lnTo>
                  <a:lnTo>
                    <a:pt x="29322" y="421345"/>
                  </a:lnTo>
                  <a:lnTo>
                    <a:pt x="4765" y="469853"/>
                  </a:lnTo>
                  <a:lnTo>
                    <a:pt x="0" y="502919"/>
                  </a:lnTo>
                  <a:lnTo>
                    <a:pt x="1197" y="519527"/>
                  </a:lnTo>
                  <a:lnTo>
                    <a:pt x="18864" y="568507"/>
                  </a:lnTo>
                  <a:lnTo>
                    <a:pt x="42003" y="600375"/>
                  </a:lnTo>
                  <a:lnTo>
                    <a:pt x="73884" y="631537"/>
                  </a:lnTo>
                  <a:lnTo>
                    <a:pt x="114214" y="661928"/>
                  </a:lnTo>
                  <a:lnTo>
                    <a:pt x="162697" y="691480"/>
                  </a:lnTo>
                  <a:lnTo>
                    <a:pt x="219038" y="720129"/>
                  </a:lnTo>
                  <a:lnTo>
                    <a:pt x="282941" y="747807"/>
                  </a:lnTo>
                  <a:lnTo>
                    <a:pt x="354112" y="774450"/>
                  </a:lnTo>
                  <a:lnTo>
                    <a:pt x="392330" y="787362"/>
                  </a:lnTo>
                  <a:lnTo>
                    <a:pt x="432255" y="799990"/>
                  </a:lnTo>
                  <a:lnTo>
                    <a:pt x="473848" y="812326"/>
                  </a:lnTo>
                  <a:lnTo>
                    <a:pt x="517074" y="824361"/>
                  </a:lnTo>
                  <a:lnTo>
                    <a:pt x="561896" y="836088"/>
                  </a:lnTo>
                  <a:lnTo>
                    <a:pt x="608275" y="847498"/>
                  </a:lnTo>
                  <a:lnTo>
                    <a:pt x="656177" y="858583"/>
                  </a:lnTo>
                  <a:lnTo>
                    <a:pt x="705563" y="869334"/>
                  </a:lnTo>
                  <a:lnTo>
                    <a:pt x="756397" y="879744"/>
                  </a:lnTo>
                  <a:lnTo>
                    <a:pt x="808641" y="889804"/>
                  </a:lnTo>
                  <a:lnTo>
                    <a:pt x="862260" y="899505"/>
                  </a:lnTo>
                  <a:lnTo>
                    <a:pt x="917216" y="908840"/>
                  </a:lnTo>
                  <a:lnTo>
                    <a:pt x="973472" y="917800"/>
                  </a:lnTo>
                  <a:lnTo>
                    <a:pt x="1030991" y="926377"/>
                  </a:lnTo>
                  <a:lnTo>
                    <a:pt x="1089736" y="934563"/>
                  </a:lnTo>
                  <a:lnTo>
                    <a:pt x="1149671" y="942349"/>
                  </a:lnTo>
                  <a:lnTo>
                    <a:pt x="1210759" y="949727"/>
                  </a:lnTo>
                  <a:lnTo>
                    <a:pt x="1272962" y="956690"/>
                  </a:lnTo>
                  <a:lnTo>
                    <a:pt x="1336244" y="963227"/>
                  </a:lnTo>
                  <a:lnTo>
                    <a:pt x="1400567" y="969333"/>
                  </a:lnTo>
                  <a:lnTo>
                    <a:pt x="1465896" y="974997"/>
                  </a:lnTo>
                  <a:lnTo>
                    <a:pt x="1532193" y="980212"/>
                  </a:lnTo>
                  <a:lnTo>
                    <a:pt x="1599420" y="984970"/>
                  </a:lnTo>
                  <a:lnTo>
                    <a:pt x="1667542" y="989262"/>
                  </a:lnTo>
                  <a:lnTo>
                    <a:pt x="1736521" y="993079"/>
                  </a:lnTo>
                  <a:lnTo>
                    <a:pt x="1806321" y="996415"/>
                  </a:lnTo>
                  <a:lnTo>
                    <a:pt x="1876904" y="999260"/>
                  </a:lnTo>
                  <a:lnTo>
                    <a:pt x="1948233" y="1001607"/>
                  </a:lnTo>
                  <a:lnTo>
                    <a:pt x="2020273" y="1003446"/>
                  </a:lnTo>
                  <a:lnTo>
                    <a:pt x="2092985" y="1004770"/>
                  </a:lnTo>
                  <a:lnTo>
                    <a:pt x="2166333" y="1005571"/>
                  </a:lnTo>
                  <a:lnTo>
                    <a:pt x="2240280" y="1005839"/>
                  </a:lnTo>
                  <a:lnTo>
                    <a:pt x="2314226" y="1005571"/>
                  </a:lnTo>
                  <a:lnTo>
                    <a:pt x="2387574" y="1004770"/>
                  </a:lnTo>
                  <a:lnTo>
                    <a:pt x="2460286" y="1003446"/>
                  </a:lnTo>
                  <a:lnTo>
                    <a:pt x="2532326" y="1001607"/>
                  </a:lnTo>
                  <a:lnTo>
                    <a:pt x="2603655" y="999260"/>
                  </a:lnTo>
                  <a:lnTo>
                    <a:pt x="2674238" y="996415"/>
                  </a:lnTo>
                  <a:lnTo>
                    <a:pt x="2744038" y="993079"/>
                  </a:lnTo>
                  <a:lnTo>
                    <a:pt x="2813017" y="989262"/>
                  </a:lnTo>
                  <a:lnTo>
                    <a:pt x="2881139" y="984970"/>
                  </a:lnTo>
                  <a:lnTo>
                    <a:pt x="2948366" y="980212"/>
                  </a:lnTo>
                  <a:lnTo>
                    <a:pt x="3014663" y="974997"/>
                  </a:lnTo>
                  <a:lnTo>
                    <a:pt x="3079992" y="969333"/>
                  </a:lnTo>
                  <a:lnTo>
                    <a:pt x="3144315" y="963227"/>
                  </a:lnTo>
                  <a:lnTo>
                    <a:pt x="3207597" y="956690"/>
                  </a:lnTo>
                  <a:lnTo>
                    <a:pt x="3269800" y="949727"/>
                  </a:lnTo>
                  <a:lnTo>
                    <a:pt x="3330888" y="942349"/>
                  </a:lnTo>
                  <a:lnTo>
                    <a:pt x="3390823" y="934563"/>
                  </a:lnTo>
                  <a:lnTo>
                    <a:pt x="3449568" y="926377"/>
                  </a:lnTo>
                  <a:lnTo>
                    <a:pt x="3507087" y="917800"/>
                  </a:lnTo>
                  <a:lnTo>
                    <a:pt x="3563343" y="908840"/>
                  </a:lnTo>
                  <a:lnTo>
                    <a:pt x="3618299" y="899505"/>
                  </a:lnTo>
                  <a:lnTo>
                    <a:pt x="3671918" y="889804"/>
                  </a:lnTo>
                  <a:lnTo>
                    <a:pt x="3724162" y="879744"/>
                  </a:lnTo>
                  <a:lnTo>
                    <a:pt x="3774996" y="869334"/>
                  </a:lnTo>
                  <a:lnTo>
                    <a:pt x="3824382" y="858583"/>
                  </a:lnTo>
                  <a:lnTo>
                    <a:pt x="3872284" y="847498"/>
                  </a:lnTo>
                  <a:lnTo>
                    <a:pt x="3918663" y="836088"/>
                  </a:lnTo>
                  <a:lnTo>
                    <a:pt x="3963485" y="824361"/>
                  </a:lnTo>
                  <a:lnTo>
                    <a:pt x="4006711" y="812326"/>
                  </a:lnTo>
                  <a:lnTo>
                    <a:pt x="4048304" y="799990"/>
                  </a:lnTo>
                  <a:lnTo>
                    <a:pt x="4088229" y="787362"/>
                  </a:lnTo>
                  <a:lnTo>
                    <a:pt x="4126447" y="774450"/>
                  </a:lnTo>
                  <a:lnTo>
                    <a:pt x="4162922" y="761262"/>
                  </a:lnTo>
                  <a:lnTo>
                    <a:pt x="4230496" y="734094"/>
                  </a:lnTo>
                  <a:lnTo>
                    <a:pt x="4290655" y="705922"/>
                  </a:lnTo>
                  <a:lnTo>
                    <a:pt x="4343104" y="676813"/>
                  </a:lnTo>
                  <a:lnTo>
                    <a:pt x="4387547" y="646833"/>
                  </a:lnTo>
                  <a:lnTo>
                    <a:pt x="4423690" y="616048"/>
                  </a:lnTo>
                  <a:lnTo>
                    <a:pt x="4451237" y="584525"/>
                  </a:lnTo>
                  <a:lnTo>
                    <a:pt x="4475794" y="536000"/>
                  </a:lnTo>
                  <a:lnTo>
                    <a:pt x="4480560" y="502919"/>
                  </a:lnTo>
                  <a:lnTo>
                    <a:pt x="4479362" y="486319"/>
                  </a:lnTo>
                  <a:lnTo>
                    <a:pt x="4461695" y="437358"/>
                  </a:lnTo>
                  <a:lnTo>
                    <a:pt x="4438556" y="405499"/>
                  </a:lnTo>
                  <a:lnTo>
                    <a:pt x="4406675" y="374345"/>
                  </a:lnTo>
                  <a:lnTo>
                    <a:pt x="4366345" y="343960"/>
                  </a:lnTo>
                  <a:lnTo>
                    <a:pt x="4317862" y="314412"/>
                  </a:lnTo>
                  <a:lnTo>
                    <a:pt x="4261521" y="285765"/>
                  </a:lnTo>
                  <a:lnTo>
                    <a:pt x="4197618" y="258088"/>
                  </a:lnTo>
                  <a:lnTo>
                    <a:pt x="4126447" y="231445"/>
                  </a:lnTo>
                  <a:lnTo>
                    <a:pt x="4088229" y="218533"/>
                  </a:lnTo>
                  <a:lnTo>
                    <a:pt x="4048304" y="205904"/>
                  </a:lnTo>
                  <a:lnTo>
                    <a:pt x="4006711" y="193567"/>
                  </a:lnTo>
                  <a:lnTo>
                    <a:pt x="3963485" y="181530"/>
                  </a:lnTo>
                  <a:lnTo>
                    <a:pt x="3918663" y="169802"/>
                  </a:lnTo>
                  <a:lnTo>
                    <a:pt x="3872284" y="158390"/>
                  </a:lnTo>
                  <a:lnTo>
                    <a:pt x="3824382" y="147304"/>
                  </a:lnTo>
                  <a:lnTo>
                    <a:pt x="3774996" y="136550"/>
                  </a:lnTo>
                  <a:lnTo>
                    <a:pt x="3724162" y="126139"/>
                  </a:lnTo>
                  <a:lnTo>
                    <a:pt x="3671918" y="116077"/>
                  </a:lnTo>
                  <a:lnTo>
                    <a:pt x="3618299" y="106373"/>
                  </a:lnTo>
                  <a:lnTo>
                    <a:pt x="3563343" y="97036"/>
                  </a:lnTo>
                  <a:lnTo>
                    <a:pt x="3507087" y="88073"/>
                  </a:lnTo>
                  <a:lnTo>
                    <a:pt x="3449568" y="79493"/>
                  </a:lnTo>
                  <a:lnTo>
                    <a:pt x="3390823" y="71305"/>
                  </a:lnTo>
                  <a:lnTo>
                    <a:pt x="3330888" y="63517"/>
                  </a:lnTo>
                  <a:lnTo>
                    <a:pt x="3269800" y="56136"/>
                  </a:lnTo>
                  <a:lnTo>
                    <a:pt x="3207597" y="49171"/>
                  </a:lnTo>
                  <a:lnTo>
                    <a:pt x="3144315" y="42631"/>
                  </a:lnTo>
                  <a:lnTo>
                    <a:pt x="3079992" y="36523"/>
                  </a:lnTo>
                  <a:lnTo>
                    <a:pt x="3014663" y="30857"/>
                  </a:lnTo>
                  <a:lnTo>
                    <a:pt x="2948366" y="25639"/>
                  </a:lnTo>
                  <a:lnTo>
                    <a:pt x="2881139" y="20880"/>
                  </a:lnTo>
                  <a:lnTo>
                    <a:pt x="2813017" y="16586"/>
                  </a:lnTo>
                  <a:lnTo>
                    <a:pt x="2744038" y="12766"/>
                  </a:lnTo>
                  <a:lnTo>
                    <a:pt x="2674238" y="9429"/>
                  </a:lnTo>
                  <a:lnTo>
                    <a:pt x="2603655" y="6582"/>
                  </a:lnTo>
                  <a:lnTo>
                    <a:pt x="2532326" y="4234"/>
                  </a:lnTo>
                  <a:lnTo>
                    <a:pt x="2460286" y="2394"/>
                  </a:lnTo>
                  <a:lnTo>
                    <a:pt x="2387574" y="1069"/>
                  </a:lnTo>
                  <a:lnTo>
                    <a:pt x="2314226" y="268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75959" y="3327273"/>
              <a:ext cx="4480560" cy="1005840"/>
            </a:xfrm>
            <a:custGeom>
              <a:avLst/>
              <a:gdLst/>
              <a:ahLst/>
              <a:cxnLst/>
              <a:rect l="l" t="t" r="r" b="b"/>
              <a:pathLst>
                <a:path w="4480559" h="1005839">
                  <a:moveTo>
                    <a:pt x="0" y="502919"/>
                  </a:moveTo>
                  <a:lnTo>
                    <a:pt x="10666" y="453530"/>
                  </a:lnTo>
                  <a:lnTo>
                    <a:pt x="42003" y="405499"/>
                  </a:lnTo>
                  <a:lnTo>
                    <a:pt x="73884" y="374345"/>
                  </a:lnTo>
                  <a:lnTo>
                    <a:pt x="114214" y="343960"/>
                  </a:lnTo>
                  <a:lnTo>
                    <a:pt x="162697" y="314412"/>
                  </a:lnTo>
                  <a:lnTo>
                    <a:pt x="219038" y="285765"/>
                  </a:lnTo>
                  <a:lnTo>
                    <a:pt x="282941" y="258088"/>
                  </a:lnTo>
                  <a:lnTo>
                    <a:pt x="354112" y="231445"/>
                  </a:lnTo>
                  <a:lnTo>
                    <a:pt x="392330" y="218533"/>
                  </a:lnTo>
                  <a:lnTo>
                    <a:pt x="432255" y="205904"/>
                  </a:lnTo>
                  <a:lnTo>
                    <a:pt x="473848" y="193567"/>
                  </a:lnTo>
                  <a:lnTo>
                    <a:pt x="517074" y="181530"/>
                  </a:lnTo>
                  <a:lnTo>
                    <a:pt x="561896" y="169802"/>
                  </a:lnTo>
                  <a:lnTo>
                    <a:pt x="608275" y="158390"/>
                  </a:lnTo>
                  <a:lnTo>
                    <a:pt x="656177" y="147304"/>
                  </a:lnTo>
                  <a:lnTo>
                    <a:pt x="705563" y="136550"/>
                  </a:lnTo>
                  <a:lnTo>
                    <a:pt x="756397" y="126139"/>
                  </a:lnTo>
                  <a:lnTo>
                    <a:pt x="808641" y="116077"/>
                  </a:lnTo>
                  <a:lnTo>
                    <a:pt x="862260" y="106373"/>
                  </a:lnTo>
                  <a:lnTo>
                    <a:pt x="917216" y="97036"/>
                  </a:lnTo>
                  <a:lnTo>
                    <a:pt x="973472" y="88073"/>
                  </a:lnTo>
                  <a:lnTo>
                    <a:pt x="1030991" y="79493"/>
                  </a:lnTo>
                  <a:lnTo>
                    <a:pt x="1089736" y="71305"/>
                  </a:lnTo>
                  <a:lnTo>
                    <a:pt x="1149671" y="63517"/>
                  </a:lnTo>
                  <a:lnTo>
                    <a:pt x="1210759" y="56136"/>
                  </a:lnTo>
                  <a:lnTo>
                    <a:pt x="1272962" y="49171"/>
                  </a:lnTo>
                  <a:lnTo>
                    <a:pt x="1336244" y="42631"/>
                  </a:lnTo>
                  <a:lnTo>
                    <a:pt x="1400567" y="36523"/>
                  </a:lnTo>
                  <a:lnTo>
                    <a:pt x="1465896" y="30857"/>
                  </a:lnTo>
                  <a:lnTo>
                    <a:pt x="1532193" y="25639"/>
                  </a:lnTo>
                  <a:lnTo>
                    <a:pt x="1599420" y="20880"/>
                  </a:lnTo>
                  <a:lnTo>
                    <a:pt x="1667542" y="16586"/>
                  </a:lnTo>
                  <a:lnTo>
                    <a:pt x="1736521" y="12766"/>
                  </a:lnTo>
                  <a:lnTo>
                    <a:pt x="1806321" y="9429"/>
                  </a:lnTo>
                  <a:lnTo>
                    <a:pt x="1876904" y="6582"/>
                  </a:lnTo>
                  <a:lnTo>
                    <a:pt x="1948233" y="4234"/>
                  </a:lnTo>
                  <a:lnTo>
                    <a:pt x="2020273" y="2394"/>
                  </a:lnTo>
                  <a:lnTo>
                    <a:pt x="2092985" y="1069"/>
                  </a:lnTo>
                  <a:lnTo>
                    <a:pt x="2166333" y="268"/>
                  </a:lnTo>
                  <a:lnTo>
                    <a:pt x="2240280" y="0"/>
                  </a:lnTo>
                  <a:lnTo>
                    <a:pt x="2314226" y="268"/>
                  </a:lnTo>
                  <a:lnTo>
                    <a:pt x="2387574" y="1069"/>
                  </a:lnTo>
                  <a:lnTo>
                    <a:pt x="2460286" y="2394"/>
                  </a:lnTo>
                  <a:lnTo>
                    <a:pt x="2532326" y="4234"/>
                  </a:lnTo>
                  <a:lnTo>
                    <a:pt x="2603655" y="6582"/>
                  </a:lnTo>
                  <a:lnTo>
                    <a:pt x="2674238" y="9429"/>
                  </a:lnTo>
                  <a:lnTo>
                    <a:pt x="2744038" y="12766"/>
                  </a:lnTo>
                  <a:lnTo>
                    <a:pt x="2813017" y="16586"/>
                  </a:lnTo>
                  <a:lnTo>
                    <a:pt x="2881139" y="20880"/>
                  </a:lnTo>
                  <a:lnTo>
                    <a:pt x="2948366" y="25639"/>
                  </a:lnTo>
                  <a:lnTo>
                    <a:pt x="3014663" y="30857"/>
                  </a:lnTo>
                  <a:lnTo>
                    <a:pt x="3079992" y="36523"/>
                  </a:lnTo>
                  <a:lnTo>
                    <a:pt x="3144315" y="42631"/>
                  </a:lnTo>
                  <a:lnTo>
                    <a:pt x="3207597" y="49171"/>
                  </a:lnTo>
                  <a:lnTo>
                    <a:pt x="3269800" y="56136"/>
                  </a:lnTo>
                  <a:lnTo>
                    <a:pt x="3330888" y="63517"/>
                  </a:lnTo>
                  <a:lnTo>
                    <a:pt x="3390823" y="71305"/>
                  </a:lnTo>
                  <a:lnTo>
                    <a:pt x="3449568" y="79493"/>
                  </a:lnTo>
                  <a:lnTo>
                    <a:pt x="3507087" y="88073"/>
                  </a:lnTo>
                  <a:lnTo>
                    <a:pt x="3563343" y="97036"/>
                  </a:lnTo>
                  <a:lnTo>
                    <a:pt x="3618299" y="106373"/>
                  </a:lnTo>
                  <a:lnTo>
                    <a:pt x="3671918" y="116077"/>
                  </a:lnTo>
                  <a:lnTo>
                    <a:pt x="3724162" y="126139"/>
                  </a:lnTo>
                  <a:lnTo>
                    <a:pt x="3774996" y="136550"/>
                  </a:lnTo>
                  <a:lnTo>
                    <a:pt x="3824382" y="147304"/>
                  </a:lnTo>
                  <a:lnTo>
                    <a:pt x="3872284" y="158390"/>
                  </a:lnTo>
                  <a:lnTo>
                    <a:pt x="3918663" y="169802"/>
                  </a:lnTo>
                  <a:lnTo>
                    <a:pt x="3963485" y="181530"/>
                  </a:lnTo>
                  <a:lnTo>
                    <a:pt x="4006711" y="193567"/>
                  </a:lnTo>
                  <a:lnTo>
                    <a:pt x="4048304" y="205904"/>
                  </a:lnTo>
                  <a:lnTo>
                    <a:pt x="4088229" y="218533"/>
                  </a:lnTo>
                  <a:lnTo>
                    <a:pt x="4126447" y="231445"/>
                  </a:lnTo>
                  <a:lnTo>
                    <a:pt x="4162922" y="244633"/>
                  </a:lnTo>
                  <a:lnTo>
                    <a:pt x="4230496" y="271801"/>
                  </a:lnTo>
                  <a:lnTo>
                    <a:pt x="4290655" y="299972"/>
                  </a:lnTo>
                  <a:lnTo>
                    <a:pt x="4343104" y="329077"/>
                  </a:lnTo>
                  <a:lnTo>
                    <a:pt x="4387547" y="359052"/>
                  </a:lnTo>
                  <a:lnTo>
                    <a:pt x="4423690" y="389830"/>
                  </a:lnTo>
                  <a:lnTo>
                    <a:pt x="4451237" y="421345"/>
                  </a:lnTo>
                  <a:lnTo>
                    <a:pt x="4475794" y="469853"/>
                  </a:lnTo>
                  <a:lnTo>
                    <a:pt x="4480560" y="502919"/>
                  </a:lnTo>
                  <a:lnTo>
                    <a:pt x="4479362" y="519527"/>
                  </a:lnTo>
                  <a:lnTo>
                    <a:pt x="4461695" y="568507"/>
                  </a:lnTo>
                  <a:lnTo>
                    <a:pt x="4438556" y="600375"/>
                  </a:lnTo>
                  <a:lnTo>
                    <a:pt x="4406675" y="631537"/>
                  </a:lnTo>
                  <a:lnTo>
                    <a:pt x="4366345" y="661928"/>
                  </a:lnTo>
                  <a:lnTo>
                    <a:pt x="4317862" y="691480"/>
                  </a:lnTo>
                  <a:lnTo>
                    <a:pt x="4261521" y="720129"/>
                  </a:lnTo>
                  <a:lnTo>
                    <a:pt x="4197618" y="747807"/>
                  </a:lnTo>
                  <a:lnTo>
                    <a:pt x="4126447" y="774450"/>
                  </a:lnTo>
                  <a:lnTo>
                    <a:pt x="4088229" y="787362"/>
                  </a:lnTo>
                  <a:lnTo>
                    <a:pt x="4048304" y="799990"/>
                  </a:lnTo>
                  <a:lnTo>
                    <a:pt x="4006711" y="812326"/>
                  </a:lnTo>
                  <a:lnTo>
                    <a:pt x="3963485" y="824361"/>
                  </a:lnTo>
                  <a:lnTo>
                    <a:pt x="3918663" y="836088"/>
                  </a:lnTo>
                  <a:lnTo>
                    <a:pt x="3872284" y="847498"/>
                  </a:lnTo>
                  <a:lnTo>
                    <a:pt x="3824382" y="858583"/>
                  </a:lnTo>
                  <a:lnTo>
                    <a:pt x="3774996" y="869334"/>
                  </a:lnTo>
                  <a:lnTo>
                    <a:pt x="3724162" y="879744"/>
                  </a:lnTo>
                  <a:lnTo>
                    <a:pt x="3671918" y="889804"/>
                  </a:lnTo>
                  <a:lnTo>
                    <a:pt x="3618299" y="899505"/>
                  </a:lnTo>
                  <a:lnTo>
                    <a:pt x="3563343" y="908840"/>
                  </a:lnTo>
                  <a:lnTo>
                    <a:pt x="3507087" y="917800"/>
                  </a:lnTo>
                  <a:lnTo>
                    <a:pt x="3449568" y="926377"/>
                  </a:lnTo>
                  <a:lnTo>
                    <a:pt x="3390823" y="934563"/>
                  </a:lnTo>
                  <a:lnTo>
                    <a:pt x="3330888" y="942349"/>
                  </a:lnTo>
                  <a:lnTo>
                    <a:pt x="3269800" y="949727"/>
                  </a:lnTo>
                  <a:lnTo>
                    <a:pt x="3207597" y="956690"/>
                  </a:lnTo>
                  <a:lnTo>
                    <a:pt x="3144315" y="963227"/>
                  </a:lnTo>
                  <a:lnTo>
                    <a:pt x="3079992" y="969333"/>
                  </a:lnTo>
                  <a:lnTo>
                    <a:pt x="3014663" y="974997"/>
                  </a:lnTo>
                  <a:lnTo>
                    <a:pt x="2948366" y="980212"/>
                  </a:lnTo>
                  <a:lnTo>
                    <a:pt x="2881139" y="984970"/>
                  </a:lnTo>
                  <a:lnTo>
                    <a:pt x="2813017" y="989262"/>
                  </a:lnTo>
                  <a:lnTo>
                    <a:pt x="2744038" y="993079"/>
                  </a:lnTo>
                  <a:lnTo>
                    <a:pt x="2674238" y="996415"/>
                  </a:lnTo>
                  <a:lnTo>
                    <a:pt x="2603655" y="999260"/>
                  </a:lnTo>
                  <a:lnTo>
                    <a:pt x="2532326" y="1001607"/>
                  </a:lnTo>
                  <a:lnTo>
                    <a:pt x="2460286" y="1003446"/>
                  </a:lnTo>
                  <a:lnTo>
                    <a:pt x="2387574" y="1004770"/>
                  </a:lnTo>
                  <a:lnTo>
                    <a:pt x="2314226" y="1005571"/>
                  </a:lnTo>
                  <a:lnTo>
                    <a:pt x="2240280" y="1005839"/>
                  </a:lnTo>
                  <a:lnTo>
                    <a:pt x="2166333" y="1005571"/>
                  </a:lnTo>
                  <a:lnTo>
                    <a:pt x="2092985" y="1004770"/>
                  </a:lnTo>
                  <a:lnTo>
                    <a:pt x="2020273" y="1003446"/>
                  </a:lnTo>
                  <a:lnTo>
                    <a:pt x="1948233" y="1001607"/>
                  </a:lnTo>
                  <a:lnTo>
                    <a:pt x="1876904" y="999260"/>
                  </a:lnTo>
                  <a:lnTo>
                    <a:pt x="1806321" y="996415"/>
                  </a:lnTo>
                  <a:lnTo>
                    <a:pt x="1736521" y="993079"/>
                  </a:lnTo>
                  <a:lnTo>
                    <a:pt x="1667542" y="989262"/>
                  </a:lnTo>
                  <a:lnTo>
                    <a:pt x="1599420" y="984970"/>
                  </a:lnTo>
                  <a:lnTo>
                    <a:pt x="1532193" y="980212"/>
                  </a:lnTo>
                  <a:lnTo>
                    <a:pt x="1465896" y="974997"/>
                  </a:lnTo>
                  <a:lnTo>
                    <a:pt x="1400567" y="969333"/>
                  </a:lnTo>
                  <a:lnTo>
                    <a:pt x="1336244" y="963227"/>
                  </a:lnTo>
                  <a:lnTo>
                    <a:pt x="1272962" y="956690"/>
                  </a:lnTo>
                  <a:lnTo>
                    <a:pt x="1210759" y="949727"/>
                  </a:lnTo>
                  <a:lnTo>
                    <a:pt x="1149671" y="942349"/>
                  </a:lnTo>
                  <a:lnTo>
                    <a:pt x="1089736" y="934563"/>
                  </a:lnTo>
                  <a:lnTo>
                    <a:pt x="1030991" y="926377"/>
                  </a:lnTo>
                  <a:lnTo>
                    <a:pt x="973472" y="917800"/>
                  </a:lnTo>
                  <a:lnTo>
                    <a:pt x="917216" y="908840"/>
                  </a:lnTo>
                  <a:lnTo>
                    <a:pt x="862260" y="899505"/>
                  </a:lnTo>
                  <a:lnTo>
                    <a:pt x="808641" y="889804"/>
                  </a:lnTo>
                  <a:lnTo>
                    <a:pt x="756397" y="879744"/>
                  </a:lnTo>
                  <a:lnTo>
                    <a:pt x="705563" y="869334"/>
                  </a:lnTo>
                  <a:lnTo>
                    <a:pt x="656177" y="858583"/>
                  </a:lnTo>
                  <a:lnTo>
                    <a:pt x="608275" y="847498"/>
                  </a:lnTo>
                  <a:lnTo>
                    <a:pt x="561896" y="836088"/>
                  </a:lnTo>
                  <a:lnTo>
                    <a:pt x="517074" y="824361"/>
                  </a:lnTo>
                  <a:lnTo>
                    <a:pt x="473848" y="812326"/>
                  </a:lnTo>
                  <a:lnTo>
                    <a:pt x="432255" y="799990"/>
                  </a:lnTo>
                  <a:lnTo>
                    <a:pt x="392330" y="787362"/>
                  </a:lnTo>
                  <a:lnTo>
                    <a:pt x="354112" y="774450"/>
                  </a:lnTo>
                  <a:lnTo>
                    <a:pt x="317637" y="761262"/>
                  </a:lnTo>
                  <a:lnTo>
                    <a:pt x="250063" y="734094"/>
                  </a:lnTo>
                  <a:lnTo>
                    <a:pt x="189904" y="705922"/>
                  </a:lnTo>
                  <a:lnTo>
                    <a:pt x="137455" y="676813"/>
                  </a:lnTo>
                  <a:lnTo>
                    <a:pt x="93012" y="646833"/>
                  </a:lnTo>
                  <a:lnTo>
                    <a:pt x="56869" y="616048"/>
                  </a:lnTo>
                  <a:lnTo>
                    <a:pt x="29322" y="584525"/>
                  </a:lnTo>
                  <a:lnTo>
                    <a:pt x="4765" y="536000"/>
                  </a:lnTo>
                  <a:lnTo>
                    <a:pt x="0" y="502919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6099" y="3624072"/>
              <a:ext cx="473201" cy="48082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283322" y="3674821"/>
            <a:ext cx="1727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Interprétation</a:t>
            </a:r>
            <a:r>
              <a:rPr sz="1800" b="1" spc="-5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F2C3C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28715" y="4744211"/>
            <a:ext cx="4570730" cy="1096010"/>
            <a:chOff x="5728715" y="4744211"/>
            <a:chExt cx="4570730" cy="109601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8715" y="4744211"/>
              <a:ext cx="4570476" cy="109574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75959" y="4768087"/>
              <a:ext cx="4480560" cy="1006475"/>
            </a:xfrm>
            <a:custGeom>
              <a:avLst/>
              <a:gdLst/>
              <a:ahLst/>
              <a:cxnLst/>
              <a:rect l="l" t="t" r="r" b="b"/>
              <a:pathLst>
                <a:path w="4480559" h="1006475">
                  <a:moveTo>
                    <a:pt x="2240280" y="0"/>
                  </a:moveTo>
                  <a:lnTo>
                    <a:pt x="2166333" y="268"/>
                  </a:lnTo>
                  <a:lnTo>
                    <a:pt x="2092985" y="1069"/>
                  </a:lnTo>
                  <a:lnTo>
                    <a:pt x="2020273" y="2394"/>
                  </a:lnTo>
                  <a:lnTo>
                    <a:pt x="1948233" y="4234"/>
                  </a:lnTo>
                  <a:lnTo>
                    <a:pt x="1876904" y="6582"/>
                  </a:lnTo>
                  <a:lnTo>
                    <a:pt x="1806321" y="9429"/>
                  </a:lnTo>
                  <a:lnTo>
                    <a:pt x="1736521" y="12766"/>
                  </a:lnTo>
                  <a:lnTo>
                    <a:pt x="1667542" y="16586"/>
                  </a:lnTo>
                  <a:lnTo>
                    <a:pt x="1599420" y="20880"/>
                  </a:lnTo>
                  <a:lnTo>
                    <a:pt x="1532193" y="25639"/>
                  </a:lnTo>
                  <a:lnTo>
                    <a:pt x="1465896" y="30857"/>
                  </a:lnTo>
                  <a:lnTo>
                    <a:pt x="1400567" y="36523"/>
                  </a:lnTo>
                  <a:lnTo>
                    <a:pt x="1336244" y="42631"/>
                  </a:lnTo>
                  <a:lnTo>
                    <a:pt x="1272962" y="49171"/>
                  </a:lnTo>
                  <a:lnTo>
                    <a:pt x="1210759" y="56136"/>
                  </a:lnTo>
                  <a:lnTo>
                    <a:pt x="1149671" y="63517"/>
                  </a:lnTo>
                  <a:lnTo>
                    <a:pt x="1089736" y="71305"/>
                  </a:lnTo>
                  <a:lnTo>
                    <a:pt x="1030991" y="79493"/>
                  </a:lnTo>
                  <a:lnTo>
                    <a:pt x="973472" y="88073"/>
                  </a:lnTo>
                  <a:lnTo>
                    <a:pt x="917216" y="97036"/>
                  </a:lnTo>
                  <a:lnTo>
                    <a:pt x="862260" y="106373"/>
                  </a:lnTo>
                  <a:lnTo>
                    <a:pt x="808641" y="116077"/>
                  </a:lnTo>
                  <a:lnTo>
                    <a:pt x="756397" y="126139"/>
                  </a:lnTo>
                  <a:lnTo>
                    <a:pt x="705563" y="136550"/>
                  </a:lnTo>
                  <a:lnTo>
                    <a:pt x="656177" y="147304"/>
                  </a:lnTo>
                  <a:lnTo>
                    <a:pt x="608275" y="158390"/>
                  </a:lnTo>
                  <a:lnTo>
                    <a:pt x="561896" y="169802"/>
                  </a:lnTo>
                  <a:lnTo>
                    <a:pt x="517074" y="181530"/>
                  </a:lnTo>
                  <a:lnTo>
                    <a:pt x="473848" y="193567"/>
                  </a:lnTo>
                  <a:lnTo>
                    <a:pt x="432255" y="205904"/>
                  </a:lnTo>
                  <a:lnTo>
                    <a:pt x="392330" y="218533"/>
                  </a:lnTo>
                  <a:lnTo>
                    <a:pt x="354112" y="231445"/>
                  </a:lnTo>
                  <a:lnTo>
                    <a:pt x="317637" y="244633"/>
                  </a:lnTo>
                  <a:lnTo>
                    <a:pt x="250063" y="271801"/>
                  </a:lnTo>
                  <a:lnTo>
                    <a:pt x="189904" y="299972"/>
                  </a:lnTo>
                  <a:lnTo>
                    <a:pt x="137455" y="329077"/>
                  </a:lnTo>
                  <a:lnTo>
                    <a:pt x="93012" y="359052"/>
                  </a:lnTo>
                  <a:lnTo>
                    <a:pt x="56869" y="389830"/>
                  </a:lnTo>
                  <a:lnTo>
                    <a:pt x="29322" y="421345"/>
                  </a:lnTo>
                  <a:lnTo>
                    <a:pt x="4765" y="469853"/>
                  </a:lnTo>
                  <a:lnTo>
                    <a:pt x="0" y="502920"/>
                  </a:lnTo>
                  <a:lnTo>
                    <a:pt x="1197" y="519527"/>
                  </a:lnTo>
                  <a:lnTo>
                    <a:pt x="18864" y="568508"/>
                  </a:lnTo>
                  <a:lnTo>
                    <a:pt x="42003" y="600377"/>
                  </a:lnTo>
                  <a:lnTo>
                    <a:pt x="73884" y="631541"/>
                  </a:lnTo>
                  <a:lnTo>
                    <a:pt x="114214" y="661934"/>
                  </a:lnTo>
                  <a:lnTo>
                    <a:pt x="162697" y="691489"/>
                  </a:lnTo>
                  <a:lnTo>
                    <a:pt x="219038" y="720141"/>
                  </a:lnTo>
                  <a:lnTo>
                    <a:pt x="282941" y="747823"/>
                  </a:lnTo>
                  <a:lnTo>
                    <a:pt x="354112" y="774469"/>
                  </a:lnTo>
                  <a:lnTo>
                    <a:pt x="392330" y="787382"/>
                  </a:lnTo>
                  <a:lnTo>
                    <a:pt x="432255" y="800012"/>
                  </a:lnTo>
                  <a:lnTo>
                    <a:pt x="473848" y="812350"/>
                  </a:lnTo>
                  <a:lnTo>
                    <a:pt x="517074" y="824387"/>
                  </a:lnTo>
                  <a:lnTo>
                    <a:pt x="561896" y="836116"/>
                  </a:lnTo>
                  <a:lnTo>
                    <a:pt x="608275" y="847528"/>
                  </a:lnTo>
                  <a:lnTo>
                    <a:pt x="656177" y="858615"/>
                  </a:lnTo>
                  <a:lnTo>
                    <a:pt x="705563" y="869368"/>
                  </a:lnTo>
                  <a:lnTo>
                    <a:pt x="756397" y="879780"/>
                  </a:lnTo>
                  <a:lnTo>
                    <a:pt x="808641" y="889841"/>
                  </a:lnTo>
                  <a:lnTo>
                    <a:pt x="862260" y="899544"/>
                  </a:lnTo>
                  <a:lnTo>
                    <a:pt x="917216" y="908881"/>
                  </a:lnTo>
                  <a:lnTo>
                    <a:pt x="973472" y="917843"/>
                  </a:lnTo>
                  <a:lnTo>
                    <a:pt x="1030991" y="926422"/>
                  </a:lnTo>
                  <a:lnTo>
                    <a:pt x="1089736" y="934609"/>
                  </a:lnTo>
                  <a:lnTo>
                    <a:pt x="1149671" y="942397"/>
                  </a:lnTo>
                  <a:lnTo>
                    <a:pt x="1210759" y="949777"/>
                  </a:lnTo>
                  <a:lnTo>
                    <a:pt x="1272962" y="956741"/>
                  </a:lnTo>
                  <a:lnTo>
                    <a:pt x="1336244" y="963280"/>
                  </a:lnTo>
                  <a:lnTo>
                    <a:pt x="1400567" y="969387"/>
                  </a:lnTo>
                  <a:lnTo>
                    <a:pt x="1465896" y="975052"/>
                  </a:lnTo>
                  <a:lnTo>
                    <a:pt x="1532193" y="980269"/>
                  </a:lnTo>
                  <a:lnTo>
                    <a:pt x="1599420" y="985028"/>
                  </a:lnTo>
                  <a:lnTo>
                    <a:pt x="1667542" y="989321"/>
                  </a:lnTo>
                  <a:lnTo>
                    <a:pt x="1736521" y="993140"/>
                  </a:lnTo>
                  <a:lnTo>
                    <a:pt x="1806321" y="996476"/>
                  </a:lnTo>
                  <a:lnTo>
                    <a:pt x="1876904" y="999322"/>
                  </a:lnTo>
                  <a:lnTo>
                    <a:pt x="1948233" y="1001669"/>
                  </a:lnTo>
                  <a:lnTo>
                    <a:pt x="2020273" y="1003509"/>
                  </a:lnTo>
                  <a:lnTo>
                    <a:pt x="2092985" y="1004834"/>
                  </a:lnTo>
                  <a:lnTo>
                    <a:pt x="2166333" y="1005634"/>
                  </a:lnTo>
                  <a:lnTo>
                    <a:pt x="2240280" y="1005903"/>
                  </a:lnTo>
                  <a:lnTo>
                    <a:pt x="2314226" y="1005634"/>
                  </a:lnTo>
                  <a:lnTo>
                    <a:pt x="2387574" y="1004834"/>
                  </a:lnTo>
                  <a:lnTo>
                    <a:pt x="2460286" y="1003509"/>
                  </a:lnTo>
                  <a:lnTo>
                    <a:pt x="2532326" y="1001669"/>
                  </a:lnTo>
                  <a:lnTo>
                    <a:pt x="2603655" y="999322"/>
                  </a:lnTo>
                  <a:lnTo>
                    <a:pt x="2674238" y="996476"/>
                  </a:lnTo>
                  <a:lnTo>
                    <a:pt x="2744038" y="993140"/>
                  </a:lnTo>
                  <a:lnTo>
                    <a:pt x="2813017" y="989321"/>
                  </a:lnTo>
                  <a:lnTo>
                    <a:pt x="2881139" y="985028"/>
                  </a:lnTo>
                  <a:lnTo>
                    <a:pt x="2948366" y="980269"/>
                  </a:lnTo>
                  <a:lnTo>
                    <a:pt x="3014663" y="975052"/>
                  </a:lnTo>
                  <a:lnTo>
                    <a:pt x="3079992" y="969387"/>
                  </a:lnTo>
                  <a:lnTo>
                    <a:pt x="3144315" y="963280"/>
                  </a:lnTo>
                  <a:lnTo>
                    <a:pt x="3207597" y="956741"/>
                  </a:lnTo>
                  <a:lnTo>
                    <a:pt x="3269800" y="949777"/>
                  </a:lnTo>
                  <a:lnTo>
                    <a:pt x="3330888" y="942397"/>
                  </a:lnTo>
                  <a:lnTo>
                    <a:pt x="3390823" y="934609"/>
                  </a:lnTo>
                  <a:lnTo>
                    <a:pt x="3449568" y="926422"/>
                  </a:lnTo>
                  <a:lnTo>
                    <a:pt x="3507087" y="917843"/>
                  </a:lnTo>
                  <a:lnTo>
                    <a:pt x="3563343" y="908881"/>
                  </a:lnTo>
                  <a:lnTo>
                    <a:pt x="3618299" y="899544"/>
                  </a:lnTo>
                  <a:lnTo>
                    <a:pt x="3671918" y="889841"/>
                  </a:lnTo>
                  <a:lnTo>
                    <a:pt x="3724162" y="879780"/>
                  </a:lnTo>
                  <a:lnTo>
                    <a:pt x="3774996" y="869368"/>
                  </a:lnTo>
                  <a:lnTo>
                    <a:pt x="3824382" y="858615"/>
                  </a:lnTo>
                  <a:lnTo>
                    <a:pt x="3872284" y="847528"/>
                  </a:lnTo>
                  <a:lnTo>
                    <a:pt x="3918663" y="836116"/>
                  </a:lnTo>
                  <a:lnTo>
                    <a:pt x="3963485" y="824387"/>
                  </a:lnTo>
                  <a:lnTo>
                    <a:pt x="4006711" y="812350"/>
                  </a:lnTo>
                  <a:lnTo>
                    <a:pt x="4048304" y="800012"/>
                  </a:lnTo>
                  <a:lnTo>
                    <a:pt x="4088229" y="787382"/>
                  </a:lnTo>
                  <a:lnTo>
                    <a:pt x="4126447" y="774469"/>
                  </a:lnTo>
                  <a:lnTo>
                    <a:pt x="4162922" y="761279"/>
                  </a:lnTo>
                  <a:lnTo>
                    <a:pt x="4230496" y="734107"/>
                  </a:lnTo>
                  <a:lnTo>
                    <a:pt x="4290655" y="705932"/>
                  </a:lnTo>
                  <a:lnTo>
                    <a:pt x="4343104" y="676821"/>
                  </a:lnTo>
                  <a:lnTo>
                    <a:pt x="4387547" y="646838"/>
                  </a:lnTo>
                  <a:lnTo>
                    <a:pt x="4423690" y="616052"/>
                  </a:lnTo>
                  <a:lnTo>
                    <a:pt x="4451237" y="584527"/>
                  </a:lnTo>
                  <a:lnTo>
                    <a:pt x="4475794" y="536000"/>
                  </a:lnTo>
                  <a:lnTo>
                    <a:pt x="4480560" y="502920"/>
                  </a:lnTo>
                  <a:lnTo>
                    <a:pt x="4479362" y="486319"/>
                  </a:lnTo>
                  <a:lnTo>
                    <a:pt x="4461695" y="437358"/>
                  </a:lnTo>
                  <a:lnTo>
                    <a:pt x="4438556" y="405499"/>
                  </a:lnTo>
                  <a:lnTo>
                    <a:pt x="4406675" y="374345"/>
                  </a:lnTo>
                  <a:lnTo>
                    <a:pt x="4366345" y="343960"/>
                  </a:lnTo>
                  <a:lnTo>
                    <a:pt x="4317862" y="314412"/>
                  </a:lnTo>
                  <a:lnTo>
                    <a:pt x="4261521" y="285765"/>
                  </a:lnTo>
                  <a:lnTo>
                    <a:pt x="4197618" y="258088"/>
                  </a:lnTo>
                  <a:lnTo>
                    <a:pt x="4126447" y="231445"/>
                  </a:lnTo>
                  <a:lnTo>
                    <a:pt x="4088229" y="218533"/>
                  </a:lnTo>
                  <a:lnTo>
                    <a:pt x="4048304" y="205904"/>
                  </a:lnTo>
                  <a:lnTo>
                    <a:pt x="4006711" y="193567"/>
                  </a:lnTo>
                  <a:lnTo>
                    <a:pt x="3963485" y="181530"/>
                  </a:lnTo>
                  <a:lnTo>
                    <a:pt x="3918663" y="169802"/>
                  </a:lnTo>
                  <a:lnTo>
                    <a:pt x="3872284" y="158390"/>
                  </a:lnTo>
                  <a:lnTo>
                    <a:pt x="3824382" y="147304"/>
                  </a:lnTo>
                  <a:lnTo>
                    <a:pt x="3774996" y="136550"/>
                  </a:lnTo>
                  <a:lnTo>
                    <a:pt x="3724162" y="126139"/>
                  </a:lnTo>
                  <a:lnTo>
                    <a:pt x="3671918" y="116077"/>
                  </a:lnTo>
                  <a:lnTo>
                    <a:pt x="3618299" y="106373"/>
                  </a:lnTo>
                  <a:lnTo>
                    <a:pt x="3563343" y="97036"/>
                  </a:lnTo>
                  <a:lnTo>
                    <a:pt x="3507087" y="88073"/>
                  </a:lnTo>
                  <a:lnTo>
                    <a:pt x="3449568" y="79493"/>
                  </a:lnTo>
                  <a:lnTo>
                    <a:pt x="3390823" y="71305"/>
                  </a:lnTo>
                  <a:lnTo>
                    <a:pt x="3330888" y="63517"/>
                  </a:lnTo>
                  <a:lnTo>
                    <a:pt x="3269800" y="56136"/>
                  </a:lnTo>
                  <a:lnTo>
                    <a:pt x="3207597" y="49171"/>
                  </a:lnTo>
                  <a:lnTo>
                    <a:pt x="3144315" y="42631"/>
                  </a:lnTo>
                  <a:lnTo>
                    <a:pt x="3079992" y="36523"/>
                  </a:lnTo>
                  <a:lnTo>
                    <a:pt x="3014663" y="30857"/>
                  </a:lnTo>
                  <a:lnTo>
                    <a:pt x="2948366" y="25639"/>
                  </a:lnTo>
                  <a:lnTo>
                    <a:pt x="2881139" y="20880"/>
                  </a:lnTo>
                  <a:lnTo>
                    <a:pt x="2813017" y="16586"/>
                  </a:lnTo>
                  <a:lnTo>
                    <a:pt x="2744038" y="12766"/>
                  </a:lnTo>
                  <a:lnTo>
                    <a:pt x="2674238" y="9429"/>
                  </a:lnTo>
                  <a:lnTo>
                    <a:pt x="2603655" y="6582"/>
                  </a:lnTo>
                  <a:lnTo>
                    <a:pt x="2532326" y="4234"/>
                  </a:lnTo>
                  <a:lnTo>
                    <a:pt x="2460286" y="2394"/>
                  </a:lnTo>
                  <a:lnTo>
                    <a:pt x="2387574" y="1069"/>
                  </a:lnTo>
                  <a:lnTo>
                    <a:pt x="2314226" y="268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75959" y="4768087"/>
              <a:ext cx="4480560" cy="1006475"/>
            </a:xfrm>
            <a:custGeom>
              <a:avLst/>
              <a:gdLst/>
              <a:ahLst/>
              <a:cxnLst/>
              <a:rect l="l" t="t" r="r" b="b"/>
              <a:pathLst>
                <a:path w="4480559" h="1006475">
                  <a:moveTo>
                    <a:pt x="0" y="502920"/>
                  </a:moveTo>
                  <a:lnTo>
                    <a:pt x="10666" y="453530"/>
                  </a:lnTo>
                  <a:lnTo>
                    <a:pt x="42003" y="405499"/>
                  </a:lnTo>
                  <a:lnTo>
                    <a:pt x="73884" y="374345"/>
                  </a:lnTo>
                  <a:lnTo>
                    <a:pt x="114214" y="343960"/>
                  </a:lnTo>
                  <a:lnTo>
                    <a:pt x="162697" y="314412"/>
                  </a:lnTo>
                  <a:lnTo>
                    <a:pt x="219038" y="285765"/>
                  </a:lnTo>
                  <a:lnTo>
                    <a:pt x="282941" y="258088"/>
                  </a:lnTo>
                  <a:lnTo>
                    <a:pt x="354112" y="231445"/>
                  </a:lnTo>
                  <a:lnTo>
                    <a:pt x="392330" y="218533"/>
                  </a:lnTo>
                  <a:lnTo>
                    <a:pt x="432255" y="205904"/>
                  </a:lnTo>
                  <a:lnTo>
                    <a:pt x="473848" y="193567"/>
                  </a:lnTo>
                  <a:lnTo>
                    <a:pt x="517074" y="181530"/>
                  </a:lnTo>
                  <a:lnTo>
                    <a:pt x="561896" y="169802"/>
                  </a:lnTo>
                  <a:lnTo>
                    <a:pt x="608275" y="158390"/>
                  </a:lnTo>
                  <a:lnTo>
                    <a:pt x="656177" y="147304"/>
                  </a:lnTo>
                  <a:lnTo>
                    <a:pt x="705563" y="136550"/>
                  </a:lnTo>
                  <a:lnTo>
                    <a:pt x="756397" y="126139"/>
                  </a:lnTo>
                  <a:lnTo>
                    <a:pt x="808641" y="116077"/>
                  </a:lnTo>
                  <a:lnTo>
                    <a:pt x="862260" y="106373"/>
                  </a:lnTo>
                  <a:lnTo>
                    <a:pt x="917216" y="97036"/>
                  </a:lnTo>
                  <a:lnTo>
                    <a:pt x="973472" y="88073"/>
                  </a:lnTo>
                  <a:lnTo>
                    <a:pt x="1030991" y="79493"/>
                  </a:lnTo>
                  <a:lnTo>
                    <a:pt x="1089736" y="71305"/>
                  </a:lnTo>
                  <a:lnTo>
                    <a:pt x="1149671" y="63517"/>
                  </a:lnTo>
                  <a:lnTo>
                    <a:pt x="1210759" y="56136"/>
                  </a:lnTo>
                  <a:lnTo>
                    <a:pt x="1272962" y="49171"/>
                  </a:lnTo>
                  <a:lnTo>
                    <a:pt x="1336244" y="42631"/>
                  </a:lnTo>
                  <a:lnTo>
                    <a:pt x="1400567" y="36523"/>
                  </a:lnTo>
                  <a:lnTo>
                    <a:pt x="1465896" y="30857"/>
                  </a:lnTo>
                  <a:lnTo>
                    <a:pt x="1532193" y="25639"/>
                  </a:lnTo>
                  <a:lnTo>
                    <a:pt x="1599420" y="20880"/>
                  </a:lnTo>
                  <a:lnTo>
                    <a:pt x="1667542" y="16586"/>
                  </a:lnTo>
                  <a:lnTo>
                    <a:pt x="1736521" y="12766"/>
                  </a:lnTo>
                  <a:lnTo>
                    <a:pt x="1806321" y="9429"/>
                  </a:lnTo>
                  <a:lnTo>
                    <a:pt x="1876904" y="6582"/>
                  </a:lnTo>
                  <a:lnTo>
                    <a:pt x="1948233" y="4234"/>
                  </a:lnTo>
                  <a:lnTo>
                    <a:pt x="2020273" y="2394"/>
                  </a:lnTo>
                  <a:lnTo>
                    <a:pt x="2092985" y="1069"/>
                  </a:lnTo>
                  <a:lnTo>
                    <a:pt x="2166333" y="268"/>
                  </a:lnTo>
                  <a:lnTo>
                    <a:pt x="2240280" y="0"/>
                  </a:lnTo>
                  <a:lnTo>
                    <a:pt x="2314226" y="268"/>
                  </a:lnTo>
                  <a:lnTo>
                    <a:pt x="2387574" y="1069"/>
                  </a:lnTo>
                  <a:lnTo>
                    <a:pt x="2460286" y="2394"/>
                  </a:lnTo>
                  <a:lnTo>
                    <a:pt x="2532326" y="4234"/>
                  </a:lnTo>
                  <a:lnTo>
                    <a:pt x="2603655" y="6582"/>
                  </a:lnTo>
                  <a:lnTo>
                    <a:pt x="2674238" y="9429"/>
                  </a:lnTo>
                  <a:lnTo>
                    <a:pt x="2744038" y="12766"/>
                  </a:lnTo>
                  <a:lnTo>
                    <a:pt x="2813017" y="16586"/>
                  </a:lnTo>
                  <a:lnTo>
                    <a:pt x="2881139" y="20880"/>
                  </a:lnTo>
                  <a:lnTo>
                    <a:pt x="2948366" y="25639"/>
                  </a:lnTo>
                  <a:lnTo>
                    <a:pt x="3014663" y="30857"/>
                  </a:lnTo>
                  <a:lnTo>
                    <a:pt x="3079992" y="36523"/>
                  </a:lnTo>
                  <a:lnTo>
                    <a:pt x="3144315" y="42631"/>
                  </a:lnTo>
                  <a:lnTo>
                    <a:pt x="3207597" y="49171"/>
                  </a:lnTo>
                  <a:lnTo>
                    <a:pt x="3269800" y="56136"/>
                  </a:lnTo>
                  <a:lnTo>
                    <a:pt x="3330888" y="63517"/>
                  </a:lnTo>
                  <a:lnTo>
                    <a:pt x="3390823" y="71305"/>
                  </a:lnTo>
                  <a:lnTo>
                    <a:pt x="3449568" y="79493"/>
                  </a:lnTo>
                  <a:lnTo>
                    <a:pt x="3507087" y="88073"/>
                  </a:lnTo>
                  <a:lnTo>
                    <a:pt x="3563343" y="97036"/>
                  </a:lnTo>
                  <a:lnTo>
                    <a:pt x="3618299" y="106373"/>
                  </a:lnTo>
                  <a:lnTo>
                    <a:pt x="3671918" y="116077"/>
                  </a:lnTo>
                  <a:lnTo>
                    <a:pt x="3724162" y="126139"/>
                  </a:lnTo>
                  <a:lnTo>
                    <a:pt x="3774996" y="136550"/>
                  </a:lnTo>
                  <a:lnTo>
                    <a:pt x="3824382" y="147304"/>
                  </a:lnTo>
                  <a:lnTo>
                    <a:pt x="3872284" y="158390"/>
                  </a:lnTo>
                  <a:lnTo>
                    <a:pt x="3918663" y="169802"/>
                  </a:lnTo>
                  <a:lnTo>
                    <a:pt x="3963485" y="181530"/>
                  </a:lnTo>
                  <a:lnTo>
                    <a:pt x="4006711" y="193567"/>
                  </a:lnTo>
                  <a:lnTo>
                    <a:pt x="4048304" y="205904"/>
                  </a:lnTo>
                  <a:lnTo>
                    <a:pt x="4088229" y="218533"/>
                  </a:lnTo>
                  <a:lnTo>
                    <a:pt x="4126447" y="231445"/>
                  </a:lnTo>
                  <a:lnTo>
                    <a:pt x="4162922" y="244633"/>
                  </a:lnTo>
                  <a:lnTo>
                    <a:pt x="4230496" y="271801"/>
                  </a:lnTo>
                  <a:lnTo>
                    <a:pt x="4290655" y="299972"/>
                  </a:lnTo>
                  <a:lnTo>
                    <a:pt x="4343104" y="329077"/>
                  </a:lnTo>
                  <a:lnTo>
                    <a:pt x="4387547" y="359052"/>
                  </a:lnTo>
                  <a:lnTo>
                    <a:pt x="4423690" y="389830"/>
                  </a:lnTo>
                  <a:lnTo>
                    <a:pt x="4451237" y="421345"/>
                  </a:lnTo>
                  <a:lnTo>
                    <a:pt x="4475794" y="469853"/>
                  </a:lnTo>
                  <a:lnTo>
                    <a:pt x="4480560" y="502920"/>
                  </a:lnTo>
                  <a:lnTo>
                    <a:pt x="4479362" y="519527"/>
                  </a:lnTo>
                  <a:lnTo>
                    <a:pt x="4461695" y="568508"/>
                  </a:lnTo>
                  <a:lnTo>
                    <a:pt x="4438556" y="600377"/>
                  </a:lnTo>
                  <a:lnTo>
                    <a:pt x="4406675" y="631541"/>
                  </a:lnTo>
                  <a:lnTo>
                    <a:pt x="4366345" y="661934"/>
                  </a:lnTo>
                  <a:lnTo>
                    <a:pt x="4317862" y="691489"/>
                  </a:lnTo>
                  <a:lnTo>
                    <a:pt x="4261521" y="720141"/>
                  </a:lnTo>
                  <a:lnTo>
                    <a:pt x="4197618" y="747823"/>
                  </a:lnTo>
                  <a:lnTo>
                    <a:pt x="4126447" y="774469"/>
                  </a:lnTo>
                  <a:lnTo>
                    <a:pt x="4088229" y="787382"/>
                  </a:lnTo>
                  <a:lnTo>
                    <a:pt x="4048304" y="800012"/>
                  </a:lnTo>
                  <a:lnTo>
                    <a:pt x="4006711" y="812350"/>
                  </a:lnTo>
                  <a:lnTo>
                    <a:pt x="3963485" y="824387"/>
                  </a:lnTo>
                  <a:lnTo>
                    <a:pt x="3918663" y="836116"/>
                  </a:lnTo>
                  <a:lnTo>
                    <a:pt x="3872284" y="847528"/>
                  </a:lnTo>
                  <a:lnTo>
                    <a:pt x="3824382" y="858615"/>
                  </a:lnTo>
                  <a:lnTo>
                    <a:pt x="3774996" y="869368"/>
                  </a:lnTo>
                  <a:lnTo>
                    <a:pt x="3724162" y="879780"/>
                  </a:lnTo>
                  <a:lnTo>
                    <a:pt x="3671918" y="889841"/>
                  </a:lnTo>
                  <a:lnTo>
                    <a:pt x="3618299" y="899544"/>
                  </a:lnTo>
                  <a:lnTo>
                    <a:pt x="3563343" y="908881"/>
                  </a:lnTo>
                  <a:lnTo>
                    <a:pt x="3507087" y="917843"/>
                  </a:lnTo>
                  <a:lnTo>
                    <a:pt x="3449568" y="926422"/>
                  </a:lnTo>
                  <a:lnTo>
                    <a:pt x="3390823" y="934609"/>
                  </a:lnTo>
                  <a:lnTo>
                    <a:pt x="3330888" y="942397"/>
                  </a:lnTo>
                  <a:lnTo>
                    <a:pt x="3269800" y="949777"/>
                  </a:lnTo>
                  <a:lnTo>
                    <a:pt x="3207597" y="956741"/>
                  </a:lnTo>
                  <a:lnTo>
                    <a:pt x="3144315" y="963280"/>
                  </a:lnTo>
                  <a:lnTo>
                    <a:pt x="3079992" y="969387"/>
                  </a:lnTo>
                  <a:lnTo>
                    <a:pt x="3014663" y="975052"/>
                  </a:lnTo>
                  <a:lnTo>
                    <a:pt x="2948366" y="980269"/>
                  </a:lnTo>
                  <a:lnTo>
                    <a:pt x="2881139" y="985028"/>
                  </a:lnTo>
                  <a:lnTo>
                    <a:pt x="2813017" y="989321"/>
                  </a:lnTo>
                  <a:lnTo>
                    <a:pt x="2744038" y="993140"/>
                  </a:lnTo>
                  <a:lnTo>
                    <a:pt x="2674238" y="996476"/>
                  </a:lnTo>
                  <a:lnTo>
                    <a:pt x="2603655" y="999322"/>
                  </a:lnTo>
                  <a:lnTo>
                    <a:pt x="2532326" y="1001669"/>
                  </a:lnTo>
                  <a:lnTo>
                    <a:pt x="2460286" y="1003509"/>
                  </a:lnTo>
                  <a:lnTo>
                    <a:pt x="2387574" y="1004834"/>
                  </a:lnTo>
                  <a:lnTo>
                    <a:pt x="2314226" y="1005634"/>
                  </a:lnTo>
                  <a:lnTo>
                    <a:pt x="2240280" y="1005903"/>
                  </a:lnTo>
                  <a:lnTo>
                    <a:pt x="2166333" y="1005634"/>
                  </a:lnTo>
                  <a:lnTo>
                    <a:pt x="2092985" y="1004834"/>
                  </a:lnTo>
                  <a:lnTo>
                    <a:pt x="2020273" y="1003509"/>
                  </a:lnTo>
                  <a:lnTo>
                    <a:pt x="1948233" y="1001669"/>
                  </a:lnTo>
                  <a:lnTo>
                    <a:pt x="1876904" y="999322"/>
                  </a:lnTo>
                  <a:lnTo>
                    <a:pt x="1806321" y="996476"/>
                  </a:lnTo>
                  <a:lnTo>
                    <a:pt x="1736521" y="993140"/>
                  </a:lnTo>
                  <a:lnTo>
                    <a:pt x="1667542" y="989321"/>
                  </a:lnTo>
                  <a:lnTo>
                    <a:pt x="1599420" y="985028"/>
                  </a:lnTo>
                  <a:lnTo>
                    <a:pt x="1532193" y="980269"/>
                  </a:lnTo>
                  <a:lnTo>
                    <a:pt x="1465896" y="975052"/>
                  </a:lnTo>
                  <a:lnTo>
                    <a:pt x="1400567" y="969387"/>
                  </a:lnTo>
                  <a:lnTo>
                    <a:pt x="1336244" y="963280"/>
                  </a:lnTo>
                  <a:lnTo>
                    <a:pt x="1272962" y="956741"/>
                  </a:lnTo>
                  <a:lnTo>
                    <a:pt x="1210759" y="949777"/>
                  </a:lnTo>
                  <a:lnTo>
                    <a:pt x="1149671" y="942397"/>
                  </a:lnTo>
                  <a:lnTo>
                    <a:pt x="1089736" y="934609"/>
                  </a:lnTo>
                  <a:lnTo>
                    <a:pt x="1030991" y="926422"/>
                  </a:lnTo>
                  <a:lnTo>
                    <a:pt x="973472" y="917843"/>
                  </a:lnTo>
                  <a:lnTo>
                    <a:pt x="917216" y="908881"/>
                  </a:lnTo>
                  <a:lnTo>
                    <a:pt x="862260" y="899544"/>
                  </a:lnTo>
                  <a:lnTo>
                    <a:pt x="808641" y="889841"/>
                  </a:lnTo>
                  <a:lnTo>
                    <a:pt x="756397" y="879780"/>
                  </a:lnTo>
                  <a:lnTo>
                    <a:pt x="705563" y="869368"/>
                  </a:lnTo>
                  <a:lnTo>
                    <a:pt x="656177" y="858615"/>
                  </a:lnTo>
                  <a:lnTo>
                    <a:pt x="608275" y="847528"/>
                  </a:lnTo>
                  <a:lnTo>
                    <a:pt x="561896" y="836116"/>
                  </a:lnTo>
                  <a:lnTo>
                    <a:pt x="517074" y="824387"/>
                  </a:lnTo>
                  <a:lnTo>
                    <a:pt x="473848" y="812350"/>
                  </a:lnTo>
                  <a:lnTo>
                    <a:pt x="432255" y="800012"/>
                  </a:lnTo>
                  <a:lnTo>
                    <a:pt x="392330" y="787382"/>
                  </a:lnTo>
                  <a:lnTo>
                    <a:pt x="354112" y="774469"/>
                  </a:lnTo>
                  <a:lnTo>
                    <a:pt x="317637" y="761279"/>
                  </a:lnTo>
                  <a:lnTo>
                    <a:pt x="250063" y="734107"/>
                  </a:lnTo>
                  <a:lnTo>
                    <a:pt x="189904" y="705932"/>
                  </a:lnTo>
                  <a:lnTo>
                    <a:pt x="137455" y="676821"/>
                  </a:lnTo>
                  <a:lnTo>
                    <a:pt x="93012" y="646838"/>
                  </a:lnTo>
                  <a:lnTo>
                    <a:pt x="56869" y="616052"/>
                  </a:lnTo>
                  <a:lnTo>
                    <a:pt x="29322" y="584527"/>
                  </a:lnTo>
                  <a:lnTo>
                    <a:pt x="4765" y="536000"/>
                  </a:lnTo>
                  <a:lnTo>
                    <a:pt x="0" y="502920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6099" y="5064251"/>
              <a:ext cx="473201" cy="48082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283322" y="5116448"/>
            <a:ext cx="172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Interprétation</a:t>
            </a:r>
            <a:r>
              <a:rPr sz="1800" b="1" spc="-9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F2C3C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93093" y="6302809"/>
            <a:ext cx="19812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</a:pPr>
            <a:r>
              <a:rPr sz="1400" spc="-2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35479" y="6245225"/>
            <a:ext cx="9759315" cy="446405"/>
          </a:xfrm>
          <a:custGeom>
            <a:avLst/>
            <a:gdLst/>
            <a:ahLst/>
            <a:cxnLst/>
            <a:rect l="l" t="t" r="r" b="b"/>
            <a:pathLst>
              <a:path w="9759315" h="446404">
                <a:moveTo>
                  <a:pt x="9759188" y="0"/>
                </a:moveTo>
                <a:lnTo>
                  <a:pt x="0" y="0"/>
                </a:lnTo>
                <a:lnTo>
                  <a:pt x="0" y="445833"/>
                </a:lnTo>
                <a:lnTo>
                  <a:pt x="9759188" y="445833"/>
                </a:lnTo>
                <a:lnTo>
                  <a:pt x="9759188" y="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35479" y="6245225"/>
            <a:ext cx="9759315" cy="44640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765"/>
              </a:spcBef>
            </a:pPr>
            <a:r>
              <a:rPr sz="1600" dirty="0">
                <a:latin typeface="Arial"/>
                <a:cs typeface="Arial"/>
              </a:rPr>
              <a:t>Nomenclature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textuelle</a:t>
            </a:r>
            <a:r>
              <a:rPr sz="1600" spc="350" dirty="0">
                <a:latin typeface="Arial"/>
                <a:cs typeface="Arial"/>
              </a:rPr>
              <a:t> </a:t>
            </a:r>
            <a:r>
              <a:rPr sz="1600" spc="-160" dirty="0">
                <a:latin typeface="Wingdings"/>
                <a:cs typeface="Wingdings"/>
              </a:rPr>
              <a:t>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chronophage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60" dirty="0">
                <a:latin typeface="Wingdings"/>
                <a:cs typeface="Wingdings"/>
              </a:rPr>
              <a:t>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écarts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d’interprétation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Wingdings"/>
                <a:cs typeface="Wingdings"/>
              </a:rPr>
              <a:t>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charge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administrative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accrue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123884" y="6309131"/>
            <a:ext cx="173355" cy="313690"/>
            <a:chOff x="2123884" y="6309131"/>
            <a:chExt cx="173355" cy="313690"/>
          </a:xfrm>
        </p:grpSpPr>
        <p:sp>
          <p:nvSpPr>
            <p:cNvPr id="33" name="object 33"/>
            <p:cNvSpPr/>
            <p:nvPr/>
          </p:nvSpPr>
          <p:spPr>
            <a:xfrm>
              <a:off x="2125472" y="6310719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5">
                  <a:moveTo>
                    <a:pt x="84962" y="0"/>
                  </a:moveTo>
                  <a:lnTo>
                    <a:pt x="0" y="0"/>
                  </a:lnTo>
                  <a:lnTo>
                    <a:pt x="84962" y="155003"/>
                  </a:lnTo>
                  <a:lnTo>
                    <a:pt x="0" y="310019"/>
                  </a:lnTo>
                  <a:lnTo>
                    <a:pt x="84962" y="310019"/>
                  </a:lnTo>
                  <a:lnTo>
                    <a:pt x="169925" y="155003"/>
                  </a:lnTo>
                  <a:lnTo>
                    <a:pt x="8496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25472" y="6310719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5">
                  <a:moveTo>
                    <a:pt x="0" y="0"/>
                  </a:moveTo>
                  <a:lnTo>
                    <a:pt x="84962" y="0"/>
                  </a:lnTo>
                  <a:lnTo>
                    <a:pt x="169925" y="155003"/>
                  </a:lnTo>
                  <a:lnTo>
                    <a:pt x="84962" y="310019"/>
                  </a:lnTo>
                  <a:lnTo>
                    <a:pt x="0" y="310019"/>
                  </a:lnTo>
                  <a:lnTo>
                    <a:pt x="84962" y="15500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508885">
              <a:lnSpc>
                <a:spcPct val="100000"/>
              </a:lnSpc>
              <a:spcBef>
                <a:spcPts val="105"/>
              </a:spcBef>
            </a:pPr>
            <a:r>
              <a:rPr dirty="0"/>
              <a:t>Exemple</a:t>
            </a:r>
            <a:r>
              <a:rPr spc="-5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impacts</a:t>
            </a:r>
            <a:r>
              <a:rPr spc="-30" dirty="0"/>
              <a:t> </a:t>
            </a:r>
            <a:r>
              <a:rPr dirty="0"/>
              <a:t>d'une</a:t>
            </a:r>
            <a:r>
              <a:rPr spc="-35" dirty="0"/>
              <a:t> </a:t>
            </a:r>
            <a:r>
              <a:rPr dirty="0"/>
              <a:t>nomenclature</a:t>
            </a:r>
            <a:r>
              <a:rPr spc="-20" dirty="0"/>
              <a:t> </a:t>
            </a:r>
            <a:r>
              <a:rPr spc="-10" dirty="0"/>
              <a:t>textuelle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05938" y="1773886"/>
            <a:ext cx="8575675" cy="1391920"/>
            <a:chOff x="1805938" y="1773886"/>
            <a:chExt cx="8575675" cy="13919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5938" y="1773886"/>
              <a:ext cx="8575551" cy="13915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44040" y="1789303"/>
              <a:ext cx="8503920" cy="1320165"/>
            </a:xfrm>
            <a:custGeom>
              <a:avLst/>
              <a:gdLst/>
              <a:ahLst/>
              <a:cxnLst/>
              <a:rect l="l" t="t" r="r" b="b"/>
              <a:pathLst>
                <a:path w="8503920" h="1320164">
                  <a:moveTo>
                    <a:pt x="8283956" y="0"/>
                  </a:moveTo>
                  <a:lnTo>
                    <a:pt x="219964" y="0"/>
                  </a:lnTo>
                  <a:lnTo>
                    <a:pt x="175617" y="4471"/>
                  </a:lnTo>
                  <a:lnTo>
                    <a:pt x="134320" y="17295"/>
                  </a:lnTo>
                  <a:lnTo>
                    <a:pt x="96955" y="37585"/>
                  </a:lnTo>
                  <a:lnTo>
                    <a:pt x="64404" y="64452"/>
                  </a:lnTo>
                  <a:lnTo>
                    <a:pt x="37551" y="97011"/>
                  </a:lnTo>
                  <a:lnTo>
                    <a:pt x="17277" y="134373"/>
                  </a:lnTo>
                  <a:lnTo>
                    <a:pt x="4466" y="175653"/>
                  </a:lnTo>
                  <a:lnTo>
                    <a:pt x="0" y="219963"/>
                  </a:lnTo>
                  <a:lnTo>
                    <a:pt x="0" y="1099693"/>
                  </a:lnTo>
                  <a:lnTo>
                    <a:pt x="4466" y="1144039"/>
                  </a:lnTo>
                  <a:lnTo>
                    <a:pt x="17277" y="1185336"/>
                  </a:lnTo>
                  <a:lnTo>
                    <a:pt x="37551" y="1222701"/>
                  </a:lnTo>
                  <a:lnTo>
                    <a:pt x="64404" y="1255252"/>
                  </a:lnTo>
                  <a:lnTo>
                    <a:pt x="96955" y="1282105"/>
                  </a:lnTo>
                  <a:lnTo>
                    <a:pt x="134320" y="1302379"/>
                  </a:lnTo>
                  <a:lnTo>
                    <a:pt x="175617" y="1315190"/>
                  </a:lnTo>
                  <a:lnTo>
                    <a:pt x="219964" y="1319657"/>
                  </a:lnTo>
                  <a:lnTo>
                    <a:pt x="8283956" y="1319657"/>
                  </a:lnTo>
                  <a:lnTo>
                    <a:pt x="8328302" y="1315190"/>
                  </a:lnTo>
                  <a:lnTo>
                    <a:pt x="8369599" y="1302379"/>
                  </a:lnTo>
                  <a:lnTo>
                    <a:pt x="8406964" y="1282105"/>
                  </a:lnTo>
                  <a:lnTo>
                    <a:pt x="8439515" y="1255252"/>
                  </a:lnTo>
                  <a:lnTo>
                    <a:pt x="8466368" y="1222701"/>
                  </a:lnTo>
                  <a:lnTo>
                    <a:pt x="8486642" y="1185336"/>
                  </a:lnTo>
                  <a:lnTo>
                    <a:pt x="8499453" y="1144039"/>
                  </a:lnTo>
                  <a:lnTo>
                    <a:pt x="8503919" y="1099693"/>
                  </a:lnTo>
                  <a:lnTo>
                    <a:pt x="8503919" y="219963"/>
                  </a:lnTo>
                  <a:lnTo>
                    <a:pt x="8499453" y="175653"/>
                  </a:lnTo>
                  <a:lnTo>
                    <a:pt x="8486642" y="134373"/>
                  </a:lnTo>
                  <a:lnTo>
                    <a:pt x="8466368" y="97011"/>
                  </a:lnTo>
                  <a:lnTo>
                    <a:pt x="8439515" y="64452"/>
                  </a:lnTo>
                  <a:lnTo>
                    <a:pt x="8406964" y="37585"/>
                  </a:lnTo>
                  <a:lnTo>
                    <a:pt x="8369599" y="17295"/>
                  </a:lnTo>
                  <a:lnTo>
                    <a:pt x="8328302" y="4471"/>
                  </a:lnTo>
                  <a:lnTo>
                    <a:pt x="8283956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4040" y="1789303"/>
              <a:ext cx="8503920" cy="1320165"/>
            </a:xfrm>
            <a:custGeom>
              <a:avLst/>
              <a:gdLst/>
              <a:ahLst/>
              <a:cxnLst/>
              <a:rect l="l" t="t" r="r" b="b"/>
              <a:pathLst>
                <a:path w="8503920" h="1320164">
                  <a:moveTo>
                    <a:pt x="0" y="219963"/>
                  </a:moveTo>
                  <a:lnTo>
                    <a:pt x="4466" y="175653"/>
                  </a:lnTo>
                  <a:lnTo>
                    <a:pt x="17277" y="134373"/>
                  </a:lnTo>
                  <a:lnTo>
                    <a:pt x="37551" y="97011"/>
                  </a:lnTo>
                  <a:lnTo>
                    <a:pt x="64404" y="64452"/>
                  </a:lnTo>
                  <a:lnTo>
                    <a:pt x="96955" y="37585"/>
                  </a:lnTo>
                  <a:lnTo>
                    <a:pt x="134320" y="17295"/>
                  </a:lnTo>
                  <a:lnTo>
                    <a:pt x="175617" y="4471"/>
                  </a:lnTo>
                  <a:lnTo>
                    <a:pt x="219964" y="0"/>
                  </a:lnTo>
                  <a:lnTo>
                    <a:pt x="8283956" y="0"/>
                  </a:lnTo>
                  <a:lnTo>
                    <a:pt x="8328302" y="4471"/>
                  </a:lnTo>
                  <a:lnTo>
                    <a:pt x="8369599" y="17295"/>
                  </a:lnTo>
                  <a:lnTo>
                    <a:pt x="8406964" y="37585"/>
                  </a:lnTo>
                  <a:lnTo>
                    <a:pt x="8439515" y="64452"/>
                  </a:lnTo>
                  <a:lnTo>
                    <a:pt x="8466368" y="97011"/>
                  </a:lnTo>
                  <a:lnTo>
                    <a:pt x="8486642" y="134373"/>
                  </a:lnTo>
                  <a:lnTo>
                    <a:pt x="8499453" y="175653"/>
                  </a:lnTo>
                  <a:lnTo>
                    <a:pt x="8503919" y="219963"/>
                  </a:lnTo>
                  <a:lnTo>
                    <a:pt x="8503919" y="1099693"/>
                  </a:lnTo>
                  <a:lnTo>
                    <a:pt x="8499453" y="1144039"/>
                  </a:lnTo>
                  <a:lnTo>
                    <a:pt x="8486642" y="1185336"/>
                  </a:lnTo>
                  <a:lnTo>
                    <a:pt x="8466368" y="1222701"/>
                  </a:lnTo>
                  <a:lnTo>
                    <a:pt x="8439515" y="1255252"/>
                  </a:lnTo>
                  <a:lnTo>
                    <a:pt x="8406964" y="1282105"/>
                  </a:lnTo>
                  <a:lnTo>
                    <a:pt x="8369599" y="1302379"/>
                  </a:lnTo>
                  <a:lnTo>
                    <a:pt x="8328302" y="1315190"/>
                  </a:lnTo>
                  <a:lnTo>
                    <a:pt x="8283956" y="1319657"/>
                  </a:lnTo>
                  <a:lnTo>
                    <a:pt x="219964" y="1319657"/>
                  </a:lnTo>
                  <a:lnTo>
                    <a:pt x="175617" y="1315190"/>
                  </a:lnTo>
                  <a:lnTo>
                    <a:pt x="134320" y="1302379"/>
                  </a:lnTo>
                  <a:lnTo>
                    <a:pt x="96955" y="1282105"/>
                  </a:lnTo>
                  <a:lnTo>
                    <a:pt x="64404" y="1255252"/>
                  </a:lnTo>
                  <a:lnTo>
                    <a:pt x="37551" y="1222701"/>
                  </a:lnTo>
                  <a:lnTo>
                    <a:pt x="17277" y="1185336"/>
                  </a:lnTo>
                  <a:lnTo>
                    <a:pt x="4466" y="1144039"/>
                  </a:lnTo>
                  <a:lnTo>
                    <a:pt x="0" y="1099693"/>
                  </a:lnTo>
                  <a:lnTo>
                    <a:pt x="0" y="219963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030217" y="2217547"/>
            <a:ext cx="413257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1F2C3C"/>
                </a:solidFill>
                <a:latin typeface="Calibri"/>
                <a:cs typeface="Calibri"/>
              </a:rPr>
              <a:t>Base</a:t>
            </a:r>
            <a:r>
              <a:rPr sz="2600" spc="-60" dirty="0">
                <a:solidFill>
                  <a:srgbClr val="1F2C3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2C3C"/>
                </a:solidFill>
                <a:latin typeface="Calibri"/>
                <a:cs typeface="Calibri"/>
              </a:rPr>
              <a:t>de</a:t>
            </a:r>
            <a:r>
              <a:rPr sz="2600" spc="-45" dirty="0">
                <a:solidFill>
                  <a:srgbClr val="1F2C3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2C3C"/>
                </a:solidFill>
                <a:latin typeface="Calibri"/>
                <a:cs typeface="Calibri"/>
              </a:rPr>
              <a:t>données</a:t>
            </a:r>
            <a:r>
              <a:rPr sz="2600" spc="-30" dirty="0">
                <a:solidFill>
                  <a:srgbClr val="1F2C3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2C3C"/>
                </a:solidFill>
                <a:latin typeface="Calibri"/>
                <a:cs typeface="Calibri"/>
              </a:rPr>
              <a:t>-</a:t>
            </a:r>
            <a:r>
              <a:rPr sz="2600" spc="-60" dirty="0">
                <a:solidFill>
                  <a:srgbClr val="1F2C3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2C3C"/>
                </a:solidFill>
                <a:latin typeface="Calibri"/>
                <a:cs typeface="Calibri"/>
              </a:rPr>
              <a:t>Nomensoft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52927" y="1873008"/>
            <a:ext cx="1004569" cy="1198245"/>
            <a:chOff x="2852927" y="1873008"/>
            <a:chExt cx="1004569" cy="11982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2927" y="1873008"/>
              <a:ext cx="1004303" cy="10043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3" y="2243328"/>
              <a:ext cx="623341" cy="8275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99790" y="189738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199" y="0"/>
                  </a:moveTo>
                  <a:lnTo>
                    <a:pt x="0" y="914400"/>
                  </a:lnTo>
                  <a:lnTo>
                    <a:pt x="914399" y="914400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D1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9790" y="189738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457199" y="0"/>
                  </a:lnTo>
                  <a:lnTo>
                    <a:pt x="914399" y="914400"/>
                  </a:lnTo>
                  <a:lnTo>
                    <a:pt x="0" y="914400"/>
                  </a:lnTo>
                  <a:close/>
                </a:path>
              </a:pathLst>
            </a:custGeom>
            <a:ln w="9525">
              <a:solidFill>
                <a:srgbClr val="D1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85871" y="2334894"/>
            <a:ext cx="141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5729" y="3362960"/>
            <a:ext cx="41700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Non</a:t>
            </a:r>
            <a:r>
              <a:rPr sz="16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adaptée</a:t>
            </a:r>
            <a:r>
              <a:rPr sz="16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à</a:t>
            </a:r>
            <a:r>
              <a:rPr sz="16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des</a:t>
            </a:r>
            <a:r>
              <a:rPr sz="16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données</a:t>
            </a:r>
            <a:r>
              <a:rPr sz="1600" spc="-3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structurées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Non</a:t>
            </a:r>
            <a:r>
              <a:rPr sz="16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scalable</a:t>
            </a:r>
            <a:r>
              <a:rPr sz="16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pour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la</a:t>
            </a:r>
            <a:r>
              <a:rPr sz="16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réforme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Déconnexion</a:t>
            </a:r>
            <a:r>
              <a:rPr sz="1600" spc="-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avec</a:t>
            </a:r>
            <a:r>
              <a:rPr sz="1600" spc="-5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les</a:t>
            </a:r>
            <a:r>
              <a:rPr sz="16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processus</a:t>
            </a:r>
            <a:r>
              <a:rPr sz="1600" spc="-5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internes.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37554" y="4539360"/>
            <a:ext cx="516890" cy="544195"/>
            <a:chOff x="5837554" y="4539360"/>
            <a:chExt cx="516890" cy="544195"/>
          </a:xfrm>
        </p:grpSpPr>
        <p:sp>
          <p:nvSpPr>
            <p:cNvPr id="16" name="object 16"/>
            <p:cNvSpPr/>
            <p:nvPr/>
          </p:nvSpPr>
          <p:spPr>
            <a:xfrm>
              <a:off x="5850254" y="4552060"/>
              <a:ext cx="491490" cy="518795"/>
            </a:xfrm>
            <a:custGeom>
              <a:avLst/>
              <a:gdLst/>
              <a:ahLst/>
              <a:cxnLst/>
              <a:rect l="l" t="t" r="r" b="b"/>
              <a:pathLst>
                <a:path w="491489" h="518795">
                  <a:moveTo>
                    <a:pt x="368681" y="0"/>
                  </a:moveTo>
                  <a:lnTo>
                    <a:pt x="122809" y="0"/>
                  </a:lnTo>
                  <a:lnTo>
                    <a:pt x="122809" y="272922"/>
                  </a:lnTo>
                  <a:lnTo>
                    <a:pt x="0" y="272922"/>
                  </a:lnTo>
                  <a:lnTo>
                    <a:pt x="245745" y="518668"/>
                  </a:lnTo>
                  <a:lnTo>
                    <a:pt x="491490" y="272922"/>
                  </a:lnTo>
                  <a:lnTo>
                    <a:pt x="368681" y="272922"/>
                  </a:lnTo>
                  <a:lnTo>
                    <a:pt x="368681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50254" y="4552060"/>
              <a:ext cx="491490" cy="518795"/>
            </a:xfrm>
            <a:custGeom>
              <a:avLst/>
              <a:gdLst/>
              <a:ahLst/>
              <a:cxnLst/>
              <a:rect l="l" t="t" r="r" b="b"/>
              <a:pathLst>
                <a:path w="491489" h="518795">
                  <a:moveTo>
                    <a:pt x="0" y="272922"/>
                  </a:moveTo>
                  <a:lnTo>
                    <a:pt x="122809" y="272922"/>
                  </a:lnTo>
                  <a:lnTo>
                    <a:pt x="122809" y="0"/>
                  </a:lnTo>
                  <a:lnTo>
                    <a:pt x="368681" y="0"/>
                  </a:lnTo>
                  <a:lnTo>
                    <a:pt x="368681" y="272922"/>
                  </a:lnTo>
                  <a:lnTo>
                    <a:pt x="491490" y="272922"/>
                  </a:lnTo>
                  <a:lnTo>
                    <a:pt x="245745" y="518668"/>
                  </a:lnTo>
                  <a:lnTo>
                    <a:pt x="0" y="272922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3039491" y="5390426"/>
            <a:ext cx="6113145" cy="446405"/>
          </a:xfrm>
          <a:custGeom>
            <a:avLst/>
            <a:gdLst/>
            <a:ahLst/>
            <a:cxnLst/>
            <a:rect l="l" t="t" r="r" b="b"/>
            <a:pathLst>
              <a:path w="6113145" h="446404">
                <a:moveTo>
                  <a:pt x="6112890" y="0"/>
                </a:moveTo>
                <a:lnTo>
                  <a:pt x="0" y="0"/>
                </a:lnTo>
                <a:lnTo>
                  <a:pt x="0" y="445833"/>
                </a:lnTo>
                <a:lnTo>
                  <a:pt x="6112890" y="445833"/>
                </a:lnTo>
                <a:lnTo>
                  <a:pt x="6112890" y="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99990" y="5353558"/>
            <a:ext cx="4072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14629" algn="l"/>
                <a:tab pos="1264920" algn="l"/>
                <a:tab pos="1650364" algn="l"/>
                <a:tab pos="2352675" algn="l"/>
                <a:tab pos="3176270" algn="l"/>
                <a:tab pos="3507104" algn="l"/>
              </a:tabLst>
            </a:pPr>
            <a:r>
              <a:rPr sz="1600" spc="-50" dirty="0">
                <a:latin typeface="Arial"/>
                <a:cs typeface="Arial"/>
              </a:rPr>
              <a:t>: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beaucoup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de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travail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manuel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et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risque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8765" y="5353558"/>
            <a:ext cx="13785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Conséquence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d’incohérences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05670" y="5456745"/>
            <a:ext cx="173355" cy="313690"/>
            <a:chOff x="3205670" y="5456745"/>
            <a:chExt cx="173355" cy="313690"/>
          </a:xfrm>
        </p:grpSpPr>
        <p:sp>
          <p:nvSpPr>
            <p:cNvPr id="22" name="object 22"/>
            <p:cNvSpPr/>
            <p:nvPr/>
          </p:nvSpPr>
          <p:spPr>
            <a:xfrm>
              <a:off x="3207257" y="5458333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79" h="310514">
                  <a:moveTo>
                    <a:pt x="84963" y="0"/>
                  </a:moveTo>
                  <a:lnTo>
                    <a:pt x="0" y="0"/>
                  </a:lnTo>
                  <a:lnTo>
                    <a:pt x="84963" y="155003"/>
                  </a:lnTo>
                  <a:lnTo>
                    <a:pt x="0" y="310006"/>
                  </a:lnTo>
                  <a:lnTo>
                    <a:pt x="84963" y="310006"/>
                  </a:lnTo>
                  <a:lnTo>
                    <a:pt x="169926" y="155003"/>
                  </a:lnTo>
                  <a:lnTo>
                    <a:pt x="8496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07257" y="5458333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79" h="310514">
                  <a:moveTo>
                    <a:pt x="0" y="0"/>
                  </a:moveTo>
                  <a:lnTo>
                    <a:pt x="84963" y="0"/>
                  </a:lnTo>
                  <a:lnTo>
                    <a:pt x="169926" y="155003"/>
                  </a:lnTo>
                  <a:lnTo>
                    <a:pt x="84963" y="310006"/>
                  </a:lnTo>
                  <a:lnTo>
                    <a:pt x="0" y="310006"/>
                  </a:lnTo>
                  <a:lnTo>
                    <a:pt x="84963" y="15500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69738" y="495681"/>
            <a:ext cx="34912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E82"/>
                </a:solidFill>
                <a:latin typeface="Verdana"/>
                <a:cs typeface="Verdana"/>
              </a:rPr>
              <a:t>Outil</a:t>
            </a:r>
            <a:r>
              <a:rPr sz="2000" b="1" spc="20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2000" b="1" u="sng" dirty="0">
                <a:solidFill>
                  <a:srgbClr val="006E82"/>
                </a:solidFill>
                <a:uFill>
                  <a:solidFill>
                    <a:srgbClr val="006E82"/>
                  </a:solidFill>
                </a:uFill>
                <a:latin typeface="Verdana"/>
                <a:cs typeface="Verdana"/>
              </a:rPr>
              <a:t>non</a:t>
            </a:r>
            <a:r>
              <a:rPr sz="2000" b="1" u="none" spc="20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2000" b="1" u="none" spc="-10" dirty="0">
                <a:solidFill>
                  <a:srgbClr val="006E82"/>
                </a:solidFill>
                <a:latin typeface="Verdana"/>
                <a:cs typeface="Verdana"/>
              </a:rPr>
              <a:t>"future-proof"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57577" y="1827750"/>
            <a:ext cx="5082540" cy="20294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269875" algn="l"/>
              </a:tabLst>
            </a:pPr>
            <a:r>
              <a:rPr sz="1800" dirty="0">
                <a:latin typeface="Arial"/>
                <a:cs typeface="Arial"/>
              </a:rPr>
              <a:t>À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attendre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encore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70230" lvl="1" indent="-257810">
              <a:lnSpc>
                <a:spcPct val="100000"/>
              </a:lnSpc>
              <a:spcBef>
                <a:spcPts val="350"/>
              </a:spcBef>
              <a:buChar char="•"/>
              <a:tabLst>
                <a:tab pos="570230" algn="l"/>
              </a:tabLst>
            </a:pPr>
            <a:r>
              <a:rPr sz="1450" dirty="0">
                <a:latin typeface="Arial"/>
                <a:cs typeface="Arial"/>
              </a:rPr>
              <a:t>Publication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au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Moniteur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belge,</a:t>
            </a:r>
            <a:endParaRPr sz="1450">
              <a:latin typeface="Arial"/>
              <a:cs typeface="Arial"/>
            </a:endParaRPr>
          </a:p>
          <a:p>
            <a:pPr marL="570230" lvl="1" indent="-257810">
              <a:lnSpc>
                <a:spcPct val="100000"/>
              </a:lnSpc>
              <a:spcBef>
                <a:spcPts val="350"/>
              </a:spcBef>
              <a:buChar char="•"/>
              <a:tabLst>
                <a:tab pos="570230" algn="l"/>
              </a:tabLst>
            </a:pPr>
            <a:r>
              <a:rPr sz="1450" spc="-10" dirty="0">
                <a:latin typeface="Arial"/>
                <a:cs typeface="Arial"/>
              </a:rPr>
              <a:t>Circulaires</a:t>
            </a:r>
            <a:endParaRPr sz="1450">
              <a:latin typeface="Arial"/>
              <a:cs typeface="Arial"/>
            </a:endParaRPr>
          </a:p>
          <a:p>
            <a:pPr marL="570230" lvl="1" indent="-257810">
              <a:lnSpc>
                <a:spcPct val="100000"/>
              </a:lnSpc>
              <a:spcBef>
                <a:spcPts val="350"/>
              </a:spcBef>
              <a:buChar char="•"/>
              <a:tabLst>
                <a:tab pos="570230" algn="l"/>
              </a:tabLst>
            </a:pPr>
            <a:r>
              <a:rPr sz="1450" spc="-25" dirty="0">
                <a:latin typeface="Arial"/>
                <a:cs typeface="Arial"/>
              </a:rPr>
              <a:t>….</a:t>
            </a:r>
            <a:endParaRPr sz="1450">
              <a:latin typeface="Arial"/>
              <a:cs typeface="Arial"/>
            </a:endParaRPr>
          </a:p>
          <a:p>
            <a:pPr marL="269875" marR="5080" indent="-257810" algn="just">
              <a:lnSpc>
                <a:spcPct val="100000"/>
              </a:lnSpc>
              <a:spcBef>
                <a:spcPts val="430"/>
              </a:spcBef>
              <a:buChar char="•"/>
              <a:tabLst>
                <a:tab pos="269875" algn="l"/>
              </a:tabLst>
            </a:pPr>
            <a:r>
              <a:rPr sz="1800" dirty="0">
                <a:latin typeface="Arial"/>
                <a:cs typeface="Arial"/>
              </a:rPr>
              <a:t>Ce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n’est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qu’ensuite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pourront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commencer</a:t>
            </a:r>
            <a:r>
              <a:rPr sz="1800" spc="-25" dirty="0">
                <a:latin typeface="Arial"/>
                <a:cs typeface="Arial"/>
              </a:rPr>
              <a:t> la </a:t>
            </a:r>
            <a:r>
              <a:rPr sz="1800" dirty="0">
                <a:latin typeface="Arial"/>
                <a:cs typeface="Arial"/>
              </a:rPr>
              <a:t>mise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œuvre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logiciels,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le </a:t>
            </a:r>
            <a:r>
              <a:rPr sz="1800" spc="-10" dirty="0">
                <a:latin typeface="Arial"/>
                <a:cs typeface="Arial"/>
              </a:rPr>
              <a:t>déploiement.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14591" y="2910103"/>
            <a:ext cx="2849245" cy="2911475"/>
            <a:chOff x="7014591" y="2910103"/>
            <a:chExt cx="2849245" cy="29114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9582" y="4220794"/>
              <a:ext cx="1524000" cy="1600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4591" y="4335398"/>
              <a:ext cx="1028788" cy="13488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0005" y="3699001"/>
              <a:ext cx="967828" cy="12726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3875" y="2910103"/>
              <a:ext cx="1036408" cy="1234541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176395">
              <a:lnSpc>
                <a:spcPct val="100000"/>
              </a:lnSpc>
              <a:spcBef>
                <a:spcPts val="105"/>
              </a:spcBef>
            </a:pPr>
            <a:r>
              <a:rPr dirty="0"/>
              <a:t>Vitesse</a:t>
            </a:r>
            <a:r>
              <a:rPr spc="-4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communication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pic>
        <p:nvPicPr>
          <p:cNvPr id="3" name="object 3" descr="Verzekeringswelzijn voor uw gezondhei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9791" y="-3"/>
            <a:ext cx="7252208" cy="68578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7288" y="5226811"/>
            <a:ext cx="347027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006E82"/>
                </a:solidFill>
                <a:latin typeface="Verdana"/>
                <a:cs typeface="Verdana"/>
              </a:rPr>
              <a:t>Bénéfices</a:t>
            </a:r>
            <a:r>
              <a:rPr sz="3200" b="1" spc="-25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006E82"/>
                </a:solidFill>
                <a:latin typeface="Verdana"/>
                <a:cs typeface="Verdana"/>
              </a:rPr>
              <a:t>de</a:t>
            </a:r>
            <a:r>
              <a:rPr sz="3200" b="1" spc="-25" dirty="0">
                <a:solidFill>
                  <a:srgbClr val="006E82"/>
                </a:solidFill>
                <a:latin typeface="Verdana"/>
                <a:cs typeface="Verdana"/>
              </a:rPr>
              <a:t> la </a:t>
            </a:r>
            <a:r>
              <a:rPr sz="3200" b="1" spc="-10" dirty="0">
                <a:solidFill>
                  <a:srgbClr val="006E82"/>
                </a:solidFill>
                <a:latin typeface="Verdana"/>
                <a:cs typeface="Verdana"/>
              </a:rPr>
              <a:t>numérisation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217" y="6466103"/>
            <a:ext cx="67818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10" dirty="0">
                <a:solidFill>
                  <a:srgbClr val="888888"/>
                </a:solidFill>
                <a:latin typeface="Calibri"/>
                <a:cs typeface="Calibri"/>
              </a:rPr>
              <a:t>3/4/2026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54869" y="6408826"/>
            <a:ext cx="206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3750" y="6445252"/>
            <a:ext cx="1376045" cy="296545"/>
          </a:xfrm>
          <a:custGeom>
            <a:avLst/>
            <a:gdLst/>
            <a:ahLst/>
            <a:cxnLst/>
            <a:rect l="l" t="t" r="r" b="b"/>
            <a:pathLst>
              <a:path w="1376045" h="296545">
                <a:moveTo>
                  <a:pt x="1375790" y="0"/>
                </a:moveTo>
                <a:lnTo>
                  <a:pt x="0" y="0"/>
                </a:lnTo>
                <a:lnTo>
                  <a:pt x="0" y="296329"/>
                </a:lnTo>
                <a:lnTo>
                  <a:pt x="1375790" y="296329"/>
                </a:lnTo>
                <a:lnTo>
                  <a:pt x="1375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673475">
              <a:lnSpc>
                <a:spcPct val="100000"/>
              </a:lnSpc>
              <a:spcBef>
                <a:spcPts val="105"/>
              </a:spcBef>
            </a:pPr>
            <a:r>
              <a:rPr dirty="0"/>
              <a:t>Bénéfices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numérisation</a:t>
            </a:r>
            <a:r>
              <a:rPr spc="-40" dirty="0"/>
              <a:t> </a:t>
            </a:r>
            <a:r>
              <a:rPr sz="1600" b="0" i="1" spc="-10" dirty="0">
                <a:latin typeface="Verdana"/>
                <a:cs typeface="Verdana"/>
              </a:rPr>
              <a:t>(1/3)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3020" y="1443100"/>
            <a:ext cx="5480685" cy="620395"/>
          </a:xfrm>
          <a:custGeom>
            <a:avLst/>
            <a:gdLst/>
            <a:ahLst/>
            <a:cxnLst/>
            <a:rect l="l" t="t" r="r" b="b"/>
            <a:pathLst>
              <a:path w="5480684" h="620394">
                <a:moveTo>
                  <a:pt x="5376926" y="0"/>
                </a:moveTo>
                <a:lnTo>
                  <a:pt x="103378" y="0"/>
                </a:lnTo>
                <a:lnTo>
                  <a:pt x="63115" y="8114"/>
                </a:lnTo>
                <a:lnTo>
                  <a:pt x="30257" y="30241"/>
                </a:lnTo>
                <a:lnTo>
                  <a:pt x="8116" y="63061"/>
                </a:lnTo>
                <a:lnTo>
                  <a:pt x="0" y="103250"/>
                </a:lnTo>
                <a:lnTo>
                  <a:pt x="0" y="516509"/>
                </a:lnTo>
                <a:lnTo>
                  <a:pt x="8116" y="556771"/>
                </a:lnTo>
                <a:lnTo>
                  <a:pt x="30257" y="589629"/>
                </a:lnTo>
                <a:lnTo>
                  <a:pt x="63115" y="611770"/>
                </a:lnTo>
                <a:lnTo>
                  <a:pt x="103378" y="619887"/>
                </a:lnTo>
                <a:lnTo>
                  <a:pt x="5376926" y="619887"/>
                </a:lnTo>
                <a:lnTo>
                  <a:pt x="5417115" y="611770"/>
                </a:lnTo>
                <a:lnTo>
                  <a:pt x="5449935" y="589629"/>
                </a:lnTo>
                <a:lnTo>
                  <a:pt x="5472062" y="556771"/>
                </a:lnTo>
                <a:lnTo>
                  <a:pt x="5480177" y="516509"/>
                </a:lnTo>
                <a:lnTo>
                  <a:pt x="5480177" y="103250"/>
                </a:lnTo>
                <a:lnTo>
                  <a:pt x="5472062" y="63061"/>
                </a:lnTo>
                <a:lnTo>
                  <a:pt x="5449935" y="30241"/>
                </a:lnTo>
                <a:lnTo>
                  <a:pt x="5417115" y="8114"/>
                </a:lnTo>
                <a:lnTo>
                  <a:pt x="5376926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68905" y="1421630"/>
          <a:ext cx="7930515" cy="1698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71BEC5"/>
                      </a:solidFill>
                      <a:prstDash val="solid"/>
                    </a:lnR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2325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Sortie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progressive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systèmes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38100">
                      <a:solidFill>
                        <a:srgbClr val="71BEC5"/>
                      </a:solidFill>
                      <a:prstDash val="solid"/>
                    </a:lnL>
                    <a:lnR w="38100">
                      <a:solidFill>
                        <a:srgbClr val="71BEC5"/>
                      </a:solidFill>
                      <a:prstDash val="solid"/>
                    </a:lnR>
                    <a:lnT w="57150">
                      <a:solidFill>
                        <a:srgbClr val="71BEC5"/>
                      </a:solidFill>
                      <a:prstDash val="solid"/>
                    </a:lnT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71BEC5"/>
                      </a:solidFill>
                      <a:prstDash val="solid"/>
                    </a:lnL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38100">
                      <a:solidFill>
                        <a:srgbClr val="71BEC5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205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analogiques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71BEC5"/>
                      </a:solidFill>
                      <a:prstDash val="solid"/>
                    </a:lnL>
                    <a:lnR w="38100">
                      <a:solidFill>
                        <a:srgbClr val="71BEC5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  <a:lnB w="57150">
                      <a:solidFill>
                        <a:srgbClr val="71B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71BEC5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865">
                <a:tc gridSpan="3">
                  <a:txBody>
                    <a:bodyPr/>
                    <a:lstStyle/>
                    <a:p>
                      <a:pPr marL="834390" marR="772795" indent="-226695" algn="just">
                        <a:lnSpc>
                          <a:spcPct val="86300"/>
                        </a:lnSpc>
                        <a:spcBef>
                          <a:spcPts val="980"/>
                        </a:spcBef>
                        <a:buChar char="•"/>
                        <a:tabLst>
                          <a:tab pos="836294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systèmes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analogiques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n’offrent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échange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de 	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données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suffisamment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fiable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rapide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besoins 	actuels.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168905" y="3242817"/>
            <a:ext cx="7854315" cy="1460500"/>
            <a:chOff x="2168905" y="3242817"/>
            <a:chExt cx="7854315" cy="1460500"/>
          </a:xfrm>
        </p:grpSpPr>
        <p:sp>
          <p:nvSpPr>
            <p:cNvPr id="7" name="object 7"/>
            <p:cNvSpPr/>
            <p:nvPr/>
          </p:nvSpPr>
          <p:spPr>
            <a:xfrm>
              <a:off x="2181605" y="3565563"/>
              <a:ext cx="7828915" cy="1124585"/>
            </a:xfrm>
            <a:custGeom>
              <a:avLst/>
              <a:gdLst/>
              <a:ahLst/>
              <a:cxnLst/>
              <a:rect l="l" t="t" r="r" b="b"/>
              <a:pathLst>
                <a:path w="7828915" h="1124585">
                  <a:moveTo>
                    <a:pt x="0" y="1124546"/>
                  </a:moveTo>
                  <a:lnTo>
                    <a:pt x="7828788" y="1124546"/>
                  </a:lnTo>
                  <a:lnTo>
                    <a:pt x="7828788" y="0"/>
                  </a:lnTo>
                  <a:lnTo>
                    <a:pt x="0" y="0"/>
                  </a:lnTo>
                  <a:lnTo>
                    <a:pt x="0" y="1124546"/>
                  </a:lnTo>
                  <a:close/>
                </a:path>
              </a:pathLst>
            </a:custGeom>
            <a:ln w="25400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73019" y="3255517"/>
              <a:ext cx="5480685" cy="620395"/>
            </a:xfrm>
            <a:custGeom>
              <a:avLst/>
              <a:gdLst/>
              <a:ahLst/>
              <a:cxnLst/>
              <a:rect l="l" t="t" r="r" b="b"/>
              <a:pathLst>
                <a:path w="5480684" h="620395">
                  <a:moveTo>
                    <a:pt x="5376926" y="0"/>
                  </a:moveTo>
                  <a:lnTo>
                    <a:pt x="103378" y="0"/>
                  </a:lnTo>
                  <a:lnTo>
                    <a:pt x="63115" y="8133"/>
                  </a:lnTo>
                  <a:lnTo>
                    <a:pt x="30257" y="30305"/>
                  </a:lnTo>
                  <a:lnTo>
                    <a:pt x="8116" y="63168"/>
                  </a:lnTo>
                  <a:lnTo>
                    <a:pt x="0" y="103378"/>
                  </a:lnTo>
                  <a:lnTo>
                    <a:pt x="0" y="516636"/>
                  </a:lnTo>
                  <a:lnTo>
                    <a:pt x="8116" y="556845"/>
                  </a:lnTo>
                  <a:lnTo>
                    <a:pt x="30257" y="589708"/>
                  </a:lnTo>
                  <a:lnTo>
                    <a:pt x="63115" y="611880"/>
                  </a:lnTo>
                  <a:lnTo>
                    <a:pt x="103378" y="620014"/>
                  </a:lnTo>
                  <a:lnTo>
                    <a:pt x="5376926" y="620014"/>
                  </a:lnTo>
                  <a:lnTo>
                    <a:pt x="5417115" y="611880"/>
                  </a:lnTo>
                  <a:lnTo>
                    <a:pt x="5449935" y="589708"/>
                  </a:lnTo>
                  <a:lnTo>
                    <a:pt x="5472062" y="556845"/>
                  </a:lnTo>
                  <a:lnTo>
                    <a:pt x="5480177" y="516636"/>
                  </a:lnTo>
                  <a:lnTo>
                    <a:pt x="5480177" y="103378"/>
                  </a:lnTo>
                  <a:lnTo>
                    <a:pt x="5472062" y="63168"/>
                  </a:lnTo>
                  <a:lnTo>
                    <a:pt x="5449935" y="30305"/>
                  </a:lnTo>
                  <a:lnTo>
                    <a:pt x="5417115" y="8133"/>
                  </a:lnTo>
                  <a:lnTo>
                    <a:pt x="5376926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3019" y="3255517"/>
              <a:ext cx="5480685" cy="620395"/>
            </a:xfrm>
            <a:custGeom>
              <a:avLst/>
              <a:gdLst/>
              <a:ahLst/>
              <a:cxnLst/>
              <a:rect l="l" t="t" r="r" b="b"/>
              <a:pathLst>
                <a:path w="5480684" h="620395">
                  <a:moveTo>
                    <a:pt x="0" y="103378"/>
                  </a:moveTo>
                  <a:lnTo>
                    <a:pt x="8116" y="63168"/>
                  </a:lnTo>
                  <a:lnTo>
                    <a:pt x="30257" y="30305"/>
                  </a:lnTo>
                  <a:lnTo>
                    <a:pt x="63115" y="8133"/>
                  </a:lnTo>
                  <a:lnTo>
                    <a:pt x="103378" y="0"/>
                  </a:lnTo>
                  <a:lnTo>
                    <a:pt x="5376926" y="0"/>
                  </a:lnTo>
                  <a:lnTo>
                    <a:pt x="5417115" y="8133"/>
                  </a:lnTo>
                  <a:lnTo>
                    <a:pt x="5449935" y="30305"/>
                  </a:lnTo>
                  <a:lnTo>
                    <a:pt x="5472062" y="63168"/>
                  </a:lnTo>
                  <a:lnTo>
                    <a:pt x="5480177" y="103378"/>
                  </a:lnTo>
                  <a:lnTo>
                    <a:pt x="5480177" y="516636"/>
                  </a:lnTo>
                  <a:lnTo>
                    <a:pt x="5472062" y="556845"/>
                  </a:lnTo>
                  <a:lnTo>
                    <a:pt x="5449935" y="589708"/>
                  </a:lnTo>
                  <a:lnTo>
                    <a:pt x="5417115" y="611880"/>
                  </a:lnTo>
                  <a:lnTo>
                    <a:pt x="5376926" y="620014"/>
                  </a:lnTo>
                  <a:lnTo>
                    <a:pt x="103378" y="620014"/>
                  </a:lnTo>
                  <a:lnTo>
                    <a:pt x="63115" y="611880"/>
                  </a:lnTo>
                  <a:lnTo>
                    <a:pt x="30257" y="589708"/>
                  </a:lnTo>
                  <a:lnTo>
                    <a:pt x="8116" y="556845"/>
                  </a:lnTo>
                  <a:lnTo>
                    <a:pt x="0" y="516636"/>
                  </a:lnTo>
                  <a:lnTo>
                    <a:pt x="0" y="103378"/>
                  </a:lnTo>
                  <a:close/>
                </a:path>
              </a:pathLst>
            </a:custGeom>
            <a:ln w="25399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776854" y="3376117"/>
            <a:ext cx="5532755" cy="1179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Accélération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processus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000">
              <a:latin typeface="Arial"/>
              <a:cs typeface="Arial"/>
            </a:endParaRPr>
          </a:p>
          <a:p>
            <a:pPr marL="240029" marR="5080" indent="-227329">
              <a:lnSpc>
                <a:spcPts val="2080"/>
              </a:lnSpc>
              <a:buChar char="•"/>
              <a:tabLst>
                <a:tab pos="241300" algn="l"/>
              </a:tabLst>
            </a:pPr>
            <a:r>
              <a:rPr sz="2000" dirty="0">
                <a:latin typeface="Verdana"/>
                <a:cs typeface="Verdana"/>
              </a:rPr>
              <a:t>La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dirty="0">
                <a:latin typeface="Arial"/>
                <a:cs typeface="Arial"/>
              </a:rPr>
              <a:t>numérisation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automatise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implémente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des 	</a:t>
            </a:r>
            <a:r>
              <a:rPr sz="2000" dirty="0">
                <a:latin typeface="Arial"/>
                <a:cs typeface="Arial"/>
              </a:rPr>
              <a:t>workflows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efficaces.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68905" y="4790821"/>
            <a:ext cx="7854315" cy="1459865"/>
            <a:chOff x="2168905" y="4790821"/>
            <a:chExt cx="7854315" cy="1459865"/>
          </a:xfrm>
        </p:grpSpPr>
        <p:sp>
          <p:nvSpPr>
            <p:cNvPr id="12" name="object 12"/>
            <p:cNvSpPr/>
            <p:nvPr/>
          </p:nvSpPr>
          <p:spPr>
            <a:xfrm>
              <a:off x="2181605" y="5113439"/>
              <a:ext cx="7828915" cy="1124585"/>
            </a:xfrm>
            <a:custGeom>
              <a:avLst/>
              <a:gdLst/>
              <a:ahLst/>
              <a:cxnLst/>
              <a:rect l="l" t="t" r="r" b="b"/>
              <a:pathLst>
                <a:path w="7828915" h="1124585">
                  <a:moveTo>
                    <a:pt x="0" y="1124546"/>
                  </a:moveTo>
                  <a:lnTo>
                    <a:pt x="7828788" y="1124546"/>
                  </a:lnTo>
                  <a:lnTo>
                    <a:pt x="7828788" y="0"/>
                  </a:lnTo>
                  <a:lnTo>
                    <a:pt x="0" y="0"/>
                  </a:lnTo>
                  <a:lnTo>
                    <a:pt x="0" y="1124546"/>
                  </a:lnTo>
                  <a:close/>
                </a:path>
              </a:pathLst>
            </a:custGeom>
            <a:ln w="25400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73019" y="4803521"/>
              <a:ext cx="5480685" cy="620395"/>
            </a:xfrm>
            <a:custGeom>
              <a:avLst/>
              <a:gdLst/>
              <a:ahLst/>
              <a:cxnLst/>
              <a:rect l="l" t="t" r="r" b="b"/>
              <a:pathLst>
                <a:path w="5480684" h="620395">
                  <a:moveTo>
                    <a:pt x="5376926" y="0"/>
                  </a:moveTo>
                  <a:lnTo>
                    <a:pt x="103378" y="0"/>
                  </a:lnTo>
                  <a:lnTo>
                    <a:pt x="63115" y="8114"/>
                  </a:lnTo>
                  <a:lnTo>
                    <a:pt x="30257" y="30241"/>
                  </a:lnTo>
                  <a:lnTo>
                    <a:pt x="8116" y="63061"/>
                  </a:lnTo>
                  <a:lnTo>
                    <a:pt x="0" y="103250"/>
                  </a:lnTo>
                  <a:lnTo>
                    <a:pt x="0" y="516508"/>
                  </a:lnTo>
                  <a:lnTo>
                    <a:pt x="8116" y="556771"/>
                  </a:lnTo>
                  <a:lnTo>
                    <a:pt x="30257" y="589629"/>
                  </a:lnTo>
                  <a:lnTo>
                    <a:pt x="63115" y="611770"/>
                  </a:lnTo>
                  <a:lnTo>
                    <a:pt x="103378" y="619886"/>
                  </a:lnTo>
                  <a:lnTo>
                    <a:pt x="5376926" y="619886"/>
                  </a:lnTo>
                  <a:lnTo>
                    <a:pt x="5417115" y="611770"/>
                  </a:lnTo>
                  <a:lnTo>
                    <a:pt x="5449935" y="589629"/>
                  </a:lnTo>
                  <a:lnTo>
                    <a:pt x="5472062" y="556771"/>
                  </a:lnTo>
                  <a:lnTo>
                    <a:pt x="5480177" y="516508"/>
                  </a:lnTo>
                  <a:lnTo>
                    <a:pt x="5480177" y="103250"/>
                  </a:lnTo>
                  <a:lnTo>
                    <a:pt x="5472062" y="63061"/>
                  </a:lnTo>
                  <a:lnTo>
                    <a:pt x="5449935" y="30241"/>
                  </a:lnTo>
                  <a:lnTo>
                    <a:pt x="5417115" y="8114"/>
                  </a:lnTo>
                  <a:lnTo>
                    <a:pt x="5376926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73019" y="4803521"/>
              <a:ext cx="5480685" cy="620395"/>
            </a:xfrm>
            <a:custGeom>
              <a:avLst/>
              <a:gdLst/>
              <a:ahLst/>
              <a:cxnLst/>
              <a:rect l="l" t="t" r="r" b="b"/>
              <a:pathLst>
                <a:path w="5480684" h="620395">
                  <a:moveTo>
                    <a:pt x="0" y="103250"/>
                  </a:moveTo>
                  <a:lnTo>
                    <a:pt x="8116" y="63061"/>
                  </a:lnTo>
                  <a:lnTo>
                    <a:pt x="30257" y="30241"/>
                  </a:lnTo>
                  <a:lnTo>
                    <a:pt x="63115" y="8114"/>
                  </a:lnTo>
                  <a:lnTo>
                    <a:pt x="103378" y="0"/>
                  </a:lnTo>
                  <a:lnTo>
                    <a:pt x="5376926" y="0"/>
                  </a:lnTo>
                  <a:lnTo>
                    <a:pt x="5417115" y="8114"/>
                  </a:lnTo>
                  <a:lnTo>
                    <a:pt x="5449935" y="30241"/>
                  </a:lnTo>
                  <a:lnTo>
                    <a:pt x="5472062" y="63061"/>
                  </a:lnTo>
                  <a:lnTo>
                    <a:pt x="5480177" y="103250"/>
                  </a:lnTo>
                  <a:lnTo>
                    <a:pt x="5480177" y="516508"/>
                  </a:lnTo>
                  <a:lnTo>
                    <a:pt x="5472062" y="556771"/>
                  </a:lnTo>
                  <a:lnTo>
                    <a:pt x="5449935" y="589629"/>
                  </a:lnTo>
                  <a:lnTo>
                    <a:pt x="5417115" y="611770"/>
                  </a:lnTo>
                  <a:lnTo>
                    <a:pt x="5376926" y="619886"/>
                  </a:lnTo>
                  <a:lnTo>
                    <a:pt x="103378" y="619886"/>
                  </a:lnTo>
                  <a:lnTo>
                    <a:pt x="63115" y="611770"/>
                  </a:lnTo>
                  <a:lnTo>
                    <a:pt x="30257" y="589629"/>
                  </a:lnTo>
                  <a:lnTo>
                    <a:pt x="8116" y="556771"/>
                  </a:lnTo>
                  <a:lnTo>
                    <a:pt x="0" y="516508"/>
                  </a:lnTo>
                  <a:lnTo>
                    <a:pt x="0" y="103250"/>
                  </a:lnTo>
                  <a:close/>
                </a:path>
              </a:pathLst>
            </a:custGeom>
            <a:ln w="25400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76854" y="4924805"/>
            <a:ext cx="5915660" cy="1163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Échanges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quasi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temps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réel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ts val="2080"/>
              </a:lnSpc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Un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échange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plus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rapide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données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favorise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une </a:t>
            </a:r>
            <a:r>
              <a:rPr sz="2000" dirty="0">
                <a:latin typeface="Arial"/>
                <a:cs typeface="Arial"/>
              </a:rPr>
              <a:t>collaboration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rapide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efficace.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73020" y="1478407"/>
            <a:ext cx="5480685" cy="590550"/>
          </a:xfrm>
          <a:custGeom>
            <a:avLst/>
            <a:gdLst/>
            <a:ahLst/>
            <a:cxnLst/>
            <a:rect l="l" t="t" r="r" b="b"/>
            <a:pathLst>
              <a:path w="5480684" h="590550">
                <a:moveTo>
                  <a:pt x="5381752" y="0"/>
                </a:moveTo>
                <a:lnTo>
                  <a:pt x="98425" y="0"/>
                </a:lnTo>
                <a:lnTo>
                  <a:pt x="60114" y="7735"/>
                </a:lnTo>
                <a:lnTo>
                  <a:pt x="28828" y="28828"/>
                </a:lnTo>
                <a:lnTo>
                  <a:pt x="7735" y="60114"/>
                </a:lnTo>
                <a:lnTo>
                  <a:pt x="0" y="98425"/>
                </a:lnTo>
                <a:lnTo>
                  <a:pt x="0" y="491997"/>
                </a:lnTo>
                <a:lnTo>
                  <a:pt x="7735" y="530308"/>
                </a:lnTo>
                <a:lnTo>
                  <a:pt x="28829" y="561593"/>
                </a:lnTo>
                <a:lnTo>
                  <a:pt x="60114" y="582687"/>
                </a:lnTo>
                <a:lnTo>
                  <a:pt x="98425" y="590422"/>
                </a:lnTo>
                <a:lnTo>
                  <a:pt x="5381752" y="590422"/>
                </a:lnTo>
                <a:lnTo>
                  <a:pt x="5420062" y="582687"/>
                </a:lnTo>
                <a:lnTo>
                  <a:pt x="5451347" y="561593"/>
                </a:lnTo>
                <a:lnTo>
                  <a:pt x="5472441" y="530308"/>
                </a:lnTo>
                <a:lnTo>
                  <a:pt x="5480177" y="491997"/>
                </a:lnTo>
                <a:lnTo>
                  <a:pt x="5480177" y="98425"/>
                </a:lnTo>
                <a:lnTo>
                  <a:pt x="5472441" y="60114"/>
                </a:lnTo>
                <a:lnTo>
                  <a:pt x="5451348" y="28828"/>
                </a:lnTo>
                <a:lnTo>
                  <a:pt x="5420062" y="7735"/>
                </a:lnTo>
                <a:lnTo>
                  <a:pt x="5381752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68905" y="1457642"/>
          <a:ext cx="7930515" cy="168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71BEC5"/>
                      </a:solidFill>
                      <a:prstDash val="solid"/>
                    </a:lnR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2225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Amélioration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l’exactitude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71BEC5"/>
                      </a:solidFill>
                      <a:prstDash val="solid"/>
                    </a:lnL>
                    <a:lnR w="38100">
                      <a:solidFill>
                        <a:srgbClr val="71BEC5"/>
                      </a:solidFill>
                      <a:prstDash val="solid"/>
                    </a:lnR>
                    <a:lnT w="57150">
                      <a:solidFill>
                        <a:srgbClr val="71BEC5"/>
                      </a:solidFill>
                      <a:prstDash val="solid"/>
                    </a:lnT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71BEC5"/>
                      </a:solidFill>
                      <a:prstDash val="solid"/>
                    </a:lnL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38100">
                      <a:solidFill>
                        <a:srgbClr val="71BEC5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205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données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71BEC5"/>
                      </a:solidFill>
                      <a:prstDash val="solid"/>
                    </a:lnL>
                    <a:lnR w="38100">
                      <a:solidFill>
                        <a:srgbClr val="71BEC5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  <a:lnB w="57150">
                      <a:solidFill>
                        <a:srgbClr val="71B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71BEC5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295">
                <a:tc gridSpan="3">
                  <a:txBody>
                    <a:bodyPr/>
                    <a:lstStyle/>
                    <a:p>
                      <a:pPr marL="835025" marR="629285" indent="-227329">
                        <a:lnSpc>
                          <a:spcPct val="86200"/>
                        </a:lnSpc>
                        <a:spcBef>
                          <a:spcPts val="1055"/>
                        </a:spcBef>
                        <a:buChar char="•"/>
                        <a:tabLst>
                          <a:tab pos="836294" algn="l"/>
                        </a:tabLst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Des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systèmes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numériques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réduisent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erreurs 	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(humaines)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augmentent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précision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traitement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des 	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données.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168905" y="3255009"/>
            <a:ext cx="7854315" cy="1454785"/>
            <a:chOff x="2168905" y="3255009"/>
            <a:chExt cx="7854315" cy="1454785"/>
          </a:xfrm>
        </p:grpSpPr>
        <p:sp>
          <p:nvSpPr>
            <p:cNvPr id="6" name="object 6"/>
            <p:cNvSpPr/>
            <p:nvPr/>
          </p:nvSpPr>
          <p:spPr>
            <a:xfrm>
              <a:off x="2181605" y="3562845"/>
              <a:ext cx="7828915" cy="1134110"/>
            </a:xfrm>
            <a:custGeom>
              <a:avLst/>
              <a:gdLst/>
              <a:ahLst/>
              <a:cxnLst/>
              <a:rect l="l" t="t" r="r" b="b"/>
              <a:pathLst>
                <a:path w="7828915" h="1134110">
                  <a:moveTo>
                    <a:pt x="0" y="1133995"/>
                  </a:moveTo>
                  <a:lnTo>
                    <a:pt x="7828788" y="1133995"/>
                  </a:lnTo>
                  <a:lnTo>
                    <a:pt x="7828788" y="0"/>
                  </a:lnTo>
                  <a:lnTo>
                    <a:pt x="0" y="0"/>
                  </a:lnTo>
                  <a:lnTo>
                    <a:pt x="0" y="1133995"/>
                  </a:lnTo>
                  <a:close/>
                </a:path>
              </a:pathLst>
            </a:custGeom>
            <a:ln w="25400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73019" y="3267709"/>
              <a:ext cx="5480685" cy="590550"/>
            </a:xfrm>
            <a:custGeom>
              <a:avLst/>
              <a:gdLst/>
              <a:ahLst/>
              <a:cxnLst/>
              <a:rect l="l" t="t" r="r" b="b"/>
              <a:pathLst>
                <a:path w="5480684" h="590550">
                  <a:moveTo>
                    <a:pt x="5381752" y="0"/>
                  </a:moveTo>
                  <a:lnTo>
                    <a:pt x="98425" y="0"/>
                  </a:lnTo>
                  <a:lnTo>
                    <a:pt x="60114" y="7733"/>
                  </a:lnTo>
                  <a:lnTo>
                    <a:pt x="28828" y="28813"/>
                  </a:lnTo>
                  <a:lnTo>
                    <a:pt x="7735" y="60061"/>
                  </a:lnTo>
                  <a:lnTo>
                    <a:pt x="0" y="98298"/>
                  </a:lnTo>
                  <a:lnTo>
                    <a:pt x="0" y="491997"/>
                  </a:lnTo>
                  <a:lnTo>
                    <a:pt x="7735" y="530288"/>
                  </a:lnTo>
                  <a:lnTo>
                    <a:pt x="28829" y="561530"/>
                  </a:lnTo>
                  <a:lnTo>
                    <a:pt x="60114" y="582580"/>
                  </a:lnTo>
                  <a:lnTo>
                    <a:pt x="98425" y="590295"/>
                  </a:lnTo>
                  <a:lnTo>
                    <a:pt x="5381752" y="590295"/>
                  </a:lnTo>
                  <a:lnTo>
                    <a:pt x="5420062" y="582580"/>
                  </a:lnTo>
                  <a:lnTo>
                    <a:pt x="5451347" y="561530"/>
                  </a:lnTo>
                  <a:lnTo>
                    <a:pt x="5472441" y="530288"/>
                  </a:lnTo>
                  <a:lnTo>
                    <a:pt x="5480177" y="491997"/>
                  </a:lnTo>
                  <a:lnTo>
                    <a:pt x="5480177" y="98298"/>
                  </a:lnTo>
                  <a:lnTo>
                    <a:pt x="5472441" y="60061"/>
                  </a:lnTo>
                  <a:lnTo>
                    <a:pt x="5451348" y="28813"/>
                  </a:lnTo>
                  <a:lnTo>
                    <a:pt x="5420062" y="7733"/>
                  </a:lnTo>
                  <a:lnTo>
                    <a:pt x="5381752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73019" y="3267709"/>
              <a:ext cx="5480685" cy="590550"/>
            </a:xfrm>
            <a:custGeom>
              <a:avLst/>
              <a:gdLst/>
              <a:ahLst/>
              <a:cxnLst/>
              <a:rect l="l" t="t" r="r" b="b"/>
              <a:pathLst>
                <a:path w="5480684" h="590550">
                  <a:moveTo>
                    <a:pt x="0" y="98298"/>
                  </a:moveTo>
                  <a:lnTo>
                    <a:pt x="7735" y="60061"/>
                  </a:lnTo>
                  <a:lnTo>
                    <a:pt x="28828" y="28813"/>
                  </a:lnTo>
                  <a:lnTo>
                    <a:pt x="60114" y="7733"/>
                  </a:lnTo>
                  <a:lnTo>
                    <a:pt x="98425" y="0"/>
                  </a:lnTo>
                  <a:lnTo>
                    <a:pt x="5381752" y="0"/>
                  </a:lnTo>
                  <a:lnTo>
                    <a:pt x="5420062" y="7733"/>
                  </a:lnTo>
                  <a:lnTo>
                    <a:pt x="5451348" y="28813"/>
                  </a:lnTo>
                  <a:lnTo>
                    <a:pt x="5472441" y="60061"/>
                  </a:lnTo>
                  <a:lnTo>
                    <a:pt x="5480177" y="98298"/>
                  </a:lnTo>
                  <a:lnTo>
                    <a:pt x="5480177" y="491997"/>
                  </a:lnTo>
                  <a:lnTo>
                    <a:pt x="5472441" y="530288"/>
                  </a:lnTo>
                  <a:lnTo>
                    <a:pt x="5451347" y="561530"/>
                  </a:lnTo>
                  <a:lnTo>
                    <a:pt x="5420062" y="582580"/>
                  </a:lnTo>
                  <a:lnTo>
                    <a:pt x="5381752" y="590295"/>
                  </a:lnTo>
                  <a:lnTo>
                    <a:pt x="98425" y="590295"/>
                  </a:lnTo>
                  <a:lnTo>
                    <a:pt x="60114" y="582580"/>
                  </a:lnTo>
                  <a:lnTo>
                    <a:pt x="28829" y="561530"/>
                  </a:lnTo>
                  <a:lnTo>
                    <a:pt x="7735" y="530288"/>
                  </a:lnTo>
                  <a:lnTo>
                    <a:pt x="0" y="491997"/>
                  </a:lnTo>
                  <a:lnTo>
                    <a:pt x="0" y="98298"/>
                  </a:lnTo>
                  <a:close/>
                </a:path>
              </a:pathLst>
            </a:custGeom>
            <a:ln w="25400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68905" y="4792217"/>
            <a:ext cx="7854315" cy="1423670"/>
            <a:chOff x="2168905" y="4792217"/>
            <a:chExt cx="7854315" cy="1423670"/>
          </a:xfrm>
        </p:grpSpPr>
        <p:sp>
          <p:nvSpPr>
            <p:cNvPr id="10" name="object 10"/>
            <p:cNvSpPr/>
            <p:nvPr/>
          </p:nvSpPr>
          <p:spPr>
            <a:xfrm>
              <a:off x="2181605" y="5100065"/>
              <a:ext cx="7828915" cy="1102995"/>
            </a:xfrm>
            <a:custGeom>
              <a:avLst/>
              <a:gdLst/>
              <a:ahLst/>
              <a:cxnLst/>
              <a:rect l="l" t="t" r="r" b="b"/>
              <a:pathLst>
                <a:path w="7828915" h="1102995">
                  <a:moveTo>
                    <a:pt x="0" y="1102499"/>
                  </a:moveTo>
                  <a:lnTo>
                    <a:pt x="7828788" y="1102499"/>
                  </a:lnTo>
                  <a:lnTo>
                    <a:pt x="7828788" y="0"/>
                  </a:lnTo>
                  <a:lnTo>
                    <a:pt x="0" y="0"/>
                  </a:lnTo>
                  <a:lnTo>
                    <a:pt x="0" y="1102499"/>
                  </a:lnTo>
                  <a:close/>
                </a:path>
              </a:pathLst>
            </a:custGeom>
            <a:ln w="25400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3019" y="4804917"/>
              <a:ext cx="5480685" cy="590550"/>
            </a:xfrm>
            <a:custGeom>
              <a:avLst/>
              <a:gdLst/>
              <a:ahLst/>
              <a:cxnLst/>
              <a:rect l="l" t="t" r="r" b="b"/>
              <a:pathLst>
                <a:path w="5480684" h="590550">
                  <a:moveTo>
                    <a:pt x="5381752" y="0"/>
                  </a:moveTo>
                  <a:lnTo>
                    <a:pt x="98425" y="0"/>
                  </a:lnTo>
                  <a:lnTo>
                    <a:pt x="60114" y="7715"/>
                  </a:lnTo>
                  <a:lnTo>
                    <a:pt x="28828" y="28765"/>
                  </a:lnTo>
                  <a:lnTo>
                    <a:pt x="7735" y="60007"/>
                  </a:lnTo>
                  <a:lnTo>
                    <a:pt x="0" y="98297"/>
                  </a:lnTo>
                  <a:lnTo>
                    <a:pt x="0" y="491997"/>
                  </a:lnTo>
                  <a:lnTo>
                    <a:pt x="7735" y="530288"/>
                  </a:lnTo>
                  <a:lnTo>
                    <a:pt x="28829" y="561530"/>
                  </a:lnTo>
                  <a:lnTo>
                    <a:pt x="60114" y="582580"/>
                  </a:lnTo>
                  <a:lnTo>
                    <a:pt x="98425" y="590295"/>
                  </a:lnTo>
                  <a:lnTo>
                    <a:pt x="5381752" y="590295"/>
                  </a:lnTo>
                  <a:lnTo>
                    <a:pt x="5420062" y="582580"/>
                  </a:lnTo>
                  <a:lnTo>
                    <a:pt x="5451347" y="561530"/>
                  </a:lnTo>
                  <a:lnTo>
                    <a:pt x="5472441" y="530288"/>
                  </a:lnTo>
                  <a:lnTo>
                    <a:pt x="5480177" y="491997"/>
                  </a:lnTo>
                  <a:lnTo>
                    <a:pt x="5480177" y="98297"/>
                  </a:lnTo>
                  <a:lnTo>
                    <a:pt x="5472441" y="60007"/>
                  </a:lnTo>
                  <a:lnTo>
                    <a:pt x="5451348" y="28765"/>
                  </a:lnTo>
                  <a:lnTo>
                    <a:pt x="5420062" y="7715"/>
                  </a:lnTo>
                  <a:lnTo>
                    <a:pt x="5381752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3019" y="4804917"/>
              <a:ext cx="5480685" cy="590550"/>
            </a:xfrm>
            <a:custGeom>
              <a:avLst/>
              <a:gdLst/>
              <a:ahLst/>
              <a:cxnLst/>
              <a:rect l="l" t="t" r="r" b="b"/>
              <a:pathLst>
                <a:path w="5480684" h="590550">
                  <a:moveTo>
                    <a:pt x="0" y="98297"/>
                  </a:moveTo>
                  <a:lnTo>
                    <a:pt x="7735" y="60007"/>
                  </a:lnTo>
                  <a:lnTo>
                    <a:pt x="28828" y="28765"/>
                  </a:lnTo>
                  <a:lnTo>
                    <a:pt x="60114" y="7715"/>
                  </a:lnTo>
                  <a:lnTo>
                    <a:pt x="98425" y="0"/>
                  </a:lnTo>
                  <a:lnTo>
                    <a:pt x="5381752" y="0"/>
                  </a:lnTo>
                  <a:lnTo>
                    <a:pt x="5420062" y="7715"/>
                  </a:lnTo>
                  <a:lnTo>
                    <a:pt x="5451348" y="28765"/>
                  </a:lnTo>
                  <a:lnTo>
                    <a:pt x="5472441" y="60007"/>
                  </a:lnTo>
                  <a:lnTo>
                    <a:pt x="5480177" y="98297"/>
                  </a:lnTo>
                  <a:lnTo>
                    <a:pt x="5480177" y="491997"/>
                  </a:lnTo>
                  <a:lnTo>
                    <a:pt x="5472441" y="530288"/>
                  </a:lnTo>
                  <a:lnTo>
                    <a:pt x="5451347" y="561530"/>
                  </a:lnTo>
                  <a:lnTo>
                    <a:pt x="5420062" y="582580"/>
                  </a:lnTo>
                  <a:lnTo>
                    <a:pt x="5381752" y="590295"/>
                  </a:lnTo>
                  <a:lnTo>
                    <a:pt x="98425" y="590295"/>
                  </a:lnTo>
                  <a:lnTo>
                    <a:pt x="60114" y="582580"/>
                  </a:lnTo>
                  <a:lnTo>
                    <a:pt x="28829" y="561530"/>
                  </a:lnTo>
                  <a:lnTo>
                    <a:pt x="7735" y="530288"/>
                  </a:lnTo>
                  <a:lnTo>
                    <a:pt x="0" y="491997"/>
                  </a:lnTo>
                  <a:lnTo>
                    <a:pt x="0" y="98297"/>
                  </a:lnTo>
                  <a:close/>
                </a:path>
              </a:pathLst>
            </a:custGeom>
            <a:ln w="25400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76854" y="3373882"/>
            <a:ext cx="6410325" cy="2680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Meilleure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accessibilité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l’information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914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Informations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plus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rapides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plus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faciles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d’accès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Possibilités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d’un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moteur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recherche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plus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convivial.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plus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fiables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gain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temps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ts val="2240"/>
              </a:lnSpc>
              <a:spcBef>
                <a:spcPts val="1914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La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numérisation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renforce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fiabilité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données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</a:t>
            </a:r>
            <a:r>
              <a:rPr sz="2000" spc="-20" dirty="0">
                <a:latin typeface="Arial"/>
                <a:cs typeface="Arial"/>
              </a:rPr>
              <a:t> fait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40"/>
              </a:lnSpc>
            </a:pPr>
            <a:r>
              <a:rPr sz="2000" dirty="0">
                <a:latin typeface="Arial"/>
                <a:cs typeface="Arial"/>
              </a:rPr>
              <a:t>gagner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temps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organisations.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673475">
              <a:lnSpc>
                <a:spcPct val="100000"/>
              </a:lnSpc>
              <a:spcBef>
                <a:spcPts val="105"/>
              </a:spcBef>
            </a:pPr>
            <a:r>
              <a:rPr dirty="0"/>
              <a:t>Bénéfices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numérisation</a:t>
            </a:r>
            <a:r>
              <a:rPr spc="-40" dirty="0"/>
              <a:t> </a:t>
            </a:r>
            <a:r>
              <a:rPr sz="1600" b="0" i="1" spc="-10" dirty="0">
                <a:latin typeface="Verdana"/>
                <a:cs typeface="Verdana"/>
              </a:rPr>
              <a:t>(2/3)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68905" y="1408175"/>
            <a:ext cx="7854315" cy="2903855"/>
            <a:chOff x="2168905" y="1408175"/>
            <a:chExt cx="7854315" cy="2903855"/>
          </a:xfrm>
        </p:grpSpPr>
        <p:sp>
          <p:nvSpPr>
            <p:cNvPr id="4" name="object 4"/>
            <p:cNvSpPr/>
            <p:nvPr/>
          </p:nvSpPr>
          <p:spPr>
            <a:xfrm>
              <a:off x="2181605" y="1716023"/>
              <a:ext cx="7828915" cy="2583180"/>
            </a:xfrm>
            <a:custGeom>
              <a:avLst/>
              <a:gdLst/>
              <a:ahLst/>
              <a:cxnLst/>
              <a:rect l="l" t="t" r="r" b="b"/>
              <a:pathLst>
                <a:path w="7828915" h="2583179">
                  <a:moveTo>
                    <a:pt x="0" y="2583053"/>
                  </a:moveTo>
                  <a:lnTo>
                    <a:pt x="7828788" y="2583053"/>
                  </a:lnTo>
                  <a:lnTo>
                    <a:pt x="7828788" y="0"/>
                  </a:lnTo>
                  <a:lnTo>
                    <a:pt x="0" y="0"/>
                  </a:lnTo>
                  <a:lnTo>
                    <a:pt x="0" y="2583053"/>
                  </a:lnTo>
                  <a:close/>
                </a:path>
              </a:pathLst>
            </a:custGeom>
            <a:ln w="25400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3019" y="1420875"/>
              <a:ext cx="5480685" cy="590550"/>
            </a:xfrm>
            <a:custGeom>
              <a:avLst/>
              <a:gdLst/>
              <a:ahLst/>
              <a:cxnLst/>
              <a:rect l="l" t="t" r="r" b="b"/>
              <a:pathLst>
                <a:path w="5480684" h="590550">
                  <a:moveTo>
                    <a:pt x="5381752" y="0"/>
                  </a:moveTo>
                  <a:lnTo>
                    <a:pt x="98425" y="0"/>
                  </a:lnTo>
                  <a:lnTo>
                    <a:pt x="60114" y="7735"/>
                  </a:lnTo>
                  <a:lnTo>
                    <a:pt x="28828" y="28829"/>
                  </a:lnTo>
                  <a:lnTo>
                    <a:pt x="7735" y="60114"/>
                  </a:lnTo>
                  <a:lnTo>
                    <a:pt x="0" y="98425"/>
                  </a:lnTo>
                  <a:lnTo>
                    <a:pt x="0" y="491998"/>
                  </a:lnTo>
                  <a:lnTo>
                    <a:pt x="7735" y="530308"/>
                  </a:lnTo>
                  <a:lnTo>
                    <a:pt x="28829" y="561594"/>
                  </a:lnTo>
                  <a:lnTo>
                    <a:pt x="60114" y="582687"/>
                  </a:lnTo>
                  <a:lnTo>
                    <a:pt x="98425" y="590423"/>
                  </a:lnTo>
                  <a:lnTo>
                    <a:pt x="5381752" y="590423"/>
                  </a:lnTo>
                  <a:lnTo>
                    <a:pt x="5420062" y="582687"/>
                  </a:lnTo>
                  <a:lnTo>
                    <a:pt x="5451347" y="561593"/>
                  </a:lnTo>
                  <a:lnTo>
                    <a:pt x="5472441" y="530308"/>
                  </a:lnTo>
                  <a:lnTo>
                    <a:pt x="5480177" y="491998"/>
                  </a:lnTo>
                  <a:lnTo>
                    <a:pt x="5480177" y="98425"/>
                  </a:lnTo>
                  <a:lnTo>
                    <a:pt x="5472441" y="60114"/>
                  </a:lnTo>
                  <a:lnTo>
                    <a:pt x="5451348" y="28828"/>
                  </a:lnTo>
                  <a:lnTo>
                    <a:pt x="5420062" y="7735"/>
                  </a:lnTo>
                  <a:lnTo>
                    <a:pt x="5381752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73019" y="1420875"/>
              <a:ext cx="5480685" cy="590550"/>
            </a:xfrm>
            <a:custGeom>
              <a:avLst/>
              <a:gdLst/>
              <a:ahLst/>
              <a:cxnLst/>
              <a:rect l="l" t="t" r="r" b="b"/>
              <a:pathLst>
                <a:path w="5480684" h="590550">
                  <a:moveTo>
                    <a:pt x="0" y="98425"/>
                  </a:moveTo>
                  <a:lnTo>
                    <a:pt x="7735" y="60114"/>
                  </a:lnTo>
                  <a:lnTo>
                    <a:pt x="28828" y="28829"/>
                  </a:lnTo>
                  <a:lnTo>
                    <a:pt x="60114" y="7735"/>
                  </a:lnTo>
                  <a:lnTo>
                    <a:pt x="98425" y="0"/>
                  </a:lnTo>
                  <a:lnTo>
                    <a:pt x="5381752" y="0"/>
                  </a:lnTo>
                  <a:lnTo>
                    <a:pt x="5420062" y="7735"/>
                  </a:lnTo>
                  <a:lnTo>
                    <a:pt x="5451348" y="28828"/>
                  </a:lnTo>
                  <a:lnTo>
                    <a:pt x="5472441" y="60114"/>
                  </a:lnTo>
                  <a:lnTo>
                    <a:pt x="5480177" y="98425"/>
                  </a:lnTo>
                  <a:lnTo>
                    <a:pt x="5480177" y="491998"/>
                  </a:lnTo>
                  <a:lnTo>
                    <a:pt x="5472441" y="530308"/>
                  </a:lnTo>
                  <a:lnTo>
                    <a:pt x="5451347" y="561593"/>
                  </a:lnTo>
                  <a:lnTo>
                    <a:pt x="5420062" y="582687"/>
                  </a:lnTo>
                  <a:lnTo>
                    <a:pt x="5381752" y="590423"/>
                  </a:lnTo>
                  <a:lnTo>
                    <a:pt x="98425" y="590423"/>
                  </a:lnTo>
                  <a:lnTo>
                    <a:pt x="60114" y="582687"/>
                  </a:lnTo>
                  <a:lnTo>
                    <a:pt x="28829" y="561594"/>
                  </a:lnTo>
                  <a:lnTo>
                    <a:pt x="7735" y="530308"/>
                  </a:lnTo>
                  <a:lnTo>
                    <a:pt x="0" y="491998"/>
                  </a:lnTo>
                  <a:lnTo>
                    <a:pt x="0" y="98425"/>
                  </a:lnTo>
                  <a:close/>
                </a:path>
              </a:pathLst>
            </a:custGeom>
            <a:ln w="25399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76854" y="1526539"/>
            <a:ext cx="6103620" cy="258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Collaboration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échanges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facilités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914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 dirty="0">
                <a:latin typeface="Arial"/>
                <a:cs typeface="Arial"/>
              </a:rPr>
              <a:t>Échange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données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standardisé</a:t>
            </a:r>
            <a:endParaRPr sz="2000">
              <a:latin typeface="Arial"/>
              <a:cs typeface="Arial"/>
            </a:endParaRPr>
          </a:p>
          <a:p>
            <a:pPr marL="469900" marR="5080" lvl="1" indent="-228600">
              <a:lnSpc>
                <a:spcPct val="86200"/>
              </a:lnSpc>
              <a:spcBef>
                <a:spcPts val="345"/>
              </a:spcBef>
              <a:buFont typeface="Courier New"/>
              <a:buChar char="o"/>
              <a:tabLst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Des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données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standardisées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rendent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systèmes </a:t>
            </a:r>
            <a:r>
              <a:rPr sz="2000" dirty="0">
                <a:latin typeface="Arial"/>
                <a:cs typeface="Arial"/>
              </a:rPr>
              <a:t>compatibles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favorisent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communication uniforme.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 dirty="0">
                <a:latin typeface="Arial"/>
                <a:cs typeface="Arial"/>
              </a:rPr>
              <a:t>Collaboration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renforcée</a:t>
            </a:r>
            <a:endParaRPr sz="2000">
              <a:latin typeface="Arial"/>
              <a:cs typeface="Arial"/>
            </a:endParaRPr>
          </a:p>
          <a:p>
            <a:pPr marL="469265" lvl="1" indent="-227965">
              <a:lnSpc>
                <a:spcPts val="2230"/>
              </a:lnSpc>
              <a:spcBef>
                <a:spcPts val="10"/>
              </a:spcBef>
              <a:buFont typeface="Courier New"/>
              <a:buChar char="o"/>
              <a:tabLst>
                <a:tab pos="469265" algn="l"/>
              </a:tabLst>
            </a:pPr>
            <a:r>
              <a:rPr sz="2000" dirty="0">
                <a:latin typeface="Arial"/>
                <a:cs typeface="Arial"/>
              </a:rPr>
              <a:t>Un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échange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d’information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plus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rapide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facilite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ts val="2230"/>
              </a:lnSpc>
            </a:pPr>
            <a:r>
              <a:rPr sz="2000" dirty="0">
                <a:latin typeface="Arial"/>
                <a:cs typeface="Arial"/>
              </a:rPr>
              <a:t>coopération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acteurs.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81605" y="4702251"/>
            <a:ext cx="7828915" cy="2016125"/>
          </a:xfrm>
          <a:custGeom>
            <a:avLst/>
            <a:gdLst/>
            <a:ahLst/>
            <a:cxnLst/>
            <a:rect l="l" t="t" r="r" b="b"/>
            <a:pathLst>
              <a:path w="7828915" h="2016125">
                <a:moveTo>
                  <a:pt x="0" y="2015998"/>
                </a:moveTo>
                <a:lnTo>
                  <a:pt x="7828788" y="2015998"/>
                </a:lnTo>
                <a:lnTo>
                  <a:pt x="7828788" y="0"/>
                </a:lnTo>
                <a:lnTo>
                  <a:pt x="0" y="0"/>
                </a:lnTo>
                <a:lnTo>
                  <a:pt x="0" y="2015998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76854" y="5061584"/>
            <a:ext cx="6370320" cy="151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numérisation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socle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Courier New"/>
                <a:cs typeface="Courier New"/>
              </a:rPr>
              <a:t>o</a:t>
            </a:r>
            <a:r>
              <a:rPr sz="2000" spc="-605" dirty="0">
                <a:latin typeface="Courier New"/>
                <a:cs typeface="Courier New"/>
              </a:rPr>
              <a:t> </a:t>
            </a:r>
            <a:r>
              <a:rPr sz="2000" dirty="0">
                <a:latin typeface="Arial"/>
                <a:cs typeface="Arial"/>
              </a:rPr>
              <a:t>base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pour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l’amélioration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continue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l’innovation.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ts val="2235"/>
              </a:lnSpc>
              <a:spcBef>
                <a:spcPts val="2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Intégration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nouvelles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technologies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pour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optimiser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35"/>
              </a:lnSpc>
            </a:pPr>
            <a:r>
              <a:rPr sz="2000" dirty="0">
                <a:latin typeface="Arial"/>
                <a:cs typeface="Arial"/>
              </a:rPr>
              <a:t>les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processus.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Possibilités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d’analyse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données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uniformisée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60320" y="4394327"/>
            <a:ext cx="5506085" cy="615950"/>
            <a:chOff x="2560320" y="4394327"/>
            <a:chExt cx="5506085" cy="615950"/>
          </a:xfrm>
        </p:grpSpPr>
        <p:sp>
          <p:nvSpPr>
            <p:cNvPr id="11" name="object 11"/>
            <p:cNvSpPr/>
            <p:nvPr/>
          </p:nvSpPr>
          <p:spPr>
            <a:xfrm>
              <a:off x="2573020" y="4407027"/>
              <a:ext cx="5480685" cy="590550"/>
            </a:xfrm>
            <a:custGeom>
              <a:avLst/>
              <a:gdLst/>
              <a:ahLst/>
              <a:cxnLst/>
              <a:rect l="l" t="t" r="r" b="b"/>
              <a:pathLst>
                <a:path w="5480684" h="590550">
                  <a:moveTo>
                    <a:pt x="5381752" y="0"/>
                  </a:moveTo>
                  <a:lnTo>
                    <a:pt x="98425" y="0"/>
                  </a:lnTo>
                  <a:lnTo>
                    <a:pt x="60114" y="7735"/>
                  </a:lnTo>
                  <a:lnTo>
                    <a:pt x="28828" y="28829"/>
                  </a:lnTo>
                  <a:lnTo>
                    <a:pt x="7735" y="60114"/>
                  </a:lnTo>
                  <a:lnTo>
                    <a:pt x="0" y="98425"/>
                  </a:lnTo>
                  <a:lnTo>
                    <a:pt x="0" y="491998"/>
                  </a:lnTo>
                  <a:lnTo>
                    <a:pt x="7735" y="530308"/>
                  </a:lnTo>
                  <a:lnTo>
                    <a:pt x="28829" y="561594"/>
                  </a:lnTo>
                  <a:lnTo>
                    <a:pt x="60114" y="582687"/>
                  </a:lnTo>
                  <a:lnTo>
                    <a:pt x="98425" y="590423"/>
                  </a:lnTo>
                  <a:lnTo>
                    <a:pt x="5381752" y="590423"/>
                  </a:lnTo>
                  <a:lnTo>
                    <a:pt x="5420062" y="582687"/>
                  </a:lnTo>
                  <a:lnTo>
                    <a:pt x="5451347" y="561594"/>
                  </a:lnTo>
                  <a:lnTo>
                    <a:pt x="5472441" y="530308"/>
                  </a:lnTo>
                  <a:lnTo>
                    <a:pt x="5480177" y="491998"/>
                  </a:lnTo>
                  <a:lnTo>
                    <a:pt x="5480177" y="98425"/>
                  </a:lnTo>
                  <a:lnTo>
                    <a:pt x="5472441" y="60114"/>
                  </a:lnTo>
                  <a:lnTo>
                    <a:pt x="5451348" y="28828"/>
                  </a:lnTo>
                  <a:lnTo>
                    <a:pt x="5420062" y="7735"/>
                  </a:lnTo>
                  <a:lnTo>
                    <a:pt x="5381752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3020" y="4407027"/>
              <a:ext cx="5480685" cy="590550"/>
            </a:xfrm>
            <a:custGeom>
              <a:avLst/>
              <a:gdLst/>
              <a:ahLst/>
              <a:cxnLst/>
              <a:rect l="l" t="t" r="r" b="b"/>
              <a:pathLst>
                <a:path w="5480684" h="590550">
                  <a:moveTo>
                    <a:pt x="0" y="98425"/>
                  </a:moveTo>
                  <a:lnTo>
                    <a:pt x="7735" y="60114"/>
                  </a:lnTo>
                  <a:lnTo>
                    <a:pt x="28828" y="28829"/>
                  </a:lnTo>
                  <a:lnTo>
                    <a:pt x="60114" y="7735"/>
                  </a:lnTo>
                  <a:lnTo>
                    <a:pt x="98425" y="0"/>
                  </a:lnTo>
                  <a:lnTo>
                    <a:pt x="5381752" y="0"/>
                  </a:lnTo>
                  <a:lnTo>
                    <a:pt x="5420062" y="7735"/>
                  </a:lnTo>
                  <a:lnTo>
                    <a:pt x="5451348" y="28828"/>
                  </a:lnTo>
                  <a:lnTo>
                    <a:pt x="5472441" y="60114"/>
                  </a:lnTo>
                  <a:lnTo>
                    <a:pt x="5480177" y="98425"/>
                  </a:lnTo>
                  <a:lnTo>
                    <a:pt x="5480177" y="491998"/>
                  </a:lnTo>
                  <a:lnTo>
                    <a:pt x="5472441" y="530308"/>
                  </a:lnTo>
                  <a:lnTo>
                    <a:pt x="5451347" y="561594"/>
                  </a:lnTo>
                  <a:lnTo>
                    <a:pt x="5420062" y="582687"/>
                  </a:lnTo>
                  <a:lnTo>
                    <a:pt x="5381752" y="590423"/>
                  </a:lnTo>
                  <a:lnTo>
                    <a:pt x="98425" y="590423"/>
                  </a:lnTo>
                  <a:lnTo>
                    <a:pt x="60114" y="582687"/>
                  </a:lnTo>
                  <a:lnTo>
                    <a:pt x="28829" y="561594"/>
                  </a:lnTo>
                  <a:lnTo>
                    <a:pt x="7735" y="530308"/>
                  </a:lnTo>
                  <a:lnTo>
                    <a:pt x="0" y="491998"/>
                  </a:lnTo>
                  <a:lnTo>
                    <a:pt x="0" y="98425"/>
                  </a:lnTo>
                  <a:close/>
                </a:path>
              </a:pathLst>
            </a:custGeom>
            <a:ln w="25399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96667" y="4513579"/>
            <a:ext cx="4770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Gestion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tournée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l’avenir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673475">
              <a:lnSpc>
                <a:spcPct val="100000"/>
              </a:lnSpc>
              <a:spcBef>
                <a:spcPts val="105"/>
              </a:spcBef>
            </a:pPr>
            <a:r>
              <a:rPr dirty="0"/>
              <a:t>Bénéfices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numérisation</a:t>
            </a:r>
            <a:r>
              <a:rPr spc="-40" dirty="0"/>
              <a:t> </a:t>
            </a:r>
            <a:r>
              <a:rPr sz="1600" b="0" i="1" spc="-10" dirty="0">
                <a:latin typeface="Verdana"/>
                <a:cs typeface="Verdana"/>
              </a:rPr>
              <a:t>(3/3)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09625" y="1370799"/>
            <a:ext cx="10567670" cy="831215"/>
          </a:xfrm>
          <a:custGeom>
            <a:avLst/>
            <a:gdLst/>
            <a:ahLst/>
            <a:cxnLst/>
            <a:rect l="l" t="t" r="r" b="b"/>
            <a:pathLst>
              <a:path w="10567670" h="831214">
                <a:moveTo>
                  <a:pt x="0" y="830999"/>
                </a:moveTo>
                <a:lnTo>
                  <a:pt x="10567670" y="830999"/>
                </a:lnTo>
                <a:lnTo>
                  <a:pt x="10567670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5202" y="1396746"/>
            <a:ext cx="10116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Scannez</a:t>
            </a:r>
            <a:r>
              <a:rPr sz="2400" spc="-5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le</a:t>
            </a:r>
            <a:r>
              <a:rPr sz="2400" spc="-6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code</a:t>
            </a:r>
            <a:r>
              <a:rPr sz="2400" spc="-6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QR</a:t>
            </a:r>
            <a:r>
              <a:rPr sz="2400" spc="-6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82"/>
                </a:solidFill>
                <a:latin typeface="Arial"/>
                <a:cs typeface="Arial"/>
              </a:rPr>
              <a:t>ci-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dessous</a:t>
            </a:r>
            <a:r>
              <a:rPr sz="2400" spc="-5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pour</a:t>
            </a:r>
            <a:r>
              <a:rPr sz="2400" spc="-6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poser</a:t>
            </a:r>
            <a:r>
              <a:rPr sz="2400" spc="-5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vos</a:t>
            </a:r>
            <a:r>
              <a:rPr sz="2400" spc="-6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82"/>
                </a:solidFill>
                <a:latin typeface="Arial"/>
                <a:cs typeface="Arial"/>
              </a:rPr>
              <a:t>questions.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Les</a:t>
            </a:r>
            <a:r>
              <a:rPr sz="24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réponses</a:t>
            </a:r>
            <a:r>
              <a:rPr sz="24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seront</a:t>
            </a:r>
            <a:r>
              <a:rPr sz="24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fournies</a:t>
            </a:r>
            <a:r>
              <a:rPr sz="2400" spc="-8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aujourd’hui</a:t>
            </a:r>
            <a:r>
              <a:rPr sz="2400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ou</a:t>
            </a:r>
            <a:r>
              <a:rPr sz="2400" spc="-8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ultérieurement</a:t>
            </a:r>
            <a:r>
              <a:rPr sz="2400" spc="-6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dans</a:t>
            </a:r>
            <a:r>
              <a:rPr sz="24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une</a:t>
            </a:r>
            <a:r>
              <a:rPr sz="24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6E82"/>
                </a:solidFill>
                <a:latin typeface="Arial"/>
                <a:cs typeface="Arial"/>
              </a:rPr>
              <a:t>FAQ.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0782" y="2400261"/>
            <a:ext cx="4239006" cy="4193540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3047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Questions?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500" y="836675"/>
            <a:ext cx="9842500" cy="714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041908" y="3918577"/>
            <a:ext cx="4833620" cy="11544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Numérisation</a:t>
            </a:r>
            <a:r>
              <a:rPr sz="24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nomenclature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000" spc="-20" dirty="0"/>
              <a:t>QOUI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50718" y="2122904"/>
            <a:ext cx="3267710" cy="1495425"/>
            <a:chOff x="6650718" y="2122904"/>
            <a:chExt cx="3267710" cy="14954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0718" y="2122904"/>
              <a:ext cx="3267489" cy="1495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89089" y="2138934"/>
              <a:ext cx="3195320" cy="1421765"/>
            </a:xfrm>
            <a:custGeom>
              <a:avLst/>
              <a:gdLst/>
              <a:ahLst/>
              <a:cxnLst/>
              <a:rect l="l" t="t" r="r" b="b"/>
              <a:pathLst>
                <a:path w="3195320" h="1421764">
                  <a:moveTo>
                    <a:pt x="2957829" y="0"/>
                  </a:moveTo>
                  <a:lnTo>
                    <a:pt x="236981" y="0"/>
                  </a:lnTo>
                  <a:lnTo>
                    <a:pt x="189242" y="4812"/>
                  </a:lnTo>
                  <a:lnTo>
                    <a:pt x="144768" y="18615"/>
                  </a:lnTo>
                  <a:lnTo>
                    <a:pt x="104514" y="40458"/>
                  </a:lnTo>
                  <a:lnTo>
                    <a:pt x="69437" y="69389"/>
                  </a:lnTo>
                  <a:lnTo>
                    <a:pt x="40491" y="104458"/>
                  </a:lnTo>
                  <a:lnTo>
                    <a:pt x="18633" y="144714"/>
                  </a:lnTo>
                  <a:lnTo>
                    <a:pt x="4817" y="189205"/>
                  </a:lnTo>
                  <a:lnTo>
                    <a:pt x="0" y="236981"/>
                  </a:lnTo>
                  <a:lnTo>
                    <a:pt x="0" y="1184655"/>
                  </a:lnTo>
                  <a:lnTo>
                    <a:pt x="4817" y="1232432"/>
                  </a:lnTo>
                  <a:lnTo>
                    <a:pt x="18633" y="1276923"/>
                  </a:lnTo>
                  <a:lnTo>
                    <a:pt x="40491" y="1317179"/>
                  </a:lnTo>
                  <a:lnTo>
                    <a:pt x="69437" y="1352248"/>
                  </a:lnTo>
                  <a:lnTo>
                    <a:pt x="104514" y="1381179"/>
                  </a:lnTo>
                  <a:lnTo>
                    <a:pt x="144768" y="1403022"/>
                  </a:lnTo>
                  <a:lnTo>
                    <a:pt x="189242" y="1416825"/>
                  </a:lnTo>
                  <a:lnTo>
                    <a:pt x="236981" y="1421638"/>
                  </a:lnTo>
                  <a:lnTo>
                    <a:pt x="2957829" y="1421638"/>
                  </a:lnTo>
                  <a:lnTo>
                    <a:pt x="3005606" y="1416825"/>
                  </a:lnTo>
                  <a:lnTo>
                    <a:pt x="3050097" y="1403022"/>
                  </a:lnTo>
                  <a:lnTo>
                    <a:pt x="3090353" y="1381179"/>
                  </a:lnTo>
                  <a:lnTo>
                    <a:pt x="3125422" y="1352248"/>
                  </a:lnTo>
                  <a:lnTo>
                    <a:pt x="3154353" y="1317179"/>
                  </a:lnTo>
                  <a:lnTo>
                    <a:pt x="3176196" y="1276923"/>
                  </a:lnTo>
                  <a:lnTo>
                    <a:pt x="3189999" y="1232432"/>
                  </a:lnTo>
                  <a:lnTo>
                    <a:pt x="3194811" y="1184655"/>
                  </a:lnTo>
                  <a:lnTo>
                    <a:pt x="3194811" y="236981"/>
                  </a:lnTo>
                  <a:lnTo>
                    <a:pt x="3189999" y="189205"/>
                  </a:lnTo>
                  <a:lnTo>
                    <a:pt x="3176196" y="144714"/>
                  </a:lnTo>
                  <a:lnTo>
                    <a:pt x="3154353" y="104458"/>
                  </a:lnTo>
                  <a:lnTo>
                    <a:pt x="3125422" y="69389"/>
                  </a:lnTo>
                  <a:lnTo>
                    <a:pt x="3090353" y="40458"/>
                  </a:lnTo>
                  <a:lnTo>
                    <a:pt x="3050097" y="18615"/>
                  </a:lnTo>
                  <a:lnTo>
                    <a:pt x="3005606" y="4812"/>
                  </a:lnTo>
                  <a:lnTo>
                    <a:pt x="2957829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89089" y="2138934"/>
              <a:ext cx="3195320" cy="1421765"/>
            </a:xfrm>
            <a:custGeom>
              <a:avLst/>
              <a:gdLst/>
              <a:ahLst/>
              <a:cxnLst/>
              <a:rect l="l" t="t" r="r" b="b"/>
              <a:pathLst>
                <a:path w="3195320" h="1421764">
                  <a:moveTo>
                    <a:pt x="0" y="236981"/>
                  </a:moveTo>
                  <a:lnTo>
                    <a:pt x="4817" y="189205"/>
                  </a:lnTo>
                  <a:lnTo>
                    <a:pt x="18633" y="144714"/>
                  </a:lnTo>
                  <a:lnTo>
                    <a:pt x="40491" y="104458"/>
                  </a:lnTo>
                  <a:lnTo>
                    <a:pt x="69437" y="69389"/>
                  </a:lnTo>
                  <a:lnTo>
                    <a:pt x="104514" y="40458"/>
                  </a:lnTo>
                  <a:lnTo>
                    <a:pt x="144768" y="18615"/>
                  </a:lnTo>
                  <a:lnTo>
                    <a:pt x="189242" y="4812"/>
                  </a:lnTo>
                  <a:lnTo>
                    <a:pt x="236981" y="0"/>
                  </a:lnTo>
                  <a:lnTo>
                    <a:pt x="2957829" y="0"/>
                  </a:lnTo>
                  <a:lnTo>
                    <a:pt x="3005606" y="4812"/>
                  </a:lnTo>
                  <a:lnTo>
                    <a:pt x="3050097" y="18615"/>
                  </a:lnTo>
                  <a:lnTo>
                    <a:pt x="3090353" y="40458"/>
                  </a:lnTo>
                  <a:lnTo>
                    <a:pt x="3125422" y="69389"/>
                  </a:lnTo>
                  <a:lnTo>
                    <a:pt x="3154353" y="104458"/>
                  </a:lnTo>
                  <a:lnTo>
                    <a:pt x="3176196" y="144714"/>
                  </a:lnTo>
                  <a:lnTo>
                    <a:pt x="3189999" y="189205"/>
                  </a:lnTo>
                  <a:lnTo>
                    <a:pt x="3194811" y="236981"/>
                  </a:lnTo>
                  <a:lnTo>
                    <a:pt x="3194811" y="1184655"/>
                  </a:lnTo>
                  <a:lnTo>
                    <a:pt x="3189999" y="1232432"/>
                  </a:lnTo>
                  <a:lnTo>
                    <a:pt x="3176196" y="1276923"/>
                  </a:lnTo>
                  <a:lnTo>
                    <a:pt x="3154353" y="1317179"/>
                  </a:lnTo>
                  <a:lnTo>
                    <a:pt x="3125422" y="1352248"/>
                  </a:lnTo>
                  <a:lnTo>
                    <a:pt x="3090353" y="1381179"/>
                  </a:lnTo>
                  <a:lnTo>
                    <a:pt x="3050097" y="1403022"/>
                  </a:lnTo>
                  <a:lnTo>
                    <a:pt x="3005606" y="1416825"/>
                  </a:lnTo>
                  <a:lnTo>
                    <a:pt x="2957829" y="1421638"/>
                  </a:lnTo>
                  <a:lnTo>
                    <a:pt x="236981" y="1421638"/>
                  </a:lnTo>
                  <a:lnTo>
                    <a:pt x="189242" y="1416825"/>
                  </a:lnTo>
                  <a:lnTo>
                    <a:pt x="144768" y="1403022"/>
                  </a:lnTo>
                  <a:lnTo>
                    <a:pt x="104514" y="1381179"/>
                  </a:lnTo>
                  <a:lnTo>
                    <a:pt x="69437" y="1352248"/>
                  </a:lnTo>
                  <a:lnTo>
                    <a:pt x="40491" y="1317179"/>
                  </a:lnTo>
                  <a:lnTo>
                    <a:pt x="18633" y="1276923"/>
                  </a:lnTo>
                  <a:lnTo>
                    <a:pt x="4817" y="1232432"/>
                  </a:lnTo>
                  <a:lnTo>
                    <a:pt x="0" y="1184655"/>
                  </a:lnTo>
                  <a:lnTo>
                    <a:pt x="0" y="236981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50430" y="2403475"/>
            <a:ext cx="2073275" cy="881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Rôle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normes internationales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(p.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ex.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ICHI)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50718" y="4282403"/>
            <a:ext cx="3267710" cy="1494155"/>
            <a:chOff x="6650718" y="4282403"/>
            <a:chExt cx="3267710" cy="14941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0718" y="4282403"/>
              <a:ext cx="3267489" cy="14935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9795" y="4485132"/>
              <a:ext cx="3134868" cy="11323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89089" y="4297426"/>
              <a:ext cx="3195320" cy="1421765"/>
            </a:xfrm>
            <a:custGeom>
              <a:avLst/>
              <a:gdLst/>
              <a:ahLst/>
              <a:cxnLst/>
              <a:rect l="l" t="t" r="r" b="b"/>
              <a:pathLst>
                <a:path w="3195320" h="1421764">
                  <a:moveTo>
                    <a:pt x="2957829" y="0"/>
                  </a:moveTo>
                  <a:lnTo>
                    <a:pt x="236981" y="0"/>
                  </a:lnTo>
                  <a:lnTo>
                    <a:pt x="189242" y="4812"/>
                  </a:lnTo>
                  <a:lnTo>
                    <a:pt x="144768" y="18613"/>
                  </a:lnTo>
                  <a:lnTo>
                    <a:pt x="104514" y="40451"/>
                  </a:lnTo>
                  <a:lnTo>
                    <a:pt x="69437" y="69373"/>
                  </a:lnTo>
                  <a:lnTo>
                    <a:pt x="40491" y="104427"/>
                  </a:lnTo>
                  <a:lnTo>
                    <a:pt x="18633" y="144660"/>
                  </a:lnTo>
                  <a:lnTo>
                    <a:pt x="4817" y="189120"/>
                  </a:lnTo>
                  <a:lnTo>
                    <a:pt x="0" y="236855"/>
                  </a:lnTo>
                  <a:lnTo>
                    <a:pt x="0" y="1184656"/>
                  </a:lnTo>
                  <a:lnTo>
                    <a:pt x="4817" y="1232400"/>
                  </a:lnTo>
                  <a:lnTo>
                    <a:pt x="18633" y="1276870"/>
                  </a:lnTo>
                  <a:lnTo>
                    <a:pt x="40491" y="1317114"/>
                  </a:lnTo>
                  <a:lnTo>
                    <a:pt x="69437" y="1352178"/>
                  </a:lnTo>
                  <a:lnTo>
                    <a:pt x="104514" y="1381109"/>
                  </a:lnTo>
                  <a:lnTo>
                    <a:pt x="144768" y="1402954"/>
                  </a:lnTo>
                  <a:lnTo>
                    <a:pt x="189242" y="1416760"/>
                  </a:lnTo>
                  <a:lnTo>
                    <a:pt x="236981" y="1421574"/>
                  </a:lnTo>
                  <a:lnTo>
                    <a:pt x="2957829" y="1421574"/>
                  </a:lnTo>
                  <a:lnTo>
                    <a:pt x="3005606" y="1416760"/>
                  </a:lnTo>
                  <a:lnTo>
                    <a:pt x="3050097" y="1402954"/>
                  </a:lnTo>
                  <a:lnTo>
                    <a:pt x="3090353" y="1381109"/>
                  </a:lnTo>
                  <a:lnTo>
                    <a:pt x="3125422" y="1352178"/>
                  </a:lnTo>
                  <a:lnTo>
                    <a:pt x="3154353" y="1317114"/>
                  </a:lnTo>
                  <a:lnTo>
                    <a:pt x="3176196" y="1276870"/>
                  </a:lnTo>
                  <a:lnTo>
                    <a:pt x="3189999" y="1232400"/>
                  </a:lnTo>
                  <a:lnTo>
                    <a:pt x="3194811" y="1184656"/>
                  </a:lnTo>
                  <a:lnTo>
                    <a:pt x="3194811" y="236855"/>
                  </a:lnTo>
                  <a:lnTo>
                    <a:pt x="3189999" y="189120"/>
                  </a:lnTo>
                  <a:lnTo>
                    <a:pt x="3176196" y="144660"/>
                  </a:lnTo>
                  <a:lnTo>
                    <a:pt x="3154353" y="104427"/>
                  </a:lnTo>
                  <a:lnTo>
                    <a:pt x="3125422" y="69373"/>
                  </a:lnTo>
                  <a:lnTo>
                    <a:pt x="3090353" y="40451"/>
                  </a:lnTo>
                  <a:lnTo>
                    <a:pt x="3050097" y="18613"/>
                  </a:lnTo>
                  <a:lnTo>
                    <a:pt x="3005606" y="4812"/>
                  </a:lnTo>
                  <a:lnTo>
                    <a:pt x="2957829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89089" y="4297426"/>
              <a:ext cx="3195320" cy="1421765"/>
            </a:xfrm>
            <a:custGeom>
              <a:avLst/>
              <a:gdLst/>
              <a:ahLst/>
              <a:cxnLst/>
              <a:rect l="l" t="t" r="r" b="b"/>
              <a:pathLst>
                <a:path w="3195320" h="1421764">
                  <a:moveTo>
                    <a:pt x="0" y="236855"/>
                  </a:moveTo>
                  <a:lnTo>
                    <a:pt x="4817" y="189120"/>
                  </a:lnTo>
                  <a:lnTo>
                    <a:pt x="18633" y="144660"/>
                  </a:lnTo>
                  <a:lnTo>
                    <a:pt x="40491" y="104427"/>
                  </a:lnTo>
                  <a:lnTo>
                    <a:pt x="69437" y="69373"/>
                  </a:lnTo>
                  <a:lnTo>
                    <a:pt x="104514" y="40451"/>
                  </a:lnTo>
                  <a:lnTo>
                    <a:pt x="144768" y="18613"/>
                  </a:lnTo>
                  <a:lnTo>
                    <a:pt x="189242" y="4812"/>
                  </a:lnTo>
                  <a:lnTo>
                    <a:pt x="236981" y="0"/>
                  </a:lnTo>
                  <a:lnTo>
                    <a:pt x="2957829" y="0"/>
                  </a:lnTo>
                  <a:lnTo>
                    <a:pt x="3005606" y="4812"/>
                  </a:lnTo>
                  <a:lnTo>
                    <a:pt x="3050097" y="18613"/>
                  </a:lnTo>
                  <a:lnTo>
                    <a:pt x="3090353" y="40451"/>
                  </a:lnTo>
                  <a:lnTo>
                    <a:pt x="3125422" y="69373"/>
                  </a:lnTo>
                  <a:lnTo>
                    <a:pt x="3154353" y="104427"/>
                  </a:lnTo>
                  <a:lnTo>
                    <a:pt x="3176196" y="144660"/>
                  </a:lnTo>
                  <a:lnTo>
                    <a:pt x="3189999" y="189120"/>
                  </a:lnTo>
                  <a:lnTo>
                    <a:pt x="3194811" y="236855"/>
                  </a:lnTo>
                  <a:lnTo>
                    <a:pt x="3194811" y="1184656"/>
                  </a:lnTo>
                  <a:lnTo>
                    <a:pt x="3189999" y="1232400"/>
                  </a:lnTo>
                  <a:lnTo>
                    <a:pt x="3176196" y="1276870"/>
                  </a:lnTo>
                  <a:lnTo>
                    <a:pt x="3154353" y="1317114"/>
                  </a:lnTo>
                  <a:lnTo>
                    <a:pt x="3125422" y="1352178"/>
                  </a:lnTo>
                  <a:lnTo>
                    <a:pt x="3090353" y="1381109"/>
                  </a:lnTo>
                  <a:lnTo>
                    <a:pt x="3050097" y="1402954"/>
                  </a:lnTo>
                  <a:lnTo>
                    <a:pt x="3005606" y="1416760"/>
                  </a:lnTo>
                  <a:lnTo>
                    <a:pt x="2957829" y="1421574"/>
                  </a:lnTo>
                  <a:lnTo>
                    <a:pt x="236981" y="1421574"/>
                  </a:lnTo>
                  <a:lnTo>
                    <a:pt x="189242" y="1416760"/>
                  </a:lnTo>
                  <a:lnTo>
                    <a:pt x="144768" y="1402954"/>
                  </a:lnTo>
                  <a:lnTo>
                    <a:pt x="104514" y="1381109"/>
                  </a:lnTo>
                  <a:lnTo>
                    <a:pt x="69437" y="1352178"/>
                  </a:lnTo>
                  <a:lnTo>
                    <a:pt x="40491" y="1317114"/>
                  </a:lnTo>
                  <a:lnTo>
                    <a:pt x="18633" y="1276870"/>
                  </a:lnTo>
                  <a:lnTo>
                    <a:pt x="4817" y="1232400"/>
                  </a:lnTo>
                  <a:lnTo>
                    <a:pt x="0" y="1184656"/>
                  </a:lnTo>
                  <a:lnTo>
                    <a:pt x="0" y="236855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33438" y="4562347"/>
            <a:ext cx="270510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Importance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lignes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directrices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nationales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(normes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nationales)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69215" y="2083307"/>
            <a:ext cx="3399154" cy="1620520"/>
            <a:chOff x="2269215" y="2083307"/>
            <a:chExt cx="3399154" cy="162052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9215" y="2122904"/>
              <a:ext cx="3393988" cy="14950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1051" y="2083307"/>
              <a:ext cx="3346704" cy="16200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08097" y="2138933"/>
              <a:ext cx="3321050" cy="1421765"/>
            </a:xfrm>
            <a:custGeom>
              <a:avLst/>
              <a:gdLst/>
              <a:ahLst/>
              <a:cxnLst/>
              <a:rect l="l" t="t" r="r" b="b"/>
              <a:pathLst>
                <a:path w="3321050" h="1421764">
                  <a:moveTo>
                    <a:pt x="3083687" y="0"/>
                  </a:moveTo>
                  <a:lnTo>
                    <a:pt x="236981" y="0"/>
                  </a:lnTo>
                  <a:lnTo>
                    <a:pt x="189205" y="4812"/>
                  </a:lnTo>
                  <a:lnTo>
                    <a:pt x="144714" y="18615"/>
                  </a:lnTo>
                  <a:lnTo>
                    <a:pt x="104458" y="40458"/>
                  </a:lnTo>
                  <a:lnTo>
                    <a:pt x="69389" y="69389"/>
                  </a:lnTo>
                  <a:lnTo>
                    <a:pt x="40458" y="104458"/>
                  </a:lnTo>
                  <a:lnTo>
                    <a:pt x="18615" y="144714"/>
                  </a:lnTo>
                  <a:lnTo>
                    <a:pt x="4812" y="189205"/>
                  </a:lnTo>
                  <a:lnTo>
                    <a:pt x="0" y="236981"/>
                  </a:lnTo>
                  <a:lnTo>
                    <a:pt x="0" y="1184655"/>
                  </a:lnTo>
                  <a:lnTo>
                    <a:pt x="4812" y="1232432"/>
                  </a:lnTo>
                  <a:lnTo>
                    <a:pt x="18615" y="1276923"/>
                  </a:lnTo>
                  <a:lnTo>
                    <a:pt x="40458" y="1317179"/>
                  </a:lnTo>
                  <a:lnTo>
                    <a:pt x="69389" y="1352248"/>
                  </a:lnTo>
                  <a:lnTo>
                    <a:pt x="104458" y="1381179"/>
                  </a:lnTo>
                  <a:lnTo>
                    <a:pt x="144714" y="1403022"/>
                  </a:lnTo>
                  <a:lnTo>
                    <a:pt x="189205" y="1416825"/>
                  </a:lnTo>
                  <a:lnTo>
                    <a:pt x="236981" y="1421638"/>
                  </a:lnTo>
                  <a:lnTo>
                    <a:pt x="3083687" y="1421638"/>
                  </a:lnTo>
                  <a:lnTo>
                    <a:pt x="3131463" y="1416825"/>
                  </a:lnTo>
                  <a:lnTo>
                    <a:pt x="3175954" y="1403022"/>
                  </a:lnTo>
                  <a:lnTo>
                    <a:pt x="3216210" y="1381179"/>
                  </a:lnTo>
                  <a:lnTo>
                    <a:pt x="3251279" y="1352248"/>
                  </a:lnTo>
                  <a:lnTo>
                    <a:pt x="3280210" y="1317179"/>
                  </a:lnTo>
                  <a:lnTo>
                    <a:pt x="3302053" y="1276923"/>
                  </a:lnTo>
                  <a:lnTo>
                    <a:pt x="3315856" y="1232432"/>
                  </a:lnTo>
                  <a:lnTo>
                    <a:pt x="3320668" y="1184655"/>
                  </a:lnTo>
                  <a:lnTo>
                    <a:pt x="3320668" y="236981"/>
                  </a:lnTo>
                  <a:lnTo>
                    <a:pt x="3315856" y="189205"/>
                  </a:lnTo>
                  <a:lnTo>
                    <a:pt x="3302053" y="144714"/>
                  </a:lnTo>
                  <a:lnTo>
                    <a:pt x="3280210" y="104458"/>
                  </a:lnTo>
                  <a:lnTo>
                    <a:pt x="3251279" y="69389"/>
                  </a:lnTo>
                  <a:lnTo>
                    <a:pt x="3216210" y="40458"/>
                  </a:lnTo>
                  <a:lnTo>
                    <a:pt x="3175954" y="18615"/>
                  </a:lnTo>
                  <a:lnTo>
                    <a:pt x="3131463" y="4812"/>
                  </a:lnTo>
                  <a:lnTo>
                    <a:pt x="3083687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08097" y="2138933"/>
              <a:ext cx="3321050" cy="1421765"/>
            </a:xfrm>
            <a:custGeom>
              <a:avLst/>
              <a:gdLst/>
              <a:ahLst/>
              <a:cxnLst/>
              <a:rect l="l" t="t" r="r" b="b"/>
              <a:pathLst>
                <a:path w="3321050" h="1421764">
                  <a:moveTo>
                    <a:pt x="0" y="236981"/>
                  </a:moveTo>
                  <a:lnTo>
                    <a:pt x="4812" y="189205"/>
                  </a:lnTo>
                  <a:lnTo>
                    <a:pt x="18615" y="144714"/>
                  </a:lnTo>
                  <a:lnTo>
                    <a:pt x="40458" y="104458"/>
                  </a:lnTo>
                  <a:lnTo>
                    <a:pt x="69389" y="69389"/>
                  </a:lnTo>
                  <a:lnTo>
                    <a:pt x="104458" y="40458"/>
                  </a:lnTo>
                  <a:lnTo>
                    <a:pt x="144714" y="18615"/>
                  </a:lnTo>
                  <a:lnTo>
                    <a:pt x="189205" y="4812"/>
                  </a:lnTo>
                  <a:lnTo>
                    <a:pt x="236981" y="0"/>
                  </a:lnTo>
                  <a:lnTo>
                    <a:pt x="3083687" y="0"/>
                  </a:lnTo>
                  <a:lnTo>
                    <a:pt x="3131463" y="4812"/>
                  </a:lnTo>
                  <a:lnTo>
                    <a:pt x="3175954" y="18615"/>
                  </a:lnTo>
                  <a:lnTo>
                    <a:pt x="3216210" y="40458"/>
                  </a:lnTo>
                  <a:lnTo>
                    <a:pt x="3251279" y="69389"/>
                  </a:lnTo>
                  <a:lnTo>
                    <a:pt x="3280210" y="104458"/>
                  </a:lnTo>
                  <a:lnTo>
                    <a:pt x="3302053" y="144714"/>
                  </a:lnTo>
                  <a:lnTo>
                    <a:pt x="3315856" y="189205"/>
                  </a:lnTo>
                  <a:lnTo>
                    <a:pt x="3320668" y="236981"/>
                  </a:lnTo>
                  <a:lnTo>
                    <a:pt x="3320668" y="1184655"/>
                  </a:lnTo>
                  <a:lnTo>
                    <a:pt x="3315856" y="1232432"/>
                  </a:lnTo>
                  <a:lnTo>
                    <a:pt x="3302053" y="1276923"/>
                  </a:lnTo>
                  <a:lnTo>
                    <a:pt x="3280210" y="1317179"/>
                  </a:lnTo>
                  <a:lnTo>
                    <a:pt x="3251279" y="1352248"/>
                  </a:lnTo>
                  <a:lnTo>
                    <a:pt x="3216210" y="1381179"/>
                  </a:lnTo>
                  <a:lnTo>
                    <a:pt x="3175954" y="1403022"/>
                  </a:lnTo>
                  <a:lnTo>
                    <a:pt x="3131463" y="1416825"/>
                  </a:lnTo>
                  <a:lnTo>
                    <a:pt x="3083687" y="1421638"/>
                  </a:lnTo>
                  <a:lnTo>
                    <a:pt x="236981" y="1421638"/>
                  </a:lnTo>
                  <a:lnTo>
                    <a:pt x="189205" y="1416825"/>
                  </a:lnTo>
                  <a:lnTo>
                    <a:pt x="144714" y="1403022"/>
                  </a:lnTo>
                  <a:lnTo>
                    <a:pt x="104458" y="1381179"/>
                  </a:lnTo>
                  <a:lnTo>
                    <a:pt x="69389" y="1352248"/>
                  </a:lnTo>
                  <a:lnTo>
                    <a:pt x="40458" y="1317179"/>
                  </a:lnTo>
                  <a:lnTo>
                    <a:pt x="18615" y="1276923"/>
                  </a:lnTo>
                  <a:lnTo>
                    <a:pt x="4812" y="1232432"/>
                  </a:lnTo>
                  <a:lnTo>
                    <a:pt x="0" y="1184655"/>
                  </a:lnTo>
                  <a:lnTo>
                    <a:pt x="0" y="236981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73579" y="2158949"/>
            <a:ext cx="2988945" cy="1369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uniforme</a:t>
            </a: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sz="1600" spc="-160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faciles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échanger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compréhensibles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acteurs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divers.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21027" y="4282403"/>
            <a:ext cx="3392804" cy="1494155"/>
            <a:chOff x="2321027" y="4282403"/>
            <a:chExt cx="3392804" cy="149415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1027" y="4282403"/>
              <a:ext cx="3392472" cy="14935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3535" y="4393679"/>
              <a:ext cx="3325367" cy="13152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359532" y="4297426"/>
              <a:ext cx="3321050" cy="1421765"/>
            </a:xfrm>
            <a:custGeom>
              <a:avLst/>
              <a:gdLst/>
              <a:ahLst/>
              <a:cxnLst/>
              <a:rect l="l" t="t" r="r" b="b"/>
              <a:pathLst>
                <a:path w="3321050" h="1421764">
                  <a:moveTo>
                    <a:pt x="3083687" y="0"/>
                  </a:moveTo>
                  <a:lnTo>
                    <a:pt x="236981" y="0"/>
                  </a:lnTo>
                  <a:lnTo>
                    <a:pt x="189205" y="4812"/>
                  </a:lnTo>
                  <a:lnTo>
                    <a:pt x="144714" y="18613"/>
                  </a:lnTo>
                  <a:lnTo>
                    <a:pt x="104458" y="40451"/>
                  </a:lnTo>
                  <a:lnTo>
                    <a:pt x="69389" y="69373"/>
                  </a:lnTo>
                  <a:lnTo>
                    <a:pt x="40458" y="104427"/>
                  </a:lnTo>
                  <a:lnTo>
                    <a:pt x="18615" y="144660"/>
                  </a:lnTo>
                  <a:lnTo>
                    <a:pt x="4812" y="189120"/>
                  </a:lnTo>
                  <a:lnTo>
                    <a:pt x="0" y="236855"/>
                  </a:lnTo>
                  <a:lnTo>
                    <a:pt x="0" y="1184656"/>
                  </a:lnTo>
                  <a:lnTo>
                    <a:pt x="4812" y="1232400"/>
                  </a:lnTo>
                  <a:lnTo>
                    <a:pt x="18615" y="1276870"/>
                  </a:lnTo>
                  <a:lnTo>
                    <a:pt x="40458" y="1317114"/>
                  </a:lnTo>
                  <a:lnTo>
                    <a:pt x="69389" y="1352178"/>
                  </a:lnTo>
                  <a:lnTo>
                    <a:pt x="104458" y="1381109"/>
                  </a:lnTo>
                  <a:lnTo>
                    <a:pt x="144714" y="1402954"/>
                  </a:lnTo>
                  <a:lnTo>
                    <a:pt x="189205" y="1416760"/>
                  </a:lnTo>
                  <a:lnTo>
                    <a:pt x="236981" y="1421574"/>
                  </a:lnTo>
                  <a:lnTo>
                    <a:pt x="3083687" y="1421574"/>
                  </a:lnTo>
                  <a:lnTo>
                    <a:pt x="3131463" y="1416760"/>
                  </a:lnTo>
                  <a:lnTo>
                    <a:pt x="3175954" y="1402954"/>
                  </a:lnTo>
                  <a:lnTo>
                    <a:pt x="3216210" y="1381109"/>
                  </a:lnTo>
                  <a:lnTo>
                    <a:pt x="3251279" y="1352178"/>
                  </a:lnTo>
                  <a:lnTo>
                    <a:pt x="3280210" y="1317114"/>
                  </a:lnTo>
                  <a:lnTo>
                    <a:pt x="3302053" y="1276870"/>
                  </a:lnTo>
                  <a:lnTo>
                    <a:pt x="3315856" y="1232400"/>
                  </a:lnTo>
                  <a:lnTo>
                    <a:pt x="3320669" y="1184656"/>
                  </a:lnTo>
                  <a:lnTo>
                    <a:pt x="3320669" y="236855"/>
                  </a:lnTo>
                  <a:lnTo>
                    <a:pt x="3315856" y="189120"/>
                  </a:lnTo>
                  <a:lnTo>
                    <a:pt x="3302053" y="144660"/>
                  </a:lnTo>
                  <a:lnTo>
                    <a:pt x="3280210" y="104427"/>
                  </a:lnTo>
                  <a:lnTo>
                    <a:pt x="3251279" y="69373"/>
                  </a:lnTo>
                  <a:lnTo>
                    <a:pt x="3216210" y="40451"/>
                  </a:lnTo>
                  <a:lnTo>
                    <a:pt x="3175954" y="18613"/>
                  </a:lnTo>
                  <a:lnTo>
                    <a:pt x="3131463" y="4812"/>
                  </a:lnTo>
                  <a:lnTo>
                    <a:pt x="3083687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59532" y="4297426"/>
              <a:ext cx="3321050" cy="1421765"/>
            </a:xfrm>
            <a:custGeom>
              <a:avLst/>
              <a:gdLst/>
              <a:ahLst/>
              <a:cxnLst/>
              <a:rect l="l" t="t" r="r" b="b"/>
              <a:pathLst>
                <a:path w="3321050" h="1421764">
                  <a:moveTo>
                    <a:pt x="0" y="236855"/>
                  </a:moveTo>
                  <a:lnTo>
                    <a:pt x="4812" y="189120"/>
                  </a:lnTo>
                  <a:lnTo>
                    <a:pt x="18615" y="144660"/>
                  </a:lnTo>
                  <a:lnTo>
                    <a:pt x="40458" y="104427"/>
                  </a:lnTo>
                  <a:lnTo>
                    <a:pt x="69389" y="69373"/>
                  </a:lnTo>
                  <a:lnTo>
                    <a:pt x="104458" y="40451"/>
                  </a:lnTo>
                  <a:lnTo>
                    <a:pt x="144714" y="18613"/>
                  </a:lnTo>
                  <a:lnTo>
                    <a:pt x="189205" y="4812"/>
                  </a:lnTo>
                  <a:lnTo>
                    <a:pt x="236981" y="0"/>
                  </a:lnTo>
                  <a:lnTo>
                    <a:pt x="3083687" y="0"/>
                  </a:lnTo>
                  <a:lnTo>
                    <a:pt x="3131463" y="4812"/>
                  </a:lnTo>
                  <a:lnTo>
                    <a:pt x="3175954" y="18613"/>
                  </a:lnTo>
                  <a:lnTo>
                    <a:pt x="3216210" y="40451"/>
                  </a:lnTo>
                  <a:lnTo>
                    <a:pt x="3251279" y="69373"/>
                  </a:lnTo>
                  <a:lnTo>
                    <a:pt x="3280210" y="104427"/>
                  </a:lnTo>
                  <a:lnTo>
                    <a:pt x="3302053" y="144660"/>
                  </a:lnTo>
                  <a:lnTo>
                    <a:pt x="3315856" y="189120"/>
                  </a:lnTo>
                  <a:lnTo>
                    <a:pt x="3320669" y="236855"/>
                  </a:lnTo>
                  <a:lnTo>
                    <a:pt x="3320669" y="1184656"/>
                  </a:lnTo>
                  <a:lnTo>
                    <a:pt x="3315856" y="1232400"/>
                  </a:lnTo>
                  <a:lnTo>
                    <a:pt x="3302053" y="1276870"/>
                  </a:lnTo>
                  <a:lnTo>
                    <a:pt x="3280210" y="1317114"/>
                  </a:lnTo>
                  <a:lnTo>
                    <a:pt x="3251279" y="1352178"/>
                  </a:lnTo>
                  <a:lnTo>
                    <a:pt x="3216210" y="1381109"/>
                  </a:lnTo>
                  <a:lnTo>
                    <a:pt x="3175954" y="1402954"/>
                  </a:lnTo>
                  <a:lnTo>
                    <a:pt x="3131463" y="1416760"/>
                  </a:lnTo>
                  <a:lnTo>
                    <a:pt x="3083687" y="1421574"/>
                  </a:lnTo>
                  <a:lnTo>
                    <a:pt x="236981" y="1421574"/>
                  </a:lnTo>
                  <a:lnTo>
                    <a:pt x="189205" y="1416760"/>
                  </a:lnTo>
                  <a:lnTo>
                    <a:pt x="144714" y="1402954"/>
                  </a:lnTo>
                  <a:lnTo>
                    <a:pt x="104458" y="1381109"/>
                  </a:lnTo>
                  <a:lnTo>
                    <a:pt x="69389" y="1352178"/>
                  </a:lnTo>
                  <a:lnTo>
                    <a:pt x="40458" y="1317114"/>
                  </a:lnTo>
                  <a:lnTo>
                    <a:pt x="18615" y="1276870"/>
                  </a:lnTo>
                  <a:lnTo>
                    <a:pt x="4812" y="1232400"/>
                  </a:lnTo>
                  <a:lnTo>
                    <a:pt x="0" y="1184656"/>
                  </a:lnTo>
                  <a:lnTo>
                    <a:pt x="0" y="236855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535427" y="4470908"/>
            <a:ext cx="2967990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Codage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clair</a:t>
            </a: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20"/>
              </a:spcBef>
            </a:pPr>
            <a:r>
              <a:rPr sz="1600" spc="-160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exploitées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moins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d’erreurs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échanges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données.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26" name="object 2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075940">
              <a:lnSpc>
                <a:spcPct val="100000"/>
              </a:lnSpc>
              <a:spcBef>
                <a:spcPts val="105"/>
              </a:spcBef>
            </a:pPr>
            <a:r>
              <a:rPr dirty="0"/>
              <a:t>Uniformisation,</a:t>
            </a:r>
            <a:r>
              <a:rPr spc="-60" dirty="0"/>
              <a:t> </a:t>
            </a:r>
            <a:r>
              <a:rPr dirty="0"/>
              <a:t>codage</a:t>
            </a:r>
            <a:r>
              <a:rPr spc="-45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spc="-10" dirty="0"/>
              <a:t>standardisation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1871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Conséquence</a:t>
            </a:r>
          </a:p>
        </p:txBody>
      </p:sp>
      <p:pic>
        <p:nvPicPr>
          <p:cNvPr id="4" name="object 4" descr="3D technology ar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63"/>
            <a:ext cx="5384800" cy="45258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77102" y="1628597"/>
            <a:ext cx="47942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Meilleure</a:t>
            </a:r>
            <a:r>
              <a:rPr sz="1600" b="1" spc="-5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B8B92"/>
                </a:solidFill>
                <a:latin typeface="Arial"/>
                <a:cs typeface="Arial"/>
              </a:rPr>
              <a:t>interopérabilité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Permet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différents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systèmes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numériques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collaborer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sans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friction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d’échanger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données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sans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erreurs.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277102" y="3692809"/>
            <a:ext cx="4865370" cy="7854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b="1" spc="-10" dirty="0">
                <a:solidFill>
                  <a:srgbClr val="3B8B92"/>
                </a:solidFill>
                <a:latin typeface="Arial"/>
                <a:cs typeface="Arial"/>
              </a:rPr>
              <a:t>Uniformité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"/>
                <a:cs typeface="Arial"/>
              </a:rPr>
              <a:t>Crée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langage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commun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normes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nomenclature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numérique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communication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cohérente.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7102" y="5479694"/>
            <a:ext cx="4442460" cy="57150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Communication</a:t>
            </a:r>
            <a:r>
              <a:rPr sz="1600" b="1" spc="-3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meilleure</a:t>
            </a:r>
            <a:r>
              <a:rPr sz="1600" b="1" spc="-5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et</a:t>
            </a:r>
            <a:r>
              <a:rPr sz="1600" b="1" spc="-7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plus</a:t>
            </a:r>
            <a:r>
              <a:rPr sz="1600" b="1" spc="-6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B8B92"/>
                </a:solidFill>
                <a:latin typeface="Arial"/>
                <a:cs typeface="Arial"/>
              </a:rPr>
              <a:t>rapide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"/>
                <a:cs typeface="Arial"/>
              </a:rPr>
              <a:t>Grâce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l’uniformisation,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standardisation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codage.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908" y="4438015"/>
            <a:ext cx="2190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006E82"/>
                </a:solidFill>
                <a:latin typeface="Verdana"/>
                <a:cs typeface="Verdana"/>
              </a:rPr>
              <a:t>COMMENT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41908" y="3976242"/>
            <a:ext cx="4833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Numérisation</a:t>
            </a:r>
            <a:r>
              <a:rPr sz="24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nomenclature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54338" y="1595564"/>
            <a:ext cx="2488565" cy="4993005"/>
            <a:chOff x="2454338" y="1595564"/>
            <a:chExt cx="2488565" cy="4993005"/>
          </a:xfrm>
        </p:grpSpPr>
        <p:sp>
          <p:nvSpPr>
            <p:cNvPr id="4" name="object 4"/>
            <p:cNvSpPr/>
            <p:nvPr/>
          </p:nvSpPr>
          <p:spPr>
            <a:xfrm>
              <a:off x="2459101" y="1600327"/>
              <a:ext cx="2479040" cy="4983480"/>
            </a:xfrm>
            <a:custGeom>
              <a:avLst/>
              <a:gdLst/>
              <a:ahLst/>
              <a:cxnLst/>
              <a:rect l="l" t="t" r="r" b="b"/>
              <a:pathLst>
                <a:path w="2479040" h="4983480">
                  <a:moveTo>
                    <a:pt x="2230628" y="0"/>
                  </a:moveTo>
                  <a:lnTo>
                    <a:pt x="247904" y="0"/>
                  </a:lnTo>
                  <a:lnTo>
                    <a:pt x="197944" y="5036"/>
                  </a:lnTo>
                  <a:lnTo>
                    <a:pt x="151411" y="19482"/>
                  </a:lnTo>
                  <a:lnTo>
                    <a:pt x="109301" y="42340"/>
                  </a:lnTo>
                  <a:lnTo>
                    <a:pt x="72612" y="72612"/>
                  </a:lnTo>
                  <a:lnTo>
                    <a:pt x="42340" y="109301"/>
                  </a:lnTo>
                  <a:lnTo>
                    <a:pt x="19482" y="151411"/>
                  </a:lnTo>
                  <a:lnTo>
                    <a:pt x="5036" y="197944"/>
                  </a:lnTo>
                  <a:lnTo>
                    <a:pt x="0" y="247903"/>
                  </a:lnTo>
                  <a:lnTo>
                    <a:pt x="0" y="4735182"/>
                  </a:lnTo>
                  <a:lnTo>
                    <a:pt x="5036" y="4785131"/>
                  </a:lnTo>
                  <a:lnTo>
                    <a:pt x="19482" y="4831655"/>
                  </a:lnTo>
                  <a:lnTo>
                    <a:pt x="42340" y="4873757"/>
                  </a:lnTo>
                  <a:lnTo>
                    <a:pt x="72612" y="4910439"/>
                  </a:lnTo>
                  <a:lnTo>
                    <a:pt x="109301" y="4940704"/>
                  </a:lnTo>
                  <a:lnTo>
                    <a:pt x="151411" y="4963557"/>
                  </a:lnTo>
                  <a:lnTo>
                    <a:pt x="197944" y="4977999"/>
                  </a:lnTo>
                  <a:lnTo>
                    <a:pt x="247904" y="4983035"/>
                  </a:lnTo>
                  <a:lnTo>
                    <a:pt x="2230628" y="4983035"/>
                  </a:lnTo>
                  <a:lnTo>
                    <a:pt x="2280587" y="4977999"/>
                  </a:lnTo>
                  <a:lnTo>
                    <a:pt x="2327120" y="4963557"/>
                  </a:lnTo>
                  <a:lnTo>
                    <a:pt x="2369230" y="4940704"/>
                  </a:lnTo>
                  <a:lnTo>
                    <a:pt x="2405919" y="4910439"/>
                  </a:lnTo>
                  <a:lnTo>
                    <a:pt x="2436191" y="4873757"/>
                  </a:lnTo>
                  <a:lnTo>
                    <a:pt x="2459049" y="4831655"/>
                  </a:lnTo>
                  <a:lnTo>
                    <a:pt x="2473495" y="4785131"/>
                  </a:lnTo>
                  <a:lnTo>
                    <a:pt x="2478532" y="4735182"/>
                  </a:lnTo>
                  <a:lnTo>
                    <a:pt x="2478532" y="247903"/>
                  </a:lnTo>
                  <a:lnTo>
                    <a:pt x="2473495" y="197944"/>
                  </a:lnTo>
                  <a:lnTo>
                    <a:pt x="2459049" y="151411"/>
                  </a:lnTo>
                  <a:lnTo>
                    <a:pt x="2436191" y="109301"/>
                  </a:lnTo>
                  <a:lnTo>
                    <a:pt x="2405919" y="72612"/>
                  </a:lnTo>
                  <a:lnTo>
                    <a:pt x="2369230" y="42340"/>
                  </a:lnTo>
                  <a:lnTo>
                    <a:pt x="2327120" y="19482"/>
                  </a:lnTo>
                  <a:lnTo>
                    <a:pt x="2280587" y="5036"/>
                  </a:lnTo>
                  <a:lnTo>
                    <a:pt x="223062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9101" y="1600327"/>
              <a:ext cx="2479040" cy="4983480"/>
            </a:xfrm>
            <a:custGeom>
              <a:avLst/>
              <a:gdLst/>
              <a:ahLst/>
              <a:cxnLst/>
              <a:rect l="l" t="t" r="r" b="b"/>
              <a:pathLst>
                <a:path w="2479040" h="4983480">
                  <a:moveTo>
                    <a:pt x="0" y="247903"/>
                  </a:moveTo>
                  <a:lnTo>
                    <a:pt x="5036" y="197944"/>
                  </a:lnTo>
                  <a:lnTo>
                    <a:pt x="19482" y="151411"/>
                  </a:lnTo>
                  <a:lnTo>
                    <a:pt x="42340" y="109301"/>
                  </a:lnTo>
                  <a:lnTo>
                    <a:pt x="72612" y="72612"/>
                  </a:lnTo>
                  <a:lnTo>
                    <a:pt x="109301" y="42340"/>
                  </a:lnTo>
                  <a:lnTo>
                    <a:pt x="151411" y="19482"/>
                  </a:lnTo>
                  <a:lnTo>
                    <a:pt x="197944" y="5036"/>
                  </a:lnTo>
                  <a:lnTo>
                    <a:pt x="247904" y="0"/>
                  </a:lnTo>
                  <a:lnTo>
                    <a:pt x="2230628" y="0"/>
                  </a:lnTo>
                  <a:lnTo>
                    <a:pt x="2280587" y="5036"/>
                  </a:lnTo>
                  <a:lnTo>
                    <a:pt x="2327120" y="19482"/>
                  </a:lnTo>
                  <a:lnTo>
                    <a:pt x="2369230" y="42340"/>
                  </a:lnTo>
                  <a:lnTo>
                    <a:pt x="2405919" y="72612"/>
                  </a:lnTo>
                  <a:lnTo>
                    <a:pt x="2436191" y="109301"/>
                  </a:lnTo>
                  <a:lnTo>
                    <a:pt x="2459049" y="151411"/>
                  </a:lnTo>
                  <a:lnTo>
                    <a:pt x="2473495" y="197944"/>
                  </a:lnTo>
                  <a:lnTo>
                    <a:pt x="2478532" y="247903"/>
                  </a:lnTo>
                  <a:lnTo>
                    <a:pt x="2478532" y="4735182"/>
                  </a:lnTo>
                  <a:lnTo>
                    <a:pt x="2473495" y="4785131"/>
                  </a:lnTo>
                  <a:lnTo>
                    <a:pt x="2459049" y="4831655"/>
                  </a:lnTo>
                  <a:lnTo>
                    <a:pt x="2436191" y="4873757"/>
                  </a:lnTo>
                  <a:lnTo>
                    <a:pt x="2405919" y="4910439"/>
                  </a:lnTo>
                  <a:lnTo>
                    <a:pt x="2369230" y="4940704"/>
                  </a:lnTo>
                  <a:lnTo>
                    <a:pt x="2327120" y="4963557"/>
                  </a:lnTo>
                  <a:lnTo>
                    <a:pt x="2280587" y="4977999"/>
                  </a:lnTo>
                  <a:lnTo>
                    <a:pt x="2230628" y="4983035"/>
                  </a:lnTo>
                  <a:lnTo>
                    <a:pt x="247904" y="4983035"/>
                  </a:lnTo>
                  <a:lnTo>
                    <a:pt x="197944" y="4977999"/>
                  </a:lnTo>
                  <a:lnTo>
                    <a:pt x="151411" y="4963557"/>
                  </a:lnTo>
                  <a:lnTo>
                    <a:pt x="109301" y="4940704"/>
                  </a:lnTo>
                  <a:lnTo>
                    <a:pt x="72612" y="4910439"/>
                  </a:lnTo>
                  <a:lnTo>
                    <a:pt x="42340" y="4873757"/>
                  </a:lnTo>
                  <a:lnTo>
                    <a:pt x="19482" y="4831655"/>
                  </a:lnTo>
                  <a:lnTo>
                    <a:pt x="5036" y="4785131"/>
                  </a:lnTo>
                  <a:lnTo>
                    <a:pt x="0" y="4735182"/>
                  </a:lnTo>
                  <a:lnTo>
                    <a:pt x="0" y="247903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14370" y="1655825"/>
            <a:ext cx="1968500" cy="13119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065" marR="5080" algn="ctr">
              <a:lnSpc>
                <a:spcPts val="3210"/>
              </a:lnSpc>
              <a:spcBef>
                <a:spcPts val="625"/>
              </a:spcBef>
            </a:pPr>
            <a:r>
              <a:rPr sz="3100" b="1" spc="-10" dirty="0">
                <a:latin typeface="Arial"/>
                <a:cs typeface="Arial"/>
              </a:rPr>
              <a:t>Numériser </a:t>
            </a:r>
            <a:r>
              <a:rPr sz="3100" b="1" spc="-25" dirty="0">
                <a:latin typeface="Arial"/>
                <a:cs typeface="Arial"/>
              </a:rPr>
              <a:t>les </a:t>
            </a:r>
            <a:r>
              <a:rPr sz="3100" b="1" spc="-10" dirty="0">
                <a:latin typeface="Arial"/>
                <a:cs typeface="Arial"/>
              </a:rPr>
              <a:t>données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94304" y="3082544"/>
            <a:ext cx="2008505" cy="3264535"/>
            <a:chOff x="2694304" y="3082544"/>
            <a:chExt cx="2008505" cy="3264535"/>
          </a:xfrm>
        </p:grpSpPr>
        <p:sp>
          <p:nvSpPr>
            <p:cNvPr id="8" name="object 8"/>
            <p:cNvSpPr/>
            <p:nvPr/>
          </p:nvSpPr>
          <p:spPr>
            <a:xfrm>
              <a:off x="2707004" y="3095244"/>
              <a:ext cx="1983105" cy="3239135"/>
            </a:xfrm>
            <a:custGeom>
              <a:avLst/>
              <a:gdLst/>
              <a:ahLst/>
              <a:cxnLst/>
              <a:rect l="l" t="t" r="r" b="b"/>
              <a:pathLst>
                <a:path w="1983104" h="3239135">
                  <a:moveTo>
                    <a:pt x="1784477" y="0"/>
                  </a:moveTo>
                  <a:lnTo>
                    <a:pt x="198246" y="0"/>
                  </a:lnTo>
                  <a:lnTo>
                    <a:pt x="152795" y="5236"/>
                  </a:lnTo>
                  <a:lnTo>
                    <a:pt x="111069" y="20152"/>
                  </a:lnTo>
                  <a:lnTo>
                    <a:pt x="74259" y="43557"/>
                  </a:lnTo>
                  <a:lnTo>
                    <a:pt x="43557" y="74259"/>
                  </a:lnTo>
                  <a:lnTo>
                    <a:pt x="20152" y="111069"/>
                  </a:lnTo>
                  <a:lnTo>
                    <a:pt x="5236" y="152795"/>
                  </a:lnTo>
                  <a:lnTo>
                    <a:pt x="0" y="198246"/>
                  </a:lnTo>
                  <a:lnTo>
                    <a:pt x="0" y="3040684"/>
                  </a:lnTo>
                  <a:lnTo>
                    <a:pt x="5236" y="3086150"/>
                  </a:lnTo>
                  <a:lnTo>
                    <a:pt x="20152" y="3127886"/>
                  </a:lnTo>
                  <a:lnTo>
                    <a:pt x="43557" y="3164702"/>
                  </a:lnTo>
                  <a:lnTo>
                    <a:pt x="74259" y="3195409"/>
                  </a:lnTo>
                  <a:lnTo>
                    <a:pt x="111069" y="3218816"/>
                  </a:lnTo>
                  <a:lnTo>
                    <a:pt x="152795" y="3233733"/>
                  </a:lnTo>
                  <a:lnTo>
                    <a:pt x="198246" y="3238969"/>
                  </a:lnTo>
                  <a:lnTo>
                    <a:pt x="1784477" y="3238969"/>
                  </a:lnTo>
                  <a:lnTo>
                    <a:pt x="1829928" y="3233733"/>
                  </a:lnTo>
                  <a:lnTo>
                    <a:pt x="1871654" y="3218816"/>
                  </a:lnTo>
                  <a:lnTo>
                    <a:pt x="1908464" y="3195409"/>
                  </a:lnTo>
                  <a:lnTo>
                    <a:pt x="1939166" y="3164702"/>
                  </a:lnTo>
                  <a:lnTo>
                    <a:pt x="1962571" y="3127886"/>
                  </a:lnTo>
                  <a:lnTo>
                    <a:pt x="1977487" y="3086150"/>
                  </a:lnTo>
                  <a:lnTo>
                    <a:pt x="1982723" y="3040684"/>
                  </a:lnTo>
                  <a:lnTo>
                    <a:pt x="1982723" y="198246"/>
                  </a:lnTo>
                  <a:lnTo>
                    <a:pt x="1977487" y="152795"/>
                  </a:lnTo>
                  <a:lnTo>
                    <a:pt x="1962571" y="111069"/>
                  </a:lnTo>
                  <a:lnTo>
                    <a:pt x="1939166" y="74259"/>
                  </a:lnTo>
                  <a:lnTo>
                    <a:pt x="1908464" y="43557"/>
                  </a:lnTo>
                  <a:lnTo>
                    <a:pt x="1871654" y="20152"/>
                  </a:lnTo>
                  <a:lnTo>
                    <a:pt x="1829928" y="5236"/>
                  </a:lnTo>
                  <a:lnTo>
                    <a:pt x="1784477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7004" y="3095244"/>
              <a:ext cx="1983105" cy="3239135"/>
            </a:xfrm>
            <a:custGeom>
              <a:avLst/>
              <a:gdLst/>
              <a:ahLst/>
              <a:cxnLst/>
              <a:rect l="l" t="t" r="r" b="b"/>
              <a:pathLst>
                <a:path w="1983104" h="3239135">
                  <a:moveTo>
                    <a:pt x="0" y="198246"/>
                  </a:moveTo>
                  <a:lnTo>
                    <a:pt x="5236" y="152795"/>
                  </a:lnTo>
                  <a:lnTo>
                    <a:pt x="20152" y="111069"/>
                  </a:lnTo>
                  <a:lnTo>
                    <a:pt x="43557" y="74259"/>
                  </a:lnTo>
                  <a:lnTo>
                    <a:pt x="74259" y="43557"/>
                  </a:lnTo>
                  <a:lnTo>
                    <a:pt x="111069" y="20152"/>
                  </a:lnTo>
                  <a:lnTo>
                    <a:pt x="152795" y="5236"/>
                  </a:lnTo>
                  <a:lnTo>
                    <a:pt x="198246" y="0"/>
                  </a:lnTo>
                  <a:lnTo>
                    <a:pt x="1784477" y="0"/>
                  </a:lnTo>
                  <a:lnTo>
                    <a:pt x="1829928" y="5236"/>
                  </a:lnTo>
                  <a:lnTo>
                    <a:pt x="1871654" y="20152"/>
                  </a:lnTo>
                  <a:lnTo>
                    <a:pt x="1908464" y="43557"/>
                  </a:lnTo>
                  <a:lnTo>
                    <a:pt x="1939166" y="74259"/>
                  </a:lnTo>
                  <a:lnTo>
                    <a:pt x="1962571" y="111069"/>
                  </a:lnTo>
                  <a:lnTo>
                    <a:pt x="1977487" y="152795"/>
                  </a:lnTo>
                  <a:lnTo>
                    <a:pt x="1982723" y="198246"/>
                  </a:lnTo>
                  <a:lnTo>
                    <a:pt x="1982723" y="3040684"/>
                  </a:lnTo>
                  <a:lnTo>
                    <a:pt x="1977487" y="3086150"/>
                  </a:lnTo>
                  <a:lnTo>
                    <a:pt x="1962571" y="3127886"/>
                  </a:lnTo>
                  <a:lnTo>
                    <a:pt x="1939166" y="3164702"/>
                  </a:lnTo>
                  <a:lnTo>
                    <a:pt x="1908464" y="3195409"/>
                  </a:lnTo>
                  <a:lnTo>
                    <a:pt x="1871654" y="3218816"/>
                  </a:lnTo>
                  <a:lnTo>
                    <a:pt x="1829928" y="3233733"/>
                  </a:lnTo>
                  <a:lnTo>
                    <a:pt x="1784477" y="3238969"/>
                  </a:lnTo>
                  <a:lnTo>
                    <a:pt x="198246" y="3238969"/>
                  </a:lnTo>
                  <a:lnTo>
                    <a:pt x="152795" y="3233733"/>
                  </a:lnTo>
                  <a:lnTo>
                    <a:pt x="111069" y="3218816"/>
                  </a:lnTo>
                  <a:lnTo>
                    <a:pt x="74259" y="3195409"/>
                  </a:lnTo>
                  <a:lnTo>
                    <a:pt x="43557" y="3164702"/>
                  </a:lnTo>
                  <a:lnTo>
                    <a:pt x="20152" y="3127886"/>
                  </a:lnTo>
                  <a:lnTo>
                    <a:pt x="5236" y="3086150"/>
                  </a:lnTo>
                  <a:lnTo>
                    <a:pt x="0" y="3040684"/>
                  </a:lnTo>
                  <a:lnTo>
                    <a:pt x="0" y="19824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17622" y="3931361"/>
            <a:ext cx="1762125" cy="15316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-1905" algn="ctr">
              <a:lnSpc>
                <a:spcPct val="86300"/>
              </a:lnSpc>
              <a:spcBef>
                <a:spcPts val="36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Convertir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données physiques/analogiq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ues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format numérique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(première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étape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processus)..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18798" y="1595564"/>
            <a:ext cx="2487930" cy="4993005"/>
            <a:chOff x="5118798" y="1595564"/>
            <a:chExt cx="2487930" cy="4993005"/>
          </a:xfrm>
        </p:grpSpPr>
        <p:sp>
          <p:nvSpPr>
            <p:cNvPr id="12" name="object 12"/>
            <p:cNvSpPr/>
            <p:nvPr/>
          </p:nvSpPr>
          <p:spPr>
            <a:xfrm>
              <a:off x="5123560" y="1600327"/>
              <a:ext cx="2478405" cy="4983480"/>
            </a:xfrm>
            <a:custGeom>
              <a:avLst/>
              <a:gdLst/>
              <a:ahLst/>
              <a:cxnLst/>
              <a:rect l="l" t="t" r="r" b="b"/>
              <a:pathLst>
                <a:path w="2478404" h="4983480">
                  <a:moveTo>
                    <a:pt x="2230628" y="0"/>
                  </a:moveTo>
                  <a:lnTo>
                    <a:pt x="247776" y="0"/>
                  </a:lnTo>
                  <a:lnTo>
                    <a:pt x="197823" y="5036"/>
                  </a:lnTo>
                  <a:lnTo>
                    <a:pt x="151304" y="19482"/>
                  </a:lnTo>
                  <a:lnTo>
                    <a:pt x="109215" y="42340"/>
                  </a:lnTo>
                  <a:lnTo>
                    <a:pt x="72548" y="72612"/>
                  </a:lnTo>
                  <a:lnTo>
                    <a:pt x="42299" y="109301"/>
                  </a:lnTo>
                  <a:lnTo>
                    <a:pt x="19462" y="151411"/>
                  </a:lnTo>
                  <a:lnTo>
                    <a:pt x="5031" y="197944"/>
                  </a:lnTo>
                  <a:lnTo>
                    <a:pt x="0" y="247903"/>
                  </a:lnTo>
                  <a:lnTo>
                    <a:pt x="0" y="4735182"/>
                  </a:lnTo>
                  <a:lnTo>
                    <a:pt x="5031" y="4785131"/>
                  </a:lnTo>
                  <a:lnTo>
                    <a:pt x="19462" y="4831655"/>
                  </a:lnTo>
                  <a:lnTo>
                    <a:pt x="42299" y="4873757"/>
                  </a:lnTo>
                  <a:lnTo>
                    <a:pt x="72548" y="4910439"/>
                  </a:lnTo>
                  <a:lnTo>
                    <a:pt x="109215" y="4940704"/>
                  </a:lnTo>
                  <a:lnTo>
                    <a:pt x="151304" y="4963557"/>
                  </a:lnTo>
                  <a:lnTo>
                    <a:pt x="197823" y="4977999"/>
                  </a:lnTo>
                  <a:lnTo>
                    <a:pt x="247776" y="4983035"/>
                  </a:lnTo>
                  <a:lnTo>
                    <a:pt x="2230628" y="4983035"/>
                  </a:lnTo>
                  <a:lnTo>
                    <a:pt x="2280581" y="4977999"/>
                  </a:lnTo>
                  <a:lnTo>
                    <a:pt x="2327100" y="4963557"/>
                  </a:lnTo>
                  <a:lnTo>
                    <a:pt x="2369189" y="4940704"/>
                  </a:lnTo>
                  <a:lnTo>
                    <a:pt x="2405856" y="4910439"/>
                  </a:lnTo>
                  <a:lnTo>
                    <a:pt x="2436105" y="4873757"/>
                  </a:lnTo>
                  <a:lnTo>
                    <a:pt x="2458942" y="4831655"/>
                  </a:lnTo>
                  <a:lnTo>
                    <a:pt x="2473373" y="4785131"/>
                  </a:lnTo>
                  <a:lnTo>
                    <a:pt x="2478405" y="4735182"/>
                  </a:lnTo>
                  <a:lnTo>
                    <a:pt x="2478405" y="247903"/>
                  </a:lnTo>
                  <a:lnTo>
                    <a:pt x="2473373" y="197944"/>
                  </a:lnTo>
                  <a:lnTo>
                    <a:pt x="2458942" y="151411"/>
                  </a:lnTo>
                  <a:lnTo>
                    <a:pt x="2436105" y="109301"/>
                  </a:lnTo>
                  <a:lnTo>
                    <a:pt x="2405856" y="72612"/>
                  </a:lnTo>
                  <a:lnTo>
                    <a:pt x="2369189" y="42340"/>
                  </a:lnTo>
                  <a:lnTo>
                    <a:pt x="2327100" y="19482"/>
                  </a:lnTo>
                  <a:lnTo>
                    <a:pt x="2280581" y="5036"/>
                  </a:lnTo>
                  <a:lnTo>
                    <a:pt x="223062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23560" y="1600327"/>
              <a:ext cx="2478405" cy="4983480"/>
            </a:xfrm>
            <a:custGeom>
              <a:avLst/>
              <a:gdLst/>
              <a:ahLst/>
              <a:cxnLst/>
              <a:rect l="l" t="t" r="r" b="b"/>
              <a:pathLst>
                <a:path w="2478404" h="4983480">
                  <a:moveTo>
                    <a:pt x="0" y="247903"/>
                  </a:moveTo>
                  <a:lnTo>
                    <a:pt x="5031" y="197944"/>
                  </a:lnTo>
                  <a:lnTo>
                    <a:pt x="19462" y="151411"/>
                  </a:lnTo>
                  <a:lnTo>
                    <a:pt x="42299" y="109301"/>
                  </a:lnTo>
                  <a:lnTo>
                    <a:pt x="72548" y="72612"/>
                  </a:lnTo>
                  <a:lnTo>
                    <a:pt x="109215" y="42340"/>
                  </a:lnTo>
                  <a:lnTo>
                    <a:pt x="151304" y="19482"/>
                  </a:lnTo>
                  <a:lnTo>
                    <a:pt x="197823" y="5036"/>
                  </a:lnTo>
                  <a:lnTo>
                    <a:pt x="247776" y="0"/>
                  </a:lnTo>
                  <a:lnTo>
                    <a:pt x="2230628" y="0"/>
                  </a:lnTo>
                  <a:lnTo>
                    <a:pt x="2280581" y="5036"/>
                  </a:lnTo>
                  <a:lnTo>
                    <a:pt x="2327100" y="19482"/>
                  </a:lnTo>
                  <a:lnTo>
                    <a:pt x="2369189" y="42340"/>
                  </a:lnTo>
                  <a:lnTo>
                    <a:pt x="2405856" y="72612"/>
                  </a:lnTo>
                  <a:lnTo>
                    <a:pt x="2436105" y="109301"/>
                  </a:lnTo>
                  <a:lnTo>
                    <a:pt x="2458942" y="151411"/>
                  </a:lnTo>
                  <a:lnTo>
                    <a:pt x="2473373" y="197944"/>
                  </a:lnTo>
                  <a:lnTo>
                    <a:pt x="2478405" y="247903"/>
                  </a:lnTo>
                  <a:lnTo>
                    <a:pt x="2478405" y="4735182"/>
                  </a:lnTo>
                  <a:lnTo>
                    <a:pt x="2473373" y="4785131"/>
                  </a:lnTo>
                  <a:lnTo>
                    <a:pt x="2458942" y="4831655"/>
                  </a:lnTo>
                  <a:lnTo>
                    <a:pt x="2436105" y="4873757"/>
                  </a:lnTo>
                  <a:lnTo>
                    <a:pt x="2405856" y="4910439"/>
                  </a:lnTo>
                  <a:lnTo>
                    <a:pt x="2369189" y="4940704"/>
                  </a:lnTo>
                  <a:lnTo>
                    <a:pt x="2327100" y="4963557"/>
                  </a:lnTo>
                  <a:lnTo>
                    <a:pt x="2280581" y="4977999"/>
                  </a:lnTo>
                  <a:lnTo>
                    <a:pt x="2230628" y="4983035"/>
                  </a:lnTo>
                  <a:lnTo>
                    <a:pt x="247776" y="4983035"/>
                  </a:lnTo>
                  <a:lnTo>
                    <a:pt x="197823" y="4977999"/>
                  </a:lnTo>
                  <a:lnTo>
                    <a:pt x="151304" y="4963557"/>
                  </a:lnTo>
                  <a:lnTo>
                    <a:pt x="109215" y="4940704"/>
                  </a:lnTo>
                  <a:lnTo>
                    <a:pt x="72548" y="4910439"/>
                  </a:lnTo>
                  <a:lnTo>
                    <a:pt x="42299" y="4873757"/>
                  </a:lnTo>
                  <a:lnTo>
                    <a:pt x="19462" y="4831655"/>
                  </a:lnTo>
                  <a:lnTo>
                    <a:pt x="5031" y="4785131"/>
                  </a:lnTo>
                  <a:lnTo>
                    <a:pt x="0" y="4735182"/>
                  </a:lnTo>
                  <a:lnTo>
                    <a:pt x="0" y="247903"/>
                  </a:lnTo>
                  <a:close/>
                </a:path>
              </a:pathLst>
            </a:custGeom>
            <a:ln w="9524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00294" y="1655825"/>
            <a:ext cx="1924685" cy="13119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ctr">
              <a:lnSpc>
                <a:spcPts val="3210"/>
              </a:lnSpc>
              <a:spcBef>
                <a:spcPts val="625"/>
              </a:spcBef>
            </a:pPr>
            <a:r>
              <a:rPr sz="3100" b="1" spc="-10" dirty="0">
                <a:latin typeface="Arial"/>
                <a:cs typeface="Arial"/>
              </a:rPr>
              <a:t>Structurer </a:t>
            </a:r>
            <a:r>
              <a:rPr sz="3100" b="1" spc="-25" dirty="0">
                <a:latin typeface="Arial"/>
                <a:cs typeface="Arial"/>
              </a:rPr>
              <a:t>les </a:t>
            </a:r>
            <a:r>
              <a:rPr sz="3100" b="1" spc="-10" dirty="0">
                <a:latin typeface="Arial"/>
                <a:cs typeface="Arial"/>
              </a:rPr>
              <a:t>données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58638" y="3082544"/>
            <a:ext cx="2008505" cy="3264535"/>
            <a:chOff x="5358638" y="3082544"/>
            <a:chExt cx="2008505" cy="3264535"/>
          </a:xfrm>
        </p:grpSpPr>
        <p:sp>
          <p:nvSpPr>
            <p:cNvPr id="16" name="object 16"/>
            <p:cNvSpPr/>
            <p:nvPr/>
          </p:nvSpPr>
          <p:spPr>
            <a:xfrm>
              <a:off x="5371338" y="3095244"/>
              <a:ext cx="1983105" cy="3239135"/>
            </a:xfrm>
            <a:custGeom>
              <a:avLst/>
              <a:gdLst/>
              <a:ahLst/>
              <a:cxnLst/>
              <a:rect l="l" t="t" r="r" b="b"/>
              <a:pathLst>
                <a:path w="1983104" h="3239135">
                  <a:moveTo>
                    <a:pt x="1784477" y="0"/>
                  </a:moveTo>
                  <a:lnTo>
                    <a:pt x="198247" y="0"/>
                  </a:lnTo>
                  <a:lnTo>
                    <a:pt x="152795" y="5236"/>
                  </a:lnTo>
                  <a:lnTo>
                    <a:pt x="111069" y="20152"/>
                  </a:lnTo>
                  <a:lnTo>
                    <a:pt x="74259" y="43557"/>
                  </a:lnTo>
                  <a:lnTo>
                    <a:pt x="43557" y="74259"/>
                  </a:lnTo>
                  <a:lnTo>
                    <a:pt x="20152" y="111069"/>
                  </a:lnTo>
                  <a:lnTo>
                    <a:pt x="5236" y="152795"/>
                  </a:lnTo>
                  <a:lnTo>
                    <a:pt x="0" y="198246"/>
                  </a:lnTo>
                  <a:lnTo>
                    <a:pt x="0" y="3040684"/>
                  </a:lnTo>
                  <a:lnTo>
                    <a:pt x="5236" y="3086150"/>
                  </a:lnTo>
                  <a:lnTo>
                    <a:pt x="20152" y="3127886"/>
                  </a:lnTo>
                  <a:lnTo>
                    <a:pt x="43557" y="3164702"/>
                  </a:lnTo>
                  <a:lnTo>
                    <a:pt x="74259" y="3195409"/>
                  </a:lnTo>
                  <a:lnTo>
                    <a:pt x="111069" y="3218816"/>
                  </a:lnTo>
                  <a:lnTo>
                    <a:pt x="152795" y="3233733"/>
                  </a:lnTo>
                  <a:lnTo>
                    <a:pt x="198247" y="3238969"/>
                  </a:lnTo>
                  <a:lnTo>
                    <a:pt x="1784477" y="3238969"/>
                  </a:lnTo>
                  <a:lnTo>
                    <a:pt x="1829975" y="3233733"/>
                  </a:lnTo>
                  <a:lnTo>
                    <a:pt x="1871735" y="3218816"/>
                  </a:lnTo>
                  <a:lnTo>
                    <a:pt x="1908567" y="3195409"/>
                  </a:lnTo>
                  <a:lnTo>
                    <a:pt x="1939283" y="3164702"/>
                  </a:lnTo>
                  <a:lnTo>
                    <a:pt x="1962695" y="3127886"/>
                  </a:lnTo>
                  <a:lnTo>
                    <a:pt x="1977614" y="3086150"/>
                  </a:lnTo>
                  <a:lnTo>
                    <a:pt x="1982851" y="3040684"/>
                  </a:lnTo>
                  <a:lnTo>
                    <a:pt x="1982851" y="198246"/>
                  </a:lnTo>
                  <a:lnTo>
                    <a:pt x="1977614" y="152795"/>
                  </a:lnTo>
                  <a:lnTo>
                    <a:pt x="1962695" y="111069"/>
                  </a:lnTo>
                  <a:lnTo>
                    <a:pt x="1939283" y="74259"/>
                  </a:lnTo>
                  <a:lnTo>
                    <a:pt x="1908567" y="43557"/>
                  </a:lnTo>
                  <a:lnTo>
                    <a:pt x="1871735" y="20152"/>
                  </a:lnTo>
                  <a:lnTo>
                    <a:pt x="1829975" y="5236"/>
                  </a:lnTo>
                  <a:lnTo>
                    <a:pt x="1784477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1338" y="3095244"/>
              <a:ext cx="1983105" cy="3239135"/>
            </a:xfrm>
            <a:custGeom>
              <a:avLst/>
              <a:gdLst/>
              <a:ahLst/>
              <a:cxnLst/>
              <a:rect l="l" t="t" r="r" b="b"/>
              <a:pathLst>
                <a:path w="1983104" h="3239135">
                  <a:moveTo>
                    <a:pt x="0" y="198246"/>
                  </a:moveTo>
                  <a:lnTo>
                    <a:pt x="5236" y="152795"/>
                  </a:lnTo>
                  <a:lnTo>
                    <a:pt x="20152" y="111069"/>
                  </a:lnTo>
                  <a:lnTo>
                    <a:pt x="43557" y="74259"/>
                  </a:lnTo>
                  <a:lnTo>
                    <a:pt x="74259" y="43557"/>
                  </a:lnTo>
                  <a:lnTo>
                    <a:pt x="111069" y="20152"/>
                  </a:lnTo>
                  <a:lnTo>
                    <a:pt x="152795" y="5236"/>
                  </a:lnTo>
                  <a:lnTo>
                    <a:pt x="198247" y="0"/>
                  </a:lnTo>
                  <a:lnTo>
                    <a:pt x="1784477" y="0"/>
                  </a:lnTo>
                  <a:lnTo>
                    <a:pt x="1829975" y="5236"/>
                  </a:lnTo>
                  <a:lnTo>
                    <a:pt x="1871735" y="20152"/>
                  </a:lnTo>
                  <a:lnTo>
                    <a:pt x="1908567" y="43557"/>
                  </a:lnTo>
                  <a:lnTo>
                    <a:pt x="1939283" y="74259"/>
                  </a:lnTo>
                  <a:lnTo>
                    <a:pt x="1962695" y="111069"/>
                  </a:lnTo>
                  <a:lnTo>
                    <a:pt x="1977614" y="152795"/>
                  </a:lnTo>
                  <a:lnTo>
                    <a:pt x="1982851" y="198246"/>
                  </a:lnTo>
                  <a:lnTo>
                    <a:pt x="1982851" y="3040684"/>
                  </a:lnTo>
                  <a:lnTo>
                    <a:pt x="1977614" y="3086150"/>
                  </a:lnTo>
                  <a:lnTo>
                    <a:pt x="1962695" y="3127886"/>
                  </a:lnTo>
                  <a:lnTo>
                    <a:pt x="1939283" y="3164702"/>
                  </a:lnTo>
                  <a:lnTo>
                    <a:pt x="1908567" y="3195409"/>
                  </a:lnTo>
                  <a:lnTo>
                    <a:pt x="1871735" y="3218816"/>
                  </a:lnTo>
                  <a:lnTo>
                    <a:pt x="1829975" y="3233733"/>
                  </a:lnTo>
                  <a:lnTo>
                    <a:pt x="1784477" y="3238969"/>
                  </a:lnTo>
                  <a:lnTo>
                    <a:pt x="198247" y="3238969"/>
                  </a:lnTo>
                  <a:lnTo>
                    <a:pt x="152795" y="3233733"/>
                  </a:lnTo>
                  <a:lnTo>
                    <a:pt x="111069" y="3218816"/>
                  </a:lnTo>
                  <a:lnTo>
                    <a:pt x="74259" y="3195409"/>
                  </a:lnTo>
                  <a:lnTo>
                    <a:pt x="43557" y="3164702"/>
                  </a:lnTo>
                  <a:lnTo>
                    <a:pt x="20152" y="3127886"/>
                  </a:lnTo>
                  <a:lnTo>
                    <a:pt x="5236" y="3086150"/>
                  </a:lnTo>
                  <a:lnTo>
                    <a:pt x="0" y="3040684"/>
                  </a:lnTo>
                  <a:lnTo>
                    <a:pt x="0" y="19824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43550" y="4142359"/>
            <a:ext cx="1638300" cy="11099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1905" algn="ctr">
              <a:lnSpc>
                <a:spcPts val="1660"/>
              </a:lnSpc>
              <a:spcBef>
                <a:spcPts val="36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Organiser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ordonner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usage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une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analyse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efficaces.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783131" y="1595564"/>
            <a:ext cx="2488565" cy="4993005"/>
            <a:chOff x="7783131" y="1595564"/>
            <a:chExt cx="2488565" cy="4993005"/>
          </a:xfrm>
        </p:grpSpPr>
        <p:sp>
          <p:nvSpPr>
            <p:cNvPr id="20" name="object 20"/>
            <p:cNvSpPr/>
            <p:nvPr/>
          </p:nvSpPr>
          <p:spPr>
            <a:xfrm>
              <a:off x="7787893" y="1600327"/>
              <a:ext cx="2479040" cy="4983480"/>
            </a:xfrm>
            <a:custGeom>
              <a:avLst/>
              <a:gdLst/>
              <a:ahLst/>
              <a:cxnLst/>
              <a:rect l="l" t="t" r="r" b="b"/>
              <a:pathLst>
                <a:path w="2479040" h="4983480">
                  <a:moveTo>
                    <a:pt x="2230628" y="0"/>
                  </a:moveTo>
                  <a:lnTo>
                    <a:pt x="247903" y="0"/>
                  </a:lnTo>
                  <a:lnTo>
                    <a:pt x="197944" y="5036"/>
                  </a:lnTo>
                  <a:lnTo>
                    <a:pt x="151411" y="19482"/>
                  </a:lnTo>
                  <a:lnTo>
                    <a:pt x="109301" y="42340"/>
                  </a:lnTo>
                  <a:lnTo>
                    <a:pt x="72612" y="72612"/>
                  </a:lnTo>
                  <a:lnTo>
                    <a:pt x="42340" y="109301"/>
                  </a:lnTo>
                  <a:lnTo>
                    <a:pt x="19482" y="151411"/>
                  </a:lnTo>
                  <a:lnTo>
                    <a:pt x="5036" y="197944"/>
                  </a:lnTo>
                  <a:lnTo>
                    <a:pt x="0" y="247903"/>
                  </a:lnTo>
                  <a:lnTo>
                    <a:pt x="0" y="4735182"/>
                  </a:lnTo>
                  <a:lnTo>
                    <a:pt x="5036" y="4785131"/>
                  </a:lnTo>
                  <a:lnTo>
                    <a:pt x="19482" y="4831655"/>
                  </a:lnTo>
                  <a:lnTo>
                    <a:pt x="42340" y="4873757"/>
                  </a:lnTo>
                  <a:lnTo>
                    <a:pt x="72612" y="4910439"/>
                  </a:lnTo>
                  <a:lnTo>
                    <a:pt x="109301" y="4940704"/>
                  </a:lnTo>
                  <a:lnTo>
                    <a:pt x="151411" y="4963557"/>
                  </a:lnTo>
                  <a:lnTo>
                    <a:pt x="197944" y="4977999"/>
                  </a:lnTo>
                  <a:lnTo>
                    <a:pt x="247903" y="4983035"/>
                  </a:lnTo>
                  <a:lnTo>
                    <a:pt x="2230628" y="4983035"/>
                  </a:lnTo>
                  <a:lnTo>
                    <a:pt x="2280587" y="4977999"/>
                  </a:lnTo>
                  <a:lnTo>
                    <a:pt x="2327120" y="4963557"/>
                  </a:lnTo>
                  <a:lnTo>
                    <a:pt x="2369230" y="4940704"/>
                  </a:lnTo>
                  <a:lnTo>
                    <a:pt x="2405919" y="4910439"/>
                  </a:lnTo>
                  <a:lnTo>
                    <a:pt x="2436191" y="4873757"/>
                  </a:lnTo>
                  <a:lnTo>
                    <a:pt x="2459049" y="4831655"/>
                  </a:lnTo>
                  <a:lnTo>
                    <a:pt x="2473495" y="4785131"/>
                  </a:lnTo>
                  <a:lnTo>
                    <a:pt x="2478531" y="4735182"/>
                  </a:lnTo>
                  <a:lnTo>
                    <a:pt x="2478531" y="247903"/>
                  </a:lnTo>
                  <a:lnTo>
                    <a:pt x="2473495" y="197944"/>
                  </a:lnTo>
                  <a:lnTo>
                    <a:pt x="2459049" y="151411"/>
                  </a:lnTo>
                  <a:lnTo>
                    <a:pt x="2436191" y="109301"/>
                  </a:lnTo>
                  <a:lnTo>
                    <a:pt x="2405919" y="72612"/>
                  </a:lnTo>
                  <a:lnTo>
                    <a:pt x="2369230" y="42340"/>
                  </a:lnTo>
                  <a:lnTo>
                    <a:pt x="2327120" y="19482"/>
                  </a:lnTo>
                  <a:lnTo>
                    <a:pt x="2280587" y="5036"/>
                  </a:lnTo>
                  <a:lnTo>
                    <a:pt x="223062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87893" y="1600327"/>
              <a:ext cx="2479040" cy="4983480"/>
            </a:xfrm>
            <a:custGeom>
              <a:avLst/>
              <a:gdLst/>
              <a:ahLst/>
              <a:cxnLst/>
              <a:rect l="l" t="t" r="r" b="b"/>
              <a:pathLst>
                <a:path w="2479040" h="4983480">
                  <a:moveTo>
                    <a:pt x="0" y="247903"/>
                  </a:moveTo>
                  <a:lnTo>
                    <a:pt x="5036" y="197944"/>
                  </a:lnTo>
                  <a:lnTo>
                    <a:pt x="19482" y="151411"/>
                  </a:lnTo>
                  <a:lnTo>
                    <a:pt x="42340" y="109301"/>
                  </a:lnTo>
                  <a:lnTo>
                    <a:pt x="72612" y="72612"/>
                  </a:lnTo>
                  <a:lnTo>
                    <a:pt x="109301" y="42340"/>
                  </a:lnTo>
                  <a:lnTo>
                    <a:pt x="151411" y="19482"/>
                  </a:lnTo>
                  <a:lnTo>
                    <a:pt x="197944" y="5036"/>
                  </a:lnTo>
                  <a:lnTo>
                    <a:pt x="247903" y="0"/>
                  </a:lnTo>
                  <a:lnTo>
                    <a:pt x="2230628" y="0"/>
                  </a:lnTo>
                  <a:lnTo>
                    <a:pt x="2280587" y="5036"/>
                  </a:lnTo>
                  <a:lnTo>
                    <a:pt x="2327120" y="19482"/>
                  </a:lnTo>
                  <a:lnTo>
                    <a:pt x="2369230" y="42340"/>
                  </a:lnTo>
                  <a:lnTo>
                    <a:pt x="2405919" y="72612"/>
                  </a:lnTo>
                  <a:lnTo>
                    <a:pt x="2436191" y="109301"/>
                  </a:lnTo>
                  <a:lnTo>
                    <a:pt x="2459049" y="151411"/>
                  </a:lnTo>
                  <a:lnTo>
                    <a:pt x="2473495" y="197944"/>
                  </a:lnTo>
                  <a:lnTo>
                    <a:pt x="2478531" y="247903"/>
                  </a:lnTo>
                  <a:lnTo>
                    <a:pt x="2478531" y="4735182"/>
                  </a:lnTo>
                  <a:lnTo>
                    <a:pt x="2473495" y="4785131"/>
                  </a:lnTo>
                  <a:lnTo>
                    <a:pt x="2459049" y="4831655"/>
                  </a:lnTo>
                  <a:lnTo>
                    <a:pt x="2436191" y="4873757"/>
                  </a:lnTo>
                  <a:lnTo>
                    <a:pt x="2405919" y="4910439"/>
                  </a:lnTo>
                  <a:lnTo>
                    <a:pt x="2369230" y="4940704"/>
                  </a:lnTo>
                  <a:lnTo>
                    <a:pt x="2327120" y="4963557"/>
                  </a:lnTo>
                  <a:lnTo>
                    <a:pt x="2280587" y="4977999"/>
                  </a:lnTo>
                  <a:lnTo>
                    <a:pt x="2230628" y="4983035"/>
                  </a:lnTo>
                  <a:lnTo>
                    <a:pt x="247903" y="4983035"/>
                  </a:lnTo>
                  <a:lnTo>
                    <a:pt x="197944" y="4977999"/>
                  </a:lnTo>
                  <a:lnTo>
                    <a:pt x="151411" y="4963557"/>
                  </a:lnTo>
                  <a:lnTo>
                    <a:pt x="109301" y="4940704"/>
                  </a:lnTo>
                  <a:lnTo>
                    <a:pt x="72612" y="4910439"/>
                  </a:lnTo>
                  <a:lnTo>
                    <a:pt x="42340" y="4873757"/>
                  </a:lnTo>
                  <a:lnTo>
                    <a:pt x="19482" y="4831655"/>
                  </a:lnTo>
                  <a:lnTo>
                    <a:pt x="5036" y="4785131"/>
                  </a:lnTo>
                  <a:lnTo>
                    <a:pt x="0" y="4735182"/>
                  </a:lnTo>
                  <a:lnTo>
                    <a:pt x="0" y="247903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121522" y="1655825"/>
            <a:ext cx="1814195" cy="13119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161290" algn="just">
              <a:lnSpc>
                <a:spcPts val="3210"/>
              </a:lnSpc>
              <a:spcBef>
                <a:spcPts val="625"/>
              </a:spcBef>
            </a:pPr>
            <a:r>
              <a:rPr sz="3100" b="1" spc="-10" dirty="0">
                <a:latin typeface="Arial"/>
                <a:cs typeface="Arial"/>
              </a:rPr>
              <a:t>Intégrer </a:t>
            </a:r>
            <a:r>
              <a:rPr sz="3100" b="1" dirty="0">
                <a:latin typeface="Arial"/>
                <a:cs typeface="Arial"/>
              </a:rPr>
              <a:t>dans</a:t>
            </a:r>
            <a:r>
              <a:rPr sz="3100" b="1" spc="-20" dirty="0">
                <a:latin typeface="Arial"/>
                <a:cs typeface="Arial"/>
              </a:rPr>
              <a:t> </a:t>
            </a:r>
            <a:r>
              <a:rPr sz="3100" b="1" spc="-25" dirty="0">
                <a:latin typeface="Arial"/>
                <a:cs typeface="Arial"/>
              </a:rPr>
              <a:t>les </a:t>
            </a:r>
            <a:r>
              <a:rPr sz="3100" b="1" spc="-20" dirty="0">
                <a:latin typeface="Arial"/>
                <a:cs typeface="Arial"/>
              </a:rPr>
              <a:t>systèmes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023097" y="3082544"/>
            <a:ext cx="2008505" cy="3264535"/>
            <a:chOff x="8023097" y="3082544"/>
            <a:chExt cx="2008505" cy="3264535"/>
          </a:xfrm>
        </p:grpSpPr>
        <p:sp>
          <p:nvSpPr>
            <p:cNvPr id="24" name="object 24"/>
            <p:cNvSpPr/>
            <p:nvPr/>
          </p:nvSpPr>
          <p:spPr>
            <a:xfrm>
              <a:off x="8035797" y="3095244"/>
              <a:ext cx="1983105" cy="3239135"/>
            </a:xfrm>
            <a:custGeom>
              <a:avLst/>
              <a:gdLst/>
              <a:ahLst/>
              <a:cxnLst/>
              <a:rect l="l" t="t" r="r" b="b"/>
              <a:pathLst>
                <a:path w="1983104" h="3239135">
                  <a:moveTo>
                    <a:pt x="1784477" y="0"/>
                  </a:moveTo>
                  <a:lnTo>
                    <a:pt x="198247" y="0"/>
                  </a:lnTo>
                  <a:lnTo>
                    <a:pt x="152795" y="5236"/>
                  </a:lnTo>
                  <a:lnTo>
                    <a:pt x="111069" y="20152"/>
                  </a:lnTo>
                  <a:lnTo>
                    <a:pt x="74259" y="43557"/>
                  </a:lnTo>
                  <a:lnTo>
                    <a:pt x="43557" y="74259"/>
                  </a:lnTo>
                  <a:lnTo>
                    <a:pt x="20152" y="111069"/>
                  </a:lnTo>
                  <a:lnTo>
                    <a:pt x="5236" y="152795"/>
                  </a:lnTo>
                  <a:lnTo>
                    <a:pt x="0" y="198246"/>
                  </a:lnTo>
                  <a:lnTo>
                    <a:pt x="0" y="3040684"/>
                  </a:lnTo>
                  <a:lnTo>
                    <a:pt x="5236" y="3086150"/>
                  </a:lnTo>
                  <a:lnTo>
                    <a:pt x="20152" y="3127886"/>
                  </a:lnTo>
                  <a:lnTo>
                    <a:pt x="43557" y="3164702"/>
                  </a:lnTo>
                  <a:lnTo>
                    <a:pt x="74259" y="3195409"/>
                  </a:lnTo>
                  <a:lnTo>
                    <a:pt x="111069" y="3218816"/>
                  </a:lnTo>
                  <a:lnTo>
                    <a:pt x="152795" y="3233733"/>
                  </a:lnTo>
                  <a:lnTo>
                    <a:pt x="198247" y="3238969"/>
                  </a:lnTo>
                  <a:lnTo>
                    <a:pt x="1784477" y="3238969"/>
                  </a:lnTo>
                  <a:lnTo>
                    <a:pt x="1829928" y="3233733"/>
                  </a:lnTo>
                  <a:lnTo>
                    <a:pt x="1871654" y="3218816"/>
                  </a:lnTo>
                  <a:lnTo>
                    <a:pt x="1908464" y="3195409"/>
                  </a:lnTo>
                  <a:lnTo>
                    <a:pt x="1939166" y="3164702"/>
                  </a:lnTo>
                  <a:lnTo>
                    <a:pt x="1962571" y="3127886"/>
                  </a:lnTo>
                  <a:lnTo>
                    <a:pt x="1977487" y="3086150"/>
                  </a:lnTo>
                  <a:lnTo>
                    <a:pt x="1982724" y="3040684"/>
                  </a:lnTo>
                  <a:lnTo>
                    <a:pt x="1982724" y="198246"/>
                  </a:lnTo>
                  <a:lnTo>
                    <a:pt x="1977487" y="152795"/>
                  </a:lnTo>
                  <a:lnTo>
                    <a:pt x="1962571" y="111069"/>
                  </a:lnTo>
                  <a:lnTo>
                    <a:pt x="1939166" y="74259"/>
                  </a:lnTo>
                  <a:lnTo>
                    <a:pt x="1908464" y="43557"/>
                  </a:lnTo>
                  <a:lnTo>
                    <a:pt x="1871654" y="20152"/>
                  </a:lnTo>
                  <a:lnTo>
                    <a:pt x="1829928" y="5236"/>
                  </a:lnTo>
                  <a:lnTo>
                    <a:pt x="1784477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35797" y="3095244"/>
              <a:ext cx="1983105" cy="3239135"/>
            </a:xfrm>
            <a:custGeom>
              <a:avLst/>
              <a:gdLst/>
              <a:ahLst/>
              <a:cxnLst/>
              <a:rect l="l" t="t" r="r" b="b"/>
              <a:pathLst>
                <a:path w="1983104" h="3239135">
                  <a:moveTo>
                    <a:pt x="0" y="198246"/>
                  </a:moveTo>
                  <a:lnTo>
                    <a:pt x="5236" y="152795"/>
                  </a:lnTo>
                  <a:lnTo>
                    <a:pt x="20152" y="111069"/>
                  </a:lnTo>
                  <a:lnTo>
                    <a:pt x="43557" y="74259"/>
                  </a:lnTo>
                  <a:lnTo>
                    <a:pt x="74259" y="43557"/>
                  </a:lnTo>
                  <a:lnTo>
                    <a:pt x="111069" y="20152"/>
                  </a:lnTo>
                  <a:lnTo>
                    <a:pt x="152795" y="5236"/>
                  </a:lnTo>
                  <a:lnTo>
                    <a:pt x="198247" y="0"/>
                  </a:lnTo>
                  <a:lnTo>
                    <a:pt x="1784477" y="0"/>
                  </a:lnTo>
                  <a:lnTo>
                    <a:pt x="1829928" y="5236"/>
                  </a:lnTo>
                  <a:lnTo>
                    <a:pt x="1871654" y="20152"/>
                  </a:lnTo>
                  <a:lnTo>
                    <a:pt x="1908464" y="43557"/>
                  </a:lnTo>
                  <a:lnTo>
                    <a:pt x="1939166" y="74259"/>
                  </a:lnTo>
                  <a:lnTo>
                    <a:pt x="1962571" y="111069"/>
                  </a:lnTo>
                  <a:lnTo>
                    <a:pt x="1977487" y="152795"/>
                  </a:lnTo>
                  <a:lnTo>
                    <a:pt x="1982724" y="198246"/>
                  </a:lnTo>
                  <a:lnTo>
                    <a:pt x="1982724" y="3040684"/>
                  </a:lnTo>
                  <a:lnTo>
                    <a:pt x="1977487" y="3086150"/>
                  </a:lnTo>
                  <a:lnTo>
                    <a:pt x="1962571" y="3127886"/>
                  </a:lnTo>
                  <a:lnTo>
                    <a:pt x="1939166" y="3164702"/>
                  </a:lnTo>
                  <a:lnTo>
                    <a:pt x="1908464" y="3195409"/>
                  </a:lnTo>
                  <a:lnTo>
                    <a:pt x="1871654" y="3218816"/>
                  </a:lnTo>
                  <a:lnTo>
                    <a:pt x="1829928" y="3233733"/>
                  </a:lnTo>
                  <a:lnTo>
                    <a:pt x="1784477" y="3238969"/>
                  </a:lnTo>
                  <a:lnTo>
                    <a:pt x="198247" y="3238969"/>
                  </a:lnTo>
                  <a:lnTo>
                    <a:pt x="152795" y="3233733"/>
                  </a:lnTo>
                  <a:lnTo>
                    <a:pt x="111069" y="3218816"/>
                  </a:lnTo>
                  <a:lnTo>
                    <a:pt x="74259" y="3195409"/>
                  </a:lnTo>
                  <a:lnTo>
                    <a:pt x="43557" y="3164702"/>
                  </a:lnTo>
                  <a:lnTo>
                    <a:pt x="20152" y="3127886"/>
                  </a:lnTo>
                  <a:lnTo>
                    <a:pt x="5236" y="3086150"/>
                  </a:lnTo>
                  <a:lnTo>
                    <a:pt x="0" y="3040684"/>
                  </a:lnTo>
                  <a:lnTo>
                    <a:pt x="0" y="19824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185150" y="4037203"/>
            <a:ext cx="1685925" cy="13208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ts val="1660"/>
              </a:lnSpc>
              <a:spcBef>
                <a:spcPts val="36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Intégrer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systèmes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numériques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pour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l’accès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traitement.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27" name="object 2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704465">
              <a:lnSpc>
                <a:spcPct val="100000"/>
              </a:lnSpc>
              <a:spcBef>
                <a:spcPts val="105"/>
              </a:spcBef>
            </a:pPr>
            <a:r>
              <a:rPr dirty="0"/>
              <a:t>Le</a:t>
            </a:r>
            <a:r>
              <a:rPr spc="-20" dirty="0"/>
              <a:t> </a:t>
            </a:r>
            <a:r>
              <a:rPr dirty="0"/>
              <a:t>processus</a:t>
            </a:r>
            <a:r>
              <a:rPr spc="-3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numérisation,</a:t>
            </a:r>
            <a:r>
              <a:rPr spc="-30" dirty="0"/>
              <a:t> </a:t>
            </a:r>
            <a:r>
              <a:rPr dirty="0"/>
              <a:t>étape</a:t>
            </a:r>
            <a:r>
              <a:rPr spc="-45" dirty="0"/>
              <a:t> </a:t>
            </a:r>
            <a:r>
              <a:rPr dirty="0"/>
              <a:t>par</a:t>
            </a:r>
            <a:r>
              <a:rPr spc="-20" dirty="0"/>
              <a:t> </a:t>
            </a:r>
            <a:r>
              <a:rPr spc="-10" dirty="0"/>
              <a:t>étape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38122" y="1435100"/>
            <a:ext cx="779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Passage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l’analogique à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nouveau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processus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numérique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intégré.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1794" y="3115050"/>
            <a:ext cx="1640205" cy="757555"/>
            <a:chOff x="1671794" y="3115050"/>
            <a:chExt cx="1640205" cy="757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794" y="3115050"/>
              <a:ext cx="1639890" cy="757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8715" y="3186658"/>
              <a:ext cx="1246632" cy="6675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10816" y="3130549"/>
              <a:ext cx="1567180" cy="685800"/>
            </a:xfrm>
            <a:custGeom>
              <a:avLst/>
              <a:gdLst/>
              <a:ahLst/>
              <a:cxnLst/>
              <a:rect l="l" t="t" r="r" b="b"/>
              <a:pathLst>
                <a:path w="1567179" h="685800">
                  <a:moveTo>
                    <a:pt x="1452880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1452880" y="685800"/>
                  </a:lnTo>
                  <a:lnTo>
                    <a:pt x="1497367" y="676816"/>
                  </a:lnTo>
                  <a:lnTo>
                    <a:pt x="1533699" y="652319"/>
                  </a:lnTo>
                  <a:lnTo>
                    <a:pt x="1558196" y="615987"/>
                  </a:lnTo>
                  <a:lnTo>
                    <a:pt x="1567180" y="571500"/>
                  </a:lnTo>
                  <a:lnTo>
                    <a:pt x="1567180" y="114300"/>
                  </a:lnTo>
                  <a:lnTo>
                    <a:pt x="1558196" y="69812"/>
                  </a:lnTo>
                  <a:lnTo>
                    <a:pt x="1533699" y="33480"/>
                  </a:lnTo>
                  <a:lnTo>
                    <a:pt x="1497367" y="8983"/>
                  </a:lnTo>
                  <a:lnTo>
                    <a:pt x="1452880" y="0"/>
                  </a:lnTo>
                  <a:close/>
                </a:path>
              </a:pathLst>
            </a:custGeom>
            <a:solidFill>
              <a:srgbClr val="F3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0816" y="3130549"/>
              <a:ext cx="1567180" cy="685800"/>
            </a:xfrm>
            <a:custGeom>
              <a:avLst/>
              <a:gdLst/>
              <a:ahLst/>
              <a:cxnLst/>
              <a:rect l="l" t="t" r="r" b="b"/>
              <a:pathLst>
                <a:path w="1567179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452880" y="0"/>
                  </a:lnTo>
                  <a:lnTo>
                    <a:pt x="1497367" y="8983"/>
                  </a:lnTo>
                  <a:lnTo>
                    <a:pt x="1533699" y="33480"/>
                  </a:lnTo>
                  <a:lnTo>
                    <a:pt x="1558196" y="69812"/>
                  </a:lnTo>
                  <a:lnTo>
                    <a:pt x="1567180" y="114300"/>
                  </a:lnTo>
                  <a:lnTo>
                    <a:pt x="1567180" y="571500"/>
                  </a:lnTo>
                  <a:lnTo>
                    <a:pt x="1558196" y="615987"/>
                  </a:lnTo>
                  <a:lnTo>
                    <a:pt x="1533699" y="652319"/>
                  </a:lnTo>
                  <a:lnTo>
                    <a:pt x="1497367" y="676816"/>
                  </a:lnTo>
                  <a:lnTo>
                    <a:pt x="145288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9525">
              <a:solidFill>
                <a:srgbClr val="6B71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55622" y="3241624"/>
            <a:ext cx="979169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F2C3C"/>
                </a:solidFill>
                <a:latin typeface="Arial"/>
                <a:cs typeface="Arial"/>
              </a:rPr>
              <a:t>Word</a:t>
            </a:r>
            <a:r>
              <a:rPr sz="1400" b="1" spc="-3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2C3C"/>
                </a:solidFill>
                <a:latin typeface="Arial"/>
                <a:cs typeface="Arial"/>
              </a:rPr>
              <a:t>/</a:t>
            </a:r>
            <a:r>
              <a:rPr sz="1400" b="1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2C3C"/>
                </a:solidFill>
                <a:latin typeface="Arial"/>
                <a:cs typeface="Arial"/>
              </a:rPr>
              <a:t>PDF</a:t>
            </a:r>
            <a:endParaRPr sz="14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(texte)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71244" y="3060204"/>
            <a:ext cx="4109085" cy="821690"/>
            <a:chOff x="1571244" y="3060204"/>
            <a:chExt cx="4109085" cy="8216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2684" y="3113531"/>
              <a:ext cx="350545" cy="3063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1244" y="3060204"/>
              <a:ext cx="536435" cy="4541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10817" y="3138550"/>
              <a:ext cx="259079" cy="215265"/>
            </a:xfrm>
            <a:custGeom>
              <a:avLst/>
              <a:gdLst/>
              <a:ahLst/>
              <a:cxnLst/>
              <a:rect l="l" t="t" r="r" b="b"/>
              <a:pathLst>
                <a:path w="259080" h="215264">
                  <a:moveTo>
                    <a:pt x="129539" y="0"/>
                  </a:moveTo>
                  <a:lnTo>
                    <a:pt x="79081" y="8467"/>
                  </a:lnTo>
                  <a:lnTo>
                    <a:pt x="37909" y="31543"/>
                  </a:lnTo>
                  <a:lnTo>
                    <a:pt x="10167" y="65740"/>
                  </a:lnTo>
                  <a:lnTo>
                    <a:pt x="0" y="107569"/>
                  </a:lnTo>
                  <a:lnTo>
                    <a:pt x="10167" y="149451"/>
                  </a:lnTo>
                  <a:lnTo>
                    <a:pt x="37909" y="183641"/>
                  </a:lnTo>
                  <a:lnTo>
                    <a:pt x="79081" y="206688"/>
                  </a:lnTo>
                  <a:lnTo>
                    <a:pt x="129539" y="215137"/>
                  </a:lnTo>
                  <a:lnTo>
                    <a:pt x="179925" y="206688"/>
                  </a:lnTo>
                  <a:lnTo>
                    <a:pt x="221059" y="183641"/>
                  </a:lnTo>
                  <a:lnTo>
                    <a:pt x="248787" y="149451"/>
                  </a:lnTo>
                  <a:lnTo>
                    <a:pt x="258952" y="107569"/>
                  </a:lnTo>
                  <a:lnTo>
                    <a:pt x="248787" y="65740"/>
                  </a:lnTo>
                  <a:lnTo>
                    <a:pt x="221059" y="31543"/>
                  </a:lnTo>
                  <a:lnTo>
                    <a:pt x="179925" y="8467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0817" y="3138550"/>
              <a:ext cx="259079" cy="215265"/>
            </a:xfrm>
            <a:custGeom>
              <a:avLst/>
              <a:gdLst/>
              <a:ahLst/>
              <a:cxnLst/>
              <a:rect l="l" t="t" r="r" b="b"/>
              <a:pathLst>
                <a:path w="259080" h="215264">
                  <a:moveTo>
                    <a:pt x="0" y="107569"/>
                  </a:moveTo>
                  <a:lnTo>
                    <a:pt x="10167" y="65740"/>
                  </a:lnTo>
                  <a:lnTo>
                    <a:pt x="37909" y="31543"/>
                  </a:lnTo>
                  <a:lnTo>
                    <a:pt x="79081" y="8467"/>
                  </a:lnTo>
                  <a:lnTo>
                    <a:pt x="129539" y="0"/>
                  </a:lnTo>
                  <a:lnTo>
                    <a:pt x="179925" y="8467"/>
                  </a:lnTo>
                  <a:lnTo>
                    <a:pt x="221059" y="31543"/>
                  </a:lnTo>
                  <a:lnTo>
                    <a:pt x="248787" y="65740"/>
                  </a:lnTo>
                  <a:lnTo>
                    <a:pt x="258952" y="107569"/>
                  </a:lnTo>
                  <a:lnTo>
                    <a:pt x="248787" y="149451"/>
                  </a:lnTo>
                  <a:lnTo>
                    <a:pt x="221059" y="183641"/>
                  </a:lnTo>
                  <a:lnTo>
                    <a:pt x="179925" y="206688"/>
                  </a:lnTo>
                  <a:lnTo>
                    <a:pt x="129539" y="215137"/>
                  </a:lnTo>
                  <a:lnTo>
                    <a:pt x="79081" y="206688"/>
                  </a:lnTo>
                  <a:lnTo>
                    <a:pt x="37909" y="183641"/>
                  </a:lnTo>
                  <a:lnTo>
                    <a:pt x="10167" y="149451"/>
                  </a:lnTo>
                  <a:lnTo>
                    <a:pt x="0" y="107569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392" y="3080003"/>
              <a:ext cx="456437" cy="37414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1646" y="3242831"/>
              <a:ext cx="664055" cy="501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23360" y="3105924"/>
              <a:ext cx="1656588" cy="775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9204" y="3186658"/>
              <a:ext cx="1104887" cy="66753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70223" y="3130549"/>
              <a:ext cx="1567180" cy="685800"/>
            </a:xfrm>
            <a:custGeom>
              <a:avLst/>
              <a:gdLst/>
              <a:ahLst/>
              <a:cxnLst/>
              <a:rect l="l" t="t" r="r" b="b"/>
              <a:pathLst>
                <a:path w="1567179" h="685800">
                  <a:moveTo>
                    <a:pt x="1452879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1452879" y="685800"/>
                  </a:lnTo>
                  <a:lnTo>
                    <a:pt x="1497367" y="676816"/>
                  </a:lnTo>
                  <a:lnTo>
                    <a:pt x="1533699" y="652319"/>
                  </a:lnTo>
                  <a:lnTo>
                    <a:pt x="1558196" y="615987"/>
                  </a:lnTo>
                  <a:lnTo>
                    <a:pt x="1567179" y="571500"/>
                  </a:lnTo>
                  <a:lnTo>
                    <a:pt x="1567179" y="114300"/>
                  </a:lnTo>
                  <a:lnTo>
                    <a:pt x="1558196" y="69812"/>
                  </a:lnTo>
                  <a:lnTo>
                    <a:pt x="1533699" y="33480"/>
                  </a:lnTo>
                  <a:lnTo>
                    <a:pt x="1497367" y="8983"/>
                  </a:lnTo>
                  <a:lnTo>
                    <a:pt x="1452879" y="0"/>
                  </a:lnTo>
                  <a:close/>
                </a:path>
              </a:pathLst>
            </a:custGeom>
            <a:solidFill>
              <a:srgbClr val="F3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70223" y="3130549"/>
              <a:ext cx="1567180" cy="685800"/>
            </a:xfrm>
            <a:custGeom>
              <a:avLst/>
              <a:gdLst/>
              <a:ahLst/>
              <a:cxnLst/>
              <a:rect l="l" t="t" r="r" b="b"/>
              <a:pathLst>
                <a:path w="1567179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452879" y="0"/>
                  </a:lnTo>
                  <a:lnTo>
                    <a:pt x="1497367" y="8983"/>
                  </a:lnTo>
                  <a:lnTo>
                    <a:pt x="1533699" y="33480"/>
                  </a:lnTo>
                  <a:lnTo>
                    <a:pt x="1558196" y="69812"/>
                  </a:lnTo>
                  <a:lnTo>
                    <a:pt x="1567179" y="114300"/>
                  </a:lnTo>
                  <a:lnTo>
                    <a:pt x="1567179" y="571500"/>
                  </a:lnTo>
                  <a:lnTo>
                    <a:pt x="1558196" y="615987"/>
                  </a:lnTo>
                  <a:lnTo>
                    <a:pt x="1533699" y="652319"/>
                  </a:lnTo>
                  <a:lnTo>
                    <a:pt x="1497367" y="676816"/>
                  </a:lnTo>
                  <a:lnTo>
                    <a:pt x="1452879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9525">
              <a:solidFill>
                <a:srgbClr val="6B71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436745" y="3241624"/>
            <a:ext cx="83820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1F2C3C"/>
                </a:solidFill>
                <a:latin typeface="Arial"/>
                <a:cs typeface="Arial"/>
              </a:rPr>
              <a:t>Database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(structuré)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71544" y="3046488"/>
            <a:ext cx="4413885" cy="814069"/>
            <a:chOff x="3971544" y="3046488"/>
            <a:chExt cx="4413885" cy="814069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20312" y="3099790"/>
              <a:ext cx="350545" cy="3048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71544" y="3046488"/>
              <a:ext cx="449605" cy="45413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68445" y="3124326"/>
              <a:ext cx="259079" cy="215265"/>
            </a:xfrm>
            <a:custGeom>
              <a:avLst/>
              <a:gdLst/>
              <a:ahLst/>
              <a:cxnLst/>
              <a:rect l="l" t="t" r="r" b="b"/>
              <a:pathLst>
                <a:path w="259079" h="215264">
                  <a:moveTo>
                    <a:pt x="129539" y="0"/>
                  </a:moveTo>
                  <a:lnTo>
                    <a:pt x="79134" y="8447"/>
                  </a:lnTo>
                  <a:lnTo>
                    <a:pt x="37957" y="31480"/>
                  </a:lnTo>
                  <a:lnTo>
                    <a:pt x="10185" y="65633"/>
                  </a:lnTo>
                  <a:lnTo>
                    <a:pt x="0" y="107442"/>
                  </a:lnTo>
                  <a:lnTo>
                    <a:pt x="10185" y="149324"/>
                  </a:lnTo>
                  <a:lnTo>
                    <a:pt x="37957" y="183514"/>
                  </a:lnTo>
                  <a:lnTo>
                    <a:pt x="79134" y="206561"/>
                  </a:lnTo>
                  <a:lnTo>
                    <a:pt x="129539" y="215011"/>
                  </a:lnTo>
                  <a:lnTo>
                    <a:pt x="179945" y="206561"/>
                  </a:lnTo>
                  <a:lnTo>
                    <a:pt x="221122" y="183514"/>
                  </a:lnTo>
                  <a:lnTo>
                    <a:pt x="248894" y="149324"/>
                  </a:lnTo>
                  <a:lnTo>
                    <a:pt x="259079" y="107442"/>
                  </a:lnTo>
                  <a:lnTo>
                    <a:pt x="248894" y="65633"/>
                  </a:lnTo>
                  <a:lnTo>
                    <a:pt x="221122" y="31480"/>
                  </a:lnTo>
                  <a:lnTo>
                    <a:pt x="179945" y="8447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68445" y="3124326"/>
              <a:ext cx="259079" cy="215265"/>
            </a:xfrm>
            <a:custGeom>
              <a:avLst/>
              <a:gdLst/>
              <a:ahLst/>
              <a:cxnLst/>
              <a:rect l="l" t="t" r="r" b="b"/>
              <a:pathLst>
                <a:path w="259079" h="215264">
                  <a:moveTo>
                    <a:pt x="0" y="107442"/>
                  </a:moveTo>
                  <a:lnTo>
                    <a:pt x="10185" y="65633"/>
                  </a:lnTo>
                  <a:lnTo>
                    <a:pt x="37957" y="31480"/>
                  </a:lnTo>
                  <a:lnTo>
                    <a:pt x="79134" y="8447"/>
                  </a:lnTo>
                  <a:lnTo>
                    <a:pt x="129539" y="0"/>
                  </a:lnTo>
                  <a:lnTo>
                    <a:pt x="179945" y="8447"/>
                  </a:lnTo>
                  <a:lnTo>
                    <a:pt x="221122" y="31480"/>
                  </a:lnTo>
                  <a:lnTo>
                    <a:pt x="248894" y="65633"/>
                  </a:lnTo>
                  <a:lnTo>
                    <a:pt x="259079" y="107442"/>
                  </a:lnTo>
                  <a:lnTo>
                    <a:pt x="248894" y="149324"/>
                  </a:lnTo>
                  <a:lnTo>
                    <a:pt x="221122" y="183514"/>
                  </a:lnTo>
                  <a:lnTo>
                    <a:pt x="179945" y="206561"/>
                  </a:lnTo>
                  <a:lnTo>
                    <a:pt x="129539" y="215011"/>
                  </a:lnTo>
                  <a:lnTo>
                    <a:pt x="79134" y="206561"/>
                  </a:lnTo>
                  <a:lnTo>
                    <a:pt x="37957" y="183514"/>
                  </a:lnTo>
                  <a:lnTo>
                    <a:pt x="10185" y="149324"/>
                  </a:lnTo>
                  <a:lnTo>
                    <a:pt x="0" y="107442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14216" y="3064763"/>
              <a:ext cx="369570" cy="37414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28672" y="3200333"/>
              <a:ext cx="764417" cy="5922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72427" y="3113544"/>
              <a:ext cx="1912620" cy="7467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5100" y="3180562"/>
              <a:ext cx="1824227" cy="66753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519291" y="3137788"/>
              <a:ext cx="1822450" cy="657225"/>
            </a:xfrm>
            <a:custGeom>
              <a:avLst/>
              <a:gdLst/>
              <a:ahLst/>
              <a:cxnLst/>
              <a:rect l="l" t="t" r="r" b="b"/>
              <a:pathLst>
                <a:path w="1822450" h="657225">
                  <a:moveTo>
                    <a:pt x="1712976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497"/>
                  </a:lnTo>
                  <a:lnTo>
                    <a:pt x="8604" y="590105"/>
                  </a:lnTo>
                  <a:lnTo>
                    <a:pt x="32067" y="624903"/>
                  </a:lnTo>
                  <a:lnTo>
                    <a:pt x="66865" y="648366"/>
                  </a:lnTo>
                  <a:lnTo>
                    <a:pt x="109474" y="656971"/>
                  </a:lnTo>
                  <a:lnTo>
                    <a:pt x="1712976" y="656971"/>
                  </a:lnTo>
                  <a:lnTo>
                    <a:pt x="1755584" y="648366"/>
                  </a:lnTo>
                  <a:lnTo>
                    <a:pt x="1790382" y="624903"/>
                  </a:lnTo>
                  <a:lnTo>
                    <a:pt x="1813845" y="590105"/>
                  </a:lnTo>
                  <a:lnTo>
                    <a:pt x="1822450" y="547497"/>
                  </a:lnTo>
                  <a:lnTo>
                    <a:pt x="1822450" y="109474"/>
                  </a:lnTo>
                  <a:lnTo>
                    <a:pt x="1813845" y="66865"/>
                  </a:lnTo>
                  <a:lnTo>
                    <a:pt x="1790382" y="32067"/>
                  </a:lnTo>
                  <a:lnTo>
                    <a:pt x="1755584" y="8604"/>
                  </a:lnTo>
                  <a:lnTo>
                    <a:pt x="1712976" y="0"/>
                  </a:lnTo>
                  <a:close/>
                </a:path>
              </a:pathLst>
            </a:custGeom>
            <a:solidFill>
              <a:srgbClr val="F3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19291" y="3137788"/>
              <a:ext cx="1822450" cy="657225"/>
            </a:xfrm>
            <a:custGeom>
              <a:avLst/>
              <a:gdLst/>
              <a:ahLst/>
              <a:cxnLst/>
              <a:rect l="l" t="t" r="r" b="b"/>
              <a:pathLst>
                <a:path w="1822450" h="657225">
                  <a:moveTo>
                    <a:pt x="0" y="109474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1712976" y="0"/>
                  </a:lnTo>
                  <a:lnTo>
                    <a:pt x="1755584" y="8604"/>
                  </a:lnTo>
                  <a:lnTo>
                    <a:pt x="1790382" y="32067"/>
                  </a:lnTo>
                  <a:lnTo>
                    <a:pt x="1813845" y="66865"/>
                  </a:lnTo>
                  <a:lnTo>
                    <a:pt x="1822450" y="109474"/>
                  </a:lnTo>
                  <a:lnTo>
                    <a:pt x="1822450" y="547497"/>
                  </a:lnTo>
                  <a:lnTo>
                    <a:pt x="1813845" y="590105"/>
                  </a:lnTo>
                  <a:lnTo>
                    <a:pt x="1790382" y="624903"/>
                  </a:lnTo>
                  <a:lnTo>
                    <a:pt x="1755584" y="648366"/>
                  </a:lnTo>
                  <a:lnTo>
                    <a:pt x="1712976" y="656971"/>
                  </a:lnTo>
                  <a:lnTo>
                    <a:pt x="109474" y="656971"/>
                  </a:lnTo>
                  <a:lnTo>
                    <a:pt x="66865" y="648366"/>
                  </a:lnTo>
                  <a:lnTo>
                    <a:pt x="32067" y="624903"/>
                  </a:lnTo>
                  <a:lnTo>
                    <a:pt x="8604" y="590105"/>
                  </a:lnTo>
                  <a:lnTo>
                    <a:pt x="0" y="547497"/>
                  </a:lnTo>
                  <a:lnTo>
                    <a:pt x="0" y="109474"/>
                  </a:lnTo>
                  <a:close/>
                </a:path>
              </a:pathLst>
            </a:custGeom>
            <a:ln w="9525">
              <a:solidFill>
                <a:srgbClr val="6B71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652641" y="3234944"/>
            <a:ext cx="15557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F2C3C"/>
                </a:solidFill>
                <a:latin typeface="Arial"/>
                <a:cs typeface="Arial"/>
              </a:rPr>
              <a:t>Integration</a:t>
            </a:r>
            <a:r>
              <a:rPr sz="1400" b="1" spc="-10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2C3C"/>
                </a:solidFill>
                <a:latin typeface="Arial"/>
                <a:cs typeface="Arial"/>
              </a:rPr>
              <a:t>SW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(par</a:t>
            </a:r>
            <a:r>
              <a:rPr sz="14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divers</a:t>
            </a:r>
            <a:r>
              <a:rPr sz="14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acteurs)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423659" y="3060204"/>
            <a:ext cx="4316095" cy="777240"/>
            <a:chOff x="6423659" y="3060204"/>
            <a:chExt cx="4316095" cy="777240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69379" y="3113506"/>
              <a:ext cx="350545" cy="3048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23659" y="3060204"/>
              <a:ext cx="446506" cy="45413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517512" y="3137788"/>
              <a:ext cx="259079" cy="215265"/>
            </a:xfrm>
            <a:custGeom>
              <a:avLst/>
              <a:gdLst/>
              <a:ahLst/>
              <a:cxnLst/>
              <a:rect l="l" t="t" r="r" b="b"/>
              <a:pathLst>
                <a:path w="259079" h="215264">
                  <a:moveTo>
                    <a:pt x="129539" y="0"/>
                  </a:moveTo>
                  <a:lnTo>
                    <a:pt x="79134" y="8447"/>
                  </a:lnTo>
                  <a:lnTo>
                    <a:pt x="37957" y="31480"/>
                  </a:lnTo>
                  <a:lnTo>
                    <a:pt x="10185" y="65633"/>
                  </a:lnTo>
                  <a:lnTo>
                    <a:pt x="0" y="107441"/>
                  </a:lnTo>
                  <a:lnTo>
                    <a:pt x="10185" y="149324"/>
                  </a:lnTo>
                  <a:lnTo>
                    <a:pt x="37957" y="183514"/>
                  </a:lnTo>
                  <a:lnTo>
                    <a:pt x="79134" y="206561"/>
                  </a:lnTo>
                  <a:lnTo>
                    <a:pt x="129539" y="215011"/>
                  </a:lnTo>
                  <a:lnTo>
                    <a:pt x="179925" y="206561"/>
                  </a:lnTo>
                  <a:lnTo>
                    <a:pt x="221059" y="183514"/>
                  </a:lnTo>
                  <a:lnTo>
                    <a:pt x="248787" y="149324"/>
                  </a:lnTo>
                  <a:lnTo>
                    <a:pt x="258952" y="107441"/>
                  </a:lnTo>
                  <a:lnTo>
                    <a:pt x="248787" y="65633"/>
                  </a:lnTo>
                  <a:lnTo>
                    <a:pt x="221059" y="31480"/>
                  </a:lnTo>
                  <a:lnTo>
                    <a:pt x="179925" y="8447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17512" y="3137788"/>
              <a:ext cx="259079" cy="215265"/>
            </a:xfrm>
            <a:custGeom>
              <a:avLst/>
              <a:gdLst/>
              <a:ahLst/>
              <a:cxnLst/>
              <a:rect l="l" t="t" r="r" b="b"/>
              <a:pathLst>
                <a:path w="259079" h="215264">
                  <a:moveTo>
                    <a:pt x="0" y="107441"/>
                  </a:moveTo>
                  <a:lnTo>
                    <a:pt x="10185" y="65633"/>
                  </a:lnTo>
                  <a:lnTo>
                    <a:pt x="37957" y="31480"/>
                  </a:lnTo>
                  <a:lnTo>
                    <a:pt x="79134" y="8447"/>
                  </a:lnTo>
                  <a:lnTo>
                    <a:pt x="129539" y="0"/>
                  </a:lnTo>
                  <a:lnTo>
                    <a:pt x="179925" y="8447"/>
                  </a:lnTo>
                  <a:lnTo>
                    <a:pt x="221059" y="31480"/>
                  </a:lnTo>
                  <a:lnTo>
                    <a:pt x="248787" y="65633"/>
                  </a:lnTo>
                  <a:lnTo>
                    <a:pt x="258952" y="107441"/>
                  </a:lnTo>
                  <a:lnTo>
                    <a:pt x="248787" y="149324"/>
                  </a:lnTo>
                  <a:lnTo>
                    <a:pt x="221059" y="183514"/>
                  </a:lnTo>
                  <a:lnTo>
                    <a:pt x="179925" y="206561"/>
                  </a:lnTo>
                  <a:lnTo>
                    <a:pt x="129539" y="215011"/>
                  </a:lnTo>
                  <a:lnTo>
                    <a:pt x="79134" y="206561"/>
                  </a:lnTo>
                  <a:lnTo>
                    <a:pt x="37957" y="183514"/>
                  </a:lnTo>
                  <a:lnTo>
                    <a:pt x="10185" y="149324"/>
                  </a:lnTo>
                  <a:lnTo>
                    <a:pt x="0" y="107441"/>
                  </a:lnTo>
                  <a:close/>
                </a:path>
              </a:pathLst>
            </a:custGeom>
            <a:ln w="9524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64807" y="3078479"/>
              <a:ext cx="366521" cy="37414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97130" y="3221495"/>
              <a:ext cx="664055" cy="5011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48520" y="3107429"/>
              <a:ext cx="1591159" cy="7300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11639" y="3165322"/>
              <a:ext cx="1263408" cy="66753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186163" y="3123310"/>
              <a:ext cx="1519555" cy="657225"/>
            </a:xfrm>
            <a:custGeom>
              <a:avLst/>
              <a:gdLst/>
              <a:ahLst/>
              <a:cxnLst/>
              <a:rect l="l" t="t" r="r" b="b"/>
              <a:pathLst>
                <a:path w="1519554" h="657225">
                  <a:moveTo>
                    <a:pt x="1409953" y="0"/>
                  </a:moveTo>
                  <a:lnTo>
                    <a:pt x="109600" y="0"/>
                  </a:lnTo>
                  <a:lnTo>
                    <a:pt x="66919" y="8606"/>
                  </a:lnTo>
                  <a:lnTo>
                    <a:pt x="32083" y="32083"/>
                  </a:lnTo>
                  <a:lnTo>
                    <a:pt x="8606" y="66919"/>
                  </a:lnTo>
                  <a:lnTo>
                    <a:pt x="0" y="109600"/>
                  </a:lnTo>
                  <a:lnTo>
                    <a:pt x="0" y="547624"/>
                  </a:lnTo>
                  <a:lnTo>
                    <a:pt x="8606" y="590232"/>
                  </a:lnTo>
                  <a:lnTo>
                    <a:pt x="32083" y="625030"/>
                  </a:lnTo>
                  <a:lnTo>
                    <a:pt x="66919" y="648493"/>
                  </a:lnTo>
                  <a:lnTo>
                    <a:pt x="109600" y="657097"/>
                  </a:lnTo>
                  <a:lnTo>
                    <a:pt x="1409953" y="657097"/>
                  </a:lnTo>
                  <a:lnTo>
                    <a:pt x="1452635" y="648493"/>
                  </a:lnTo>
                  <a:lnTo>
                    <a:pt x="1487471" y="625030"/>
                  </a:lnTo>
                  <a:lnTo>
                    <a:pt x="1510948" y="590232"/>
                  </a:lnTo>
                  <a:lnTo>
                    <a:pt x="1519554" y="547624"/>
                  </a:lnTo>
                  <a:lnTo>
                    <a:pt x="1519554" y="109600"/>
                  </a:lnTo>
                  <a:lnTo>
                    <a:pt x="1510948" y="66919"/>
                  </a:lnTo>
                  <a:lnTo>
                    <a:pt x="1487471" y="32083"/>
                  </a:lnTo>
                  <a:lnTo>
                    <a:pt x="1452635" y="8606"/>
                  </a:lnTo>
                  <a:lnTo>
                    <a:pt x="1409953" y="0"/>
                  </a:lnTo>
                  <a:close/>
                </a:path>
              </a:pathLst>
            </a:custGeom>
            <a:solidFill>
              <a:srgbClr val="F3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186163" y="3123310"/>
              <a:ext cx="1519555" cy="657225"/>
            </a:xfrm>
            <a:custGeom>
              <a:avLst/>
              <a:gdLst/>
              <a:ahLst/>
              <a:cxnLst/>
              <a:rect l="l" t="t" r="r" b="b"/>
              <a:pathLst>
                <a:path w="1519554" h="657225">
                  <a:moveTo>
                    <a:pt x="0" y="109600"/>
                  </a:moveTo>
                  <a:lnTo>
                    <a:pt x="8606" y="66919"/>
                  </a:lnTo>
                  <a:lnTo>
                    <a:pt x="32083" y="32083"/>
                  </a:lnTo>
                  <a:lnTo>
                    <a:pt x="66919" y="8606"/>
                  </a:lnTo>
                  <a:lnTo>
                    <a:pt x="109600" y="0"/>
                  </a:lnTo>
                  <a:lnTo>
                    <a:pt x="1409953" y="0"/>
                  </a:lnTo>
                  <a:lnTo>
                    <a:pt x="1452635" y="8606"/>
                  </a:lnTo>
                  <a:lnTo>
                    <a:pt x="1487471" y="32083"/>
                  </a:lnTo>
                  <a:lnTo>
                    <a:pt x="1510948" y="66919"/>
                  </a:lnTo>
                  <a:lnTo>
                    <a:pt x="1519554" y="109600"/>
                  </a:lnTo>
                  <a:lnTo>
                    <a:pt x="1519554" y="547624"/>
                  </a:lnTo>
                  <a:lnTo>
                    <a:pt x="1510948" y="590232"/>
                  </a:lnTo>
                  <a:lnTo>
                    <a:pt x="1487471" y="625030"/>
                  </a:lnTo>
                  <a:lnTo>
                    <a:pt x="1452635" y="648493"/>
                  </a:lnTo>
                  <a:lnTo>
                    <a:pt x="1409953" y="657097"/>
                  </a:lnTo>
                  <a:lnTo>
                    <a:pt x="109600" y="657097"/>
                  </a:lnTo>
                  <a:lnTo>
                    <a:pt x="66919" y="648493"/>
                  </a:lnTo>
                  <a:lnTo>
                    <a:pt x="32083" y="625030"/>
                  </a:lnTo>
                  <a:lnTo>
                    <a:pt x="8606" y="590232"/>
                  </a:lnTo>
                  <a:lnTo>
                    <a:pt x="0" y="547624"/>
                  </a:lnTo>
                  <a:lnTo>
                    <a:pt x="0" y="109600"/>
                  </a:lnTo>
                  <a:close/>
                </a:path>
              </a:pathLst>
            </a:custGeom>
            <a:ln w="9525">
              <a:solidFill>
                <a:srgbClr val="6B71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9449561" y="3220593"/>
            <a:ext cx="9956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1F2C3C"/>
                </a:solidFill>
                <a:latin typeface="Arial"/>
                <a:cs typeface="Arial"/>
              </a:rPr>
              <a:t>Utilisateurs finaux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374381" y="3037344"/>
            <a:ext cx="7208520" cy="2125980"/>
            <a:chOff x="2374381" y="3037344"/>
            <a:chExt cx="7208520" cy="2125980"/>
          </a:xfrm>
        </p:grpSpPr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39428" y="3092170"/>
              <a:ext cx="349034" cy="30482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46464" y="3037344"/>
              <a:ext cx="536435" cy="45413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86164" y="3116325"/>
              <a:ext cx="259079" cy="215265"/>
            </a:xfrm>
            <a:custGeom>
              <a:avLst/>
              <a:gdLst/>
              <a:ahLst/>
              <a:cxnLst/>
              <a:rect l="l" t="t" r="r" b="b"/>
              <a:pathLst>
                <a:path w="259079" h="215264">
                  <a:moveTo>
                    <a:pt x="129539" y="0"/>
                  </a:moveTo>
                  <a:lnTo>
                    <a:pt x="79134" y="8447"/>
                  </a:lnTo>
                  <a:lnTo>
                    <a:pt x="37957" y="31480"/>
                  </a:lnTo>
                  <a:lnTo>
                    <a:pt x="10185" y="65633"/>
                  </a:lnTo>
                  <a:lnTo>
                    <a:pt x="0" y="107441"/>
                  </a:lnTo>
                  <a:lnTo>
                    <a:pt x="10185" y="149324"/>
                  </a:lnTo>
                  <a:lnTo>
                    <a:pt x="37957" y="183514"/>
                  </a:lnTo>
                  <a:lnTo>
                    <a:pt x="79134" y="206561"/>
                  </a:lnTo>
                  <a:lnTo>
                    <a:pt x="129539" y="215011"/>
                  </a:lnTo>
                  <a:lnTo>
                    <a:pt x="179945" y="206561"/>
                  </a:lnTo>
                  <a:lnTo>
                    <a:pt x="221122" y="183514"/>
                  </a:lnTo>
                  <a:lnTo>
                    <a:pt x="248894" y="149324"/>
                  </a:lnTo>
                  <a:lnTo>
                    <a:pt x="259079" y="107441"/>
                  </a:lnTo>
                  <a:lnTo>
                    <a:pt x="248894" y="65633"/>
                  </a:lnTo>
                  <a:lnTo>
                    <a:pt x="221122" y="31480"/>
                  </a:lnTo>
                  <a:lnTo>
                    <a:pt x="179945" y="8447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86164" y="3116325"/>
              <a:ext cx="259079" cy="215265"/>
            </a:xfrm>
            <a:custGeom>
              <a:avLst/>
              <a:gdLst/>
              <a:ahLst/>
              <a:cxnLst/>
              <a:rect l="l" t="t" r="r" b="b"/>
              <a:pathLst>
                <a:path w="259079" h="215264">
                  <a:moveTo>
                    <a:pt x="0" y="107441"/>
                  </a:moveTo>
                  <a:lnTo>
                    <a:pt x="10185" y="65633"/>
                  </a:lnTo>
                  <a:lnTo>
                    <a:pt x="37957" y="31480"/>
                  </a:lnTo>
                  <a:lnTo>
                    <a:pt x="79134" y="8447"/>
                  </a:lnTo>
                  <a:lnTo>
                    <a:pt x="129539" y="0"/>
                  </a:lnTo>
                  <a:lnTo>
                    <a:pt x="179945" y="8447"/>
                  </a:lnTo>
                  <a:lnTo>
                    <a:pt x="221122" y="31480"/>
                  </a:lnTo>
                  <a:lnTo>
                    <a:pt x="248894" y="65633"/>
                  </a:lnTo>
                  <a:lnTo>
                    <a:pt x="259079" y="107441"/>
                  </a:lnTo>
                  <a:lnTo>
                    <a:pt x="248894" y="149324"/>
                  </a:lnTo>
                  <a:lnTo>
                    <a:pt x="221122" y="183514"/>
                  </a:lnTo>
                  <a:lnTo>
                    <a:pt x="179945" y="206561"/>
                  </a:lnTo>
                  <a:lnTo>
                    <a:pt x="129539" y="215011"/>
                  </a:lnTo>
                  <a:lnTo>
                    <a:pt x="79134" y="206561"/>
                  </a:lnTo>
                  <a:lnTo>
                    <a:pt x="37957" y="183514"/>
                  </a:lnTo>
                  <a:lnTo>
                    <a:pt x="10185" y="149324"/>
                  </a:lnTo>
                  <a:lnTo>
                    <a:pt x="0" y="107441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9135" y="3057143"/>
              <a:ext cx="456437" cy="37414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74381" y="4590210"/>
              <a:ext cx="1296945" cy="51679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64308" y="4602467"/>
              <a:ext cx="1115580" cy="5608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413000" y="4605375"/>
              <a:ext cx="1224280" cy="445770"/>
            </a:xfrm>
            <a:custGeom>
              <a:avLst/>
              <a:gdLst/>
              <a:ahLst/>
              <a:cxnLst/>
              <a:rect l="l" t="t" r="r" b="b"/>
              <a:pathLst>
                <a:path w="1224279" h="445770">
                  <a:moveTo>
                    <a:pt x="0" y="445160"/>
                  </a:moveTo>
                  <a:lnTo>
                    <a:pt x="1224000" y="445160"/>
                  </a:lnTo>
                  <a:lnTo>
                    <a:pt x="1224000" y="0"/>
                  </a:lnTo>
                  <a:lnTo>
                    <a:pt x="0" y="0"/>
                  </a:lnTo>
                  <a:lnTo>
                    <a:pt x="0" y="445160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408237" y="4600612"/>
            <a:ext cx="1233805" cy="455295"/>
          </a:xfrm>
          <a:prstGeom prst="rect">
            <a:avLst/>
          </a:prstGeom>
          <a:solidFill>
            <a:srgbClr val="3B8B92"/>
          </a:solidFill>
        </p:spPr>
        <p:txBody>
          <a:bodyPr vert="horz" wrap="square" lIns="0" tIns="8509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67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Procès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44572" y="5254828"/>
            <a:ext cx="96202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Numériser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la</a:t>
            </a:r>
            <a:r>
              <a:rPr sz="1600" spc="-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gestion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au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F2C3C"/>
                </a:solidFill>
                <a:latin typeface="Arial"/>
                <a:cs typeface="Arial"/>
              </a:rPr>
              <a:t>lieu 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d'utiliser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724655" y="4590210"/>
            <a:ext cx="1370330" cy="573405"/>
            <a:chOff x="3724655" y="4590210"/>
            <a:chExt cx="1370330" cy="573405"/>
          </a:xfrm>
        </p:grpSpPr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62734" y="4590210"/>
              <a:ext cx="1295442" cy="51679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24655" y="4602467"/>
              <a:ext cx="1370076" cy="5608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801236" y="4605375"/>
              <a:ext cx="1223010" cy="445770"/>
            </a:xfrm>
            <a:custGeom>
              <a:avLst/>
              <a:gdLst/>
              <a:ahLst/>
              <a:cxnLst/>
              <a:rect l="l" t="t" r="r" b="b"/>
              <a:pathLst>
                <a:path w="1223010" h="445770">
                  <a:moveTo>
                    <a:pt x="0" y="445160"/>
                  </a:moveTo>
                  <a:lnTo>
                    <a:pt x="1222603" y="445160"/>
                  </a:lnTo>
                  <a:lnTo>
                    <a:pt x="1222603" y="0"/>
                  </a:lnTo>
                  <a:lnTo>
                    <a:pt x="0" y="0"/>
                  </a:lnTo>
                  <a:lnTo>
                    <a:pt x="0" y="445160"/>
                  </a:lnTo>
                  <a:close/>
                </a:path>
              </a:pathLst>
            </a:custGeom>
            <a:ln w="9524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796474" y="4600612"/>
            <a:ext cx="1232535" cy="455295"/>
          </a:xfrm>
          <a:prstGeom prst="rect">
            <a:avLst/>
          </a:prstGeom>
          <a:solidFill>
            <a:srgbClr val="3B8B92"/>
          </a:solidFill>
        </p:spPr>
        <p:txBody>
          <a:bodyPr vert="horz" wrap="square" lIns="0" tIns="850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7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39336" y="5254828"/>
            <a:ext cx="1145540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Structurer</a:t>
            </a:r>
            <a:r>
              <a:rPr sz="1600" spc="-5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F2C3C"/>
                </a:solidFill>
                <a:latin typeface="Arial"/>
                <a:cs typeface="Arial"/>
              </a:rPr>
              <a:t>et 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standardiser </a:t>
            </a: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le</a:t>
            </a:r>
            <a:r>
              <a:rPr sz="1600" spc="-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contenu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234898" y="4590210"/>
            <a:ext cx="1638935" cy="573405"/>
            <a:chOff x="5234898" y="4590210"/>
            <a:chExt cx="1638935" cy="573405"/>
          </a:xfrm>
        </p:grpSpPr>
        <p:pic>
          <p:nvPicPr>
            <p:cNvPr id="64" name="object 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34898" y="4590210"/>
              <a:ext cx="1638383" cy="51679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99532" y="4602467"/>
              <a:ext cx="1307591" cy="56084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272532" y="4605375"/>
              <a:ext cx="1567180" cy="445770"/>
            </a:xfrm>
            <a:custGeom>
              <a:avLst/>
              <a:gdLst/>
              <a:ahLst/>
              <a:cxnLst/>
              <a:rect l="l" t="t" r="r" b="b"/>
              <a:pathLst>
                <a:path w="1567179" h="445770">
                  <a:moveTo>
                    <a:pt x="0" y="445160"/>
                  </a:moveTo>
                  <a:lnTo>
                    <a:pt x="1567180" y="445160"/>
                  </a:lnTo>
                  <a:lnTo>
                    <a:pt x="1567180" y="0"/>
                  </a:lnTo>
                  <a:lnTo>
                    <a:pt x="0" y="0"/>
                  </a:lnTo>
                  <a:lnTo>
                    <a:pt x="0" y="445160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267769" y="4600612"/>
            <a:ext cx="1576705" cy="455295"/>
          </a:xfrm>
          <a:prstGeom prst="rect">
            <a:avLst/>
          </a:prstGeom>
          <a:solidFill>
            <a:srgbClr val="3B8B92"/>
          </a:solidFill>
        </p:spPr>
        <p:txBody>
          <a:bodyPr vert="horz" wrap="square" lIns="0" tIns="85090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67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Échange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00496" y="5254828"/>
            <a:ext cx="1107440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F2C3C"/>
                </a:solidFill>
                <a:latin typeface="Arial"/>
                <a:cs typeface="Arial"/>
              </a:rPr>
              <a:t>Échange</a:t>
            </a:r>
            <a:r>
              <a:rPr sz="1600" spc="-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F2C3C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1F2C3C"/>
                </a:solidFill>
                <a:latin typeface="Arial"/>
                <a:cs typeface="Arial"/>
              </a:rPr>
              <a:t>données numériques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618488" y="1700783"/>
            <a:ext cx="4649470" cy="2907030"/>
            <a:chOff x="1618488" y="1700783"/>
            <a:chExt cx="4649470" cy="2907030"/>
          </a:xfrm>
        </p:grpSpPr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61132" y="3660635"/>
              <a:ext cx="761250" cy="94108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51504" y="3680447"/>
              <a:ext cx="767346" cy="92736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814059" y="3781044"/>
              <a:ext cx="453415" cy="77343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18488" y="1700783"/>
              <a:ext cx="1805939" cy="4617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51304" y="1810499"/>
              <a:ext cx="940295" cy="56084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673352" y="1735454"/>
              <a:ext cx="1701164" cy="369570"/>
            </a:xfrm>
            <a:custGeom>
              <a:avLst/>
              <a:gdLst/>
              <a:ahLst/>
              <a:cxnLst/>
              <a:rect l="l" t="t" r="r" b="b"/>
              <a:pathLst>
                <a:path w="1701164" h="369569">
                  <a:moveTo>
                    <a:pt x="0" y="369443"/>
                  </a:moveTo>
                  <a:lnTo>
                    <a:pt x="2409" y="297566"/>
                  </a:lnTo>
                  <a:lnTo>
                    <a:pt x="8985" y="238871"/>
                  </a:lnTo>
                  <a:lnTo>
                    <a:pt x="18752" y="199296"/>
                  </a:lnTo>
                  <a:lnTo>
                    <a:pt x="30734" y="184785"/>
                  </a:lnTo>
                  <a:lnTo>
                    <a:pt x="819531" y="184785"/>
                  </a:lnTo>
                  <a:lnTo>
                    <a:pt x="831532" y="170271"/>
                  </a:lnTo>
                  <a:lnTo>
                    <a:pt x="841343" y="130683"/>
                  </a:lnTo>
                  <a:lnTo>
                    <a:pt x="847963" y="71949"/>
                  </a:lnTo>
                  <a:lnTo>
                    <a:pt x="850392" y="0"/>
                  </a:lnTo>
                  <a:lnTo>
                    <a:pt x="852801" y="71949"/>
                  </a:lnTo>
                  <a:lnTo>
                    <a:pt x="859377" y="130683"/>
                  </a:lnTo>
                  <a:lnTo>
                    <a:pt x="869144" y="170271"/>
                  </a:lnTo>
                  <a:lnTo>
                    <a:pt x="881126" y="184785"/>
                  </a:lnTo>
                  <a:lnTo>
                    <a:pt x="1669923" y="184785"/>
                  </a:lnTo>
                  <a:lnTo>
                    <a:pt x="1681924" y="199296"/>
                  </a:lnTo>
                  <a:lnTo>
                    <a:pt x="1691735" y="238871"/>
                  </a:lnTo>
                  <a:lnTo>
                    <a:pt x="1698355" y="297566"/>
                  </a:lnTo>
                  <a:lnTo>
                    <a:pt x="1700784" y="369443"/>
                  </a:lnTo>
                </a:path>
              </a:pathLst>
            </a:custGeom>
            <a:ln w="25400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2218689" y="1884045"/>
            <a:ext cx="61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AS </a:t>
            </a:r>
            <a:r>
              <a:rPr sz="1800" spc="-25" dirty="0"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438144" y="1677911"/>
            <a:ext cx="7371715" cy="707390"/>
            <a:chOff x="3438144" y="1677911"/>
            <a:chExt cx="7371715" cy="707390"/>
          </a:xfrm>
        </p:grpSpPr>
        <p:pic>
          <p:nvPicPr>
            <p:cNvPr id="78" name="object 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438144" y="1677911"/>
              <a:ext cx="7371588" cy="50598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05016" y="1824215"/>
              <a:ext cx="1036320" cy="56084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493262" y="1712722"/>
              <a:ext cx="7265670" cy="412750"/>
            </a:xfrm>
            <a:custGeom>
              <a:avLst/>
              <a:gdLst/>
              <a:ahLst/>
              <a:cxnLst/>
              <a:rect l="l" t="t" r="r" b="b"/>
              <a:pathLst>
                <a:path w="7265670" h="412750">
                  <a:moveTo>
                    <a:pt x="0" y="412368"/>
                  </a:moveTo>
                  <a:lnTo>
                    <a:pt x="2696" y="332136"/>
                  </a:lnTo>
                  <a:lnTo>
                    <a:pt x="10048" y="266572"/>
                  </a:lnTo>
                  <a:lnTo>
                    <a:pt x="20949" y="222345"/>
                  </a:lnTo>
                  <a:lnTo>
                    <a:pt x="34289" y="206120"/>
                  </a:lnTo>
                  <a:lnTo>
                    <a:pt x="3598417" y="206120"/>
                  </a:lnTo>
                  <a:lnTo>
                    <a:pt x="3611758" y="189916"/>
                  </a:lnTo>
                  <a:lnTo>
                    <a:pt x="3622659" y="145732"/>
                  </a:lnTo>
                  <a:lnTo>
                    <a:pt x="3630011" y="80212"/>
                  </a:lnTo>
                  <a:lnTo>
                    <a:pt x="3632708" y="0"/>
                  </a:lnTo>
                  <a:lnTo>
                    <a:pt x="3635424" y="80212"/>
                  </a:lnTo>
                  <a:lnTo>
                    <a:pt x="3642820" y="145732"/>
                  </a:lnTo>
                  <a:lnTo>
                    <a:pt x="3653764" y="189916"/>
                  </a:lnTo>
                  <a:lnTo>
                    <a:pt x="3667124" y="206120"/>
                  </a:lnTo>
                  <a:lnTo>
                    <a:pt x="7231253" y="206120"/>
                  </a:lnTo>
                  <a:lnTo>
                    <a:pt x="7244593" y="222345"/>
                  </a:lnTo>
                  <a:lnTo>
                    <a:pt x="7255494" y="266573"/>
                  </a:lnTo>
                  <a:lnTo>
                    <a:pt x="7262846" y="332136"/>
                  </a:lnTo>
                  <a:lnTo>
                    <a:pt x="7265542" y="412368"/>
                  </a:lnTo>
                </a:path>
              </a:pathLst>
            </a:custGeom>
            <a:ln w="25400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6773036" y="1896871"/>
            <a:ext cx="707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464808" y="2357602"/>
            <a:ext cx="1917700" cy="704215"/>
            <a:chOff x="6464808" y="2357602"/>
            <a:chExt cx="1917700" cy="704215"/>
          </a:xfrm>
        </p:grpSpPr>
        <p:pic>
          <p:nvPicPr>
            <p:cNvPr id="83" name="object 8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64808" y="2357602"/>
              <a:ext cx="1917191" cy="70411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512814" y="2381504"/>
              <a:ext cx="1826260" cy="614045"/>
            </a:xfrm>
            <a:custGeom>
              <a:avLst/>
              <a:gdLst/>
              <a:ahLst/>
              <a:cxnLst/>
              <a:rect l="l" t="t" r="r" b="b"/>
              <a:pathLst>
                <a:path w="1826259" h="614044">
                  <a:moveTo>
                    <a:pt x="1723770" y="0"/>
                  </a:moveTo>
                  <a:lnTo>
                    <a:pt x="102361" y="0"/>
                  </a:lnTo>
                  <a:lnTo>
                    <a:pt x="62525" y="8026"/>
                  </a:lnTo>
                  <a:lnTo>
                    <a:pt x="29987" y="29924"/>
                  </a:lnTo>
                  <a:lnTo>
                    <a:pt x="8046" y="62418"/>
                  </a:lnTo>
                  <a:lnTo>
                    <a:pt x="0" y="102235"/>
                  </a:lnTo>
                  <a:lnTo>
                    <a:pt x="0" y="511556"/>
                  </a:lnTo>
                  <a:lnTo>
                    <a:pt x="8046" y="551392"/>
                  </a:lnTo>
                  <a:lnTo>
                    <a:pt x="29987" y="583930"/>
                  </a:lnTo>
                  <a:lnTo>
                    <a:pt x="62525" y="605871"/>
                  </a:lnTo>
                  <a:lnTo>
                    <a:pt x="102361" y="613918"/>
                  </a:lnTo>
                  <a:lnTo>
                    <a:pt x="1723770" y="613918"/>
                  </a:lnTo>
                  <a:lnTo>
                    <a:pt x="1763587" y="605871"/>
                  </a:lnTo>
                  <a:lnTo>
                    <a:pt x="1796081" y="583930"/>
                  </a:lnTo>
                  <a:lnTo>
                    <a:pt x="1817979" y="551392"/>
                  </a:lnTo>
                  <a:lnTo>
                    <a:pt x="1826005" y="511556"/>
                  </a:lnTo>
                  <a:lnTo>
                    <a:pt x="1826005" y="102235"/>
                  </a:lnTo>
                  <a:lnTo>
                    <a:pt x="1817979" y="62418"/>
                  </a:lnTo>
                  <a:lnTo>
                    <a:pt x="1796081" y="29924"/>
                  </a:lnTo>
                  <a:lnTo>
                    <a:pt x="1763587" y="8026"/>
                  </a:lnTo>
                  <a:lnTo>
                    <a:pt x="1723770" y="0"/>
                  </a:lnTo>
                  <a:close/>
                </a:path>
              </a:pathLst>
            </a:custGeom>
            <a:solidFill>
              <a:srgbClr val="F3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512814" y="2381504"/>
              <a:ext cx="1826260" cy="614045"/>
            </a:xfrm>
            <a:custGeom>
              <a:avLst/>
              <a:gdLst/>
              <a:ahLst/>
              <a:cxnLst/>
              <a:rect l="l" t="t" r="r" b="b"/>
              <a:pathLst>
                <a:path w="1826259" h="614044">
                  <a:moveTo>
                    <a:pt x="0" y="102235"/>
                  </a:moveTo>
                  <a:lnTo>
                    <a:pt x="8046" y="62418"/>
                  </a:lnTo>
                  <a:lnTo>
                    <a:pt x="29987" y="29924"/>
                  </a:lnTo>
                  <a:lnTo>
                    <a:pt x="62525" y="8026"/>
                  </a:lnTo>
                  <a:lnTo>
                    <a:pt x="102361" y="0"/>
                  </a:lnTo>
                  <a:lnTo>
                    <a:pt x="1723770" y="0"/>
                  </a:lnTo>
                  <a:lnTo>
                    <a:pt x="1763587" y="8026"/>
                  </a:lnTo>
                  <a:lnTo>
                    <a:pt x="1796081" y="29924"/>
                  </a:lnTo>
                  <a:lnTo>
                    <a:pt x="1817979" y="62418"/>
                  </a:lnTo>
                  <a:lnTo>
                    <a:pt x="1826005" y="102235"/>
                  </a:lnTo>
                  <a:lnTo>
                    <a:pt x="1826005" y="511556"/>
                  </a:lnTo>
                  <a:lnTo>
                    <a:pt x="1817979" y="551392"/>
                  </a:lnTo>
                  <a:lnTo>
                    <a:pt x="1796081" y="583930"/>
                  </a:lnTo>
                  <a:lnTo>
                    <a:pt x="1763587" y="605871"/>
                  </a:lnTo>
                  <a:lnTo>
                    <a:pt x="1723770" y="613918"/>
                  </a:lnTo>
                  <a:lnTo>
                    <a:pt x="102361" y="613918"/>
                  </a:lnTo>
                  <a:lnTo>
                    <a:pt x="62525" y="605871"/>
                  </a:lnTo>
                  <a:lnTo>
                    <a:pt x="29987" y="583930"/>
                  </a:lnTo>
                  <a:lnTo>
                    <a:pt x="8046" y="551392"/>
                  </a:lnTo>
                  <a:lnTo>
                    <a:pt x="0" y="511556"/>
                  </a:lnTo>
                  <a:lnTo>
                    <a:pt x="0" y="102235"/>
                  </a:lnTo>
                  <a:close/>
                </a:path>
              </a:pathLst>
            </a:custGeom>
            <a:ln w="9525">
              <a:solidFill>
                <a:srgbClr val="6B71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756654" y="2563495"/>
            <a:ext cx="13411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828282"/>
                </a:solidFill>
                <a:latin typeface="Arial"/>
                <a:cs typeface="Arial"/>
              </a:rPr>
              <a:t>Forme</a:t>
            </a:r>
            <a:r>
              <a:rPr sz="1400" b="1" spc="-40" dirty="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28282"/>
                </a:solidFill>
                <a:latin typeface="Arial"/>
                <a:cs typeface="Arial"/>
              </a:rPr>
              <a:t>textuelle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632703" y="2293632"/>
            <a:ext cx="1277620" cy="815340"/>
            <a:chOff x="5632703" y="2293632"/>
            <a:chExt cx="1277620" cy="815340"/>
          </a:xfrm>
        </p:grpSpPr>
        <p:pic>
          <p:nvPicPr>
            <p:cNvPr id="88" name="object 8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464807" y="2348458"/>
              <a:ext cx="350545" cy="30482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73367" y="2293632"/>
              <a:ext cx="536435" cy="45413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512813" y="2372486"/>
              <a:ext cx="259079" cy="215265"/>
            </a:xfrm>
            <a:custGeom>
              <a:avLst/>
              <a:gdLst/>
              <a:ahLst/>
              <a:cxnLst/>
              <a:rect l="l" t="t" r="r" b="b"/>
              <a:pathLst>
                <a:path w="259079" h="215264">
                  <a:moveTo>
                    <a:pt x="129539" y="0"/>
                  </a:moveTo>
                  <a:lnTo>
                    <a:pt x="79134" y="8449"/>
                  </a:lnTo>
                  <a:lnTo>
                    <a:pt x="37957" y="31496"/>
                  </a:lnTo>
                  <a:lnTo>
                    <a:pt x="10185" y="65686"/>
                  </a:lnTo>
                  <a:lnTo>
                    <a:pt x="0" y="107568"/>
                  </a:lnTo>
                  <a:lnTo>
                    <a:pt x="10185" y="149451"/>
                  </a:lnTo>
                  <a:lnTo>
                    <a:pt x="37957" y="183641"/>
                  </a:lnTo>
                  <a:lnTo>
                    <a:pt x="79134" y="206688"/>
                  </a:lnTo>
                  <a:lnTo>
                    <a:pt x="129539" y="215137"/>
                  </a:lnTo>
                  <a:lnTo>
                    <a:pt x="179925" y="206688"/>
                  </a:lnTo>
                  <a:lnTo>
                    <a:pt x="221059" y="183641"/>
                  </a:lnTo>
                  <a:lnTo>
                    <a:pt x="248787" y="149451"/>
                  </a:lnTo>
                  <a:lnTo>
                    <a:pt x="258952" y="107568"/>
                  </a:lnTo>
                  <a:lnTo>
                    <a:pt x="248787" y="65686"/>
                  </a:lnTo>
                  <a:lnTo>
                    <a:pt x="221059" y="31496"/>
                  </a:lnTo>
                  <a:lnTo>
                    <a:pt x="179925" y="8449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512813" y="2372486"/>
              <a:ext cx="259079" cy="215265"/>
            </a:xfrm>
            <a:custGeom>
              <a:avLst/>
              <a:gdLst/>
              <a:ahLst/>
              <a:cxnLst/>
              <a:rect l="l" t="t" r="r" b="b"/>
              <a:pathLst>
                <a:path w="259079" h="215264">
                  <a:moveTo>
                    <a:pt x="0" y="107568"/>
                  </a:moveTo>
                  <a:lnTo>
                    <a:pt x="10185" y="65686"/>
                  </a:lnTo>
                  <a:lnTo>
                    <a:pt x="37957" y="31496"/>
                  </a:lnTo>
                  <a:lnTo>
                    <a:pt x="79134" y="8449"/>
                  </a:lnTo>
                  <a:lnTo>
                    <a:pt x="129539" y="0"/>
                  </a:lnTo>
                  <a:lnTo>
                    <a:pt x="179925" y="8449"/>
                  </a:lnTo>
                  <a:lnTo>
                    <a:pt x="221059" y="31496"/>
                  </a:lnTo>
                  <a:lnTo>
                    <a:pt x="248787" y="65686"/>
                  </a:lnTo>
                  <a:lnTo>
                    <a:pt x="258952" y="107568"/>
                  </a:lnTo>
                  <a:lnTo>
                    <a:pt x="248787" y="149451"/>
                  </a:lnTo>
                  <a:lnTo>
                    <a:pt x="221059" y="183641"/>
                  </a:lnTo>
                  <a:lnTo>
                    <a:pt x="179925" y="206688"/>
                  </a:lnTo>
                  <a:lnTo>
                    <a:pt x="129539" y="215137"/>
                  </a:lnTo>
                  <a:lnTo>
                    <a:pt x="79134" y="206688"/>
                  </a:lnTo>
                  <a:lnTo>
                    <a:pt x="37957" y="183641"/>
                  </a:lnTo>
                  <a:lnTo>
                    <a:pt x="10185" y="149451"/>
                  </a:lnTo>
                  <a:lnTo>
                    <a:pt x="0" y="107568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14515" y="2313431"/>
              <a:ext cx="456438" cy="37414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632703" y="2516149"/>
              <a:ext cx="723912" cy="59281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682106" y="2544317"/>
              <a:ext cx="630555" cy="496570"/>
            </a:xfrm>
            <a:custGeom>
              <a:avLst/>
              <a:gdLst/>
              <a:ahLst/>
              <a:cxnLst/>
              <a:rect l="l" t="t" r="r" b="b"/>
              <a:pathLst>
                <a:path w="630554" h="496569">
                  <a:moveTo>
                    <a:pt x="322706" y="0"/>
                  </a:moveTo>
                  <a:lnTo>
                    <a:pt x="374650" y="101854"/>
                  </a:lnTo>
                  <a:lnTo>
                    <a:pt x="0" y="292735"/>
                  </a:lnTo>
                  <a:lnTo>
                    <a:pt x="103758" y="496443"/>
                  </a:lnTo>
                  <a:lnTo>
                    <a:pt x="478408" y="305562"/>
                  </a:lnTo>
                  <a:lnTo>
                    <a:pt x="530351" y="407416"/>
                  </a:lnTo>
                  <a:lnTo>
                    <a:pt x="630173" y="99949"/>
                  </a:lnTo>
                  <a:lnTo>
                    <a:pt x="322706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682106" y="2544317"/>
              <a:ext cx="630555" cy="496570"/>
            </a:xfrm>
            <a:custGeom>
              <a:avLst/>
              <a:gdLst/>
              <a:ahLst/>
              <a:cxnLst/>
              <a:rect l="l" t="t" r="r" b="b"/>
              <a:pathLst>
                <a:path w="630554" h="496569">
                  <a:moveTo>
                    <a:pt x="0" y="292735"/>
                  </a:moveTo>
                  <a:lnTo>
                    <a:pt x="374650" y="101854"/>
                  </a:lnTo>
                  <a:lnTo>
                    <a:pt x="322706" y="0"/>
                  </a:lnTo>
                  <a:lnTo>
                    <a:pt x="630173" y="99949"/>
                  </a:lnTo>
                  <a:lnTo>
                    <a:pt x="530351" y="407416"/>
                  </a:lnTo>
                  <a:lnTo>
                    <a:pt x="478408" y="305562"/>
                  </a:lnTo>
                  <a:lnTo>
                    <a:pt x="103758" y="496443"/>
                  </a:lnTo>
                  <a:lnTo>
                    <a:pt x="0" y="292735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199255">
              <a:lnSpc>
                <a:spcPct val="100000"/>
              </a:lnSpc>
              <a:spcBef>
                <a:spcPts val="105"/>
              </a:spcBef>
            </a:pPr>
            <a:r>
              <a:rPr dirty="0"/>
              <a:t>Du</a:t>
            </a:r>
            <a:r>
              <a:rPr spc="-15" dirty="0"/>
              <a:t> </a:t>
            </a:r>
            <a:r>
              <a:rPr dirty="0"/>
              <a:t>texte</a:t>
            </a:r>
            <a:r>
              <a:rPr spc="-35" dirty="0"/>
              <a:t> </a:t>
            </a:r>
            <a:r>
              <a:rPr dirty="0"/>
              <a:t>vers</a:t>
            </a:r>
            <a:r>
              <a:rPr spc="-20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spc="-10" dirty="0"/>
              <a:t>données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2771648" y="6250023"/>
            <a:ext cx="50736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20" dirty="0">
                <a:solidFill>
                  <a:srgbClr val="1F2C3C"/>
                </a:solidFill>
                <a:latin typeface="Arial"/>
                <a:cs typeface="Arial"/>
              </a:rPr>
              <a:t>Word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00200" y="1450860"/>
            <a:ext cx="2833370" cy="1004569"/>
            <a:chOff x="1600200" y="1450860"/>
            <a:chExt cx="2833370" cy="100456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1450860"/>
              <a:ext cx="2833116" cy="1004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7484" y="1569707"/>
              <a:ext cx="2095499" cy="8351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47190" y="1475104"/>
              <a:ext cx="2743200" cy="914400"/>
            </a:xfrm>
            <a:custGeom>
              <a:avLst/>
              <a:gdLst/>
              <a:ahLst/>
              <a:cxnLst/>
              <a:rect l="l" t="t" r="r" b="b"/>
              <a:pathLst>
                <a:path w="2743200" h="914400">
                  <a:moveTo>
                    <a:pt x="25908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34"/>
                  </a:lnTo>
                  <a:lnTo>
                    <a:pt x="29394" y="851964"/>
                  </a:lnTo>
                  <a:lnTo>
                    <a:pt x="62380" y="884968"/>
                  </a:lnTo>
                  <a:lnTo>
                    <a:pt x="104217" y="906621"/>
                  </a:lnTo>
                  <a:lnTo>
                    <a:pt x="152400" y="914400"/>
                  </a:lnTo>
                  <a:lnTo>
                    <a:pt x="2590800" y="914400"/>
                  </a:lnTo>
                  <a:lnTo>
                    <a:pt x="2638982" y="906621"/>
                  </a:lnTo>
                  <a:lnTo>
                    <a:pt x="2680819" y="884968"/>
                  </a:lnTo>
                  <a:lnTo>
                    <a:pt x="2713805" y="851964"/>
                  </a:lnTo>
                  <a:lnTo>
                    <a:pt x="2735433" y="810134"/>
                  </a:lnTo>
                  <a:lnTo>
                    <a:pt x="2743200" y="762000"/>
                  </a:lnTo>
                  <a:lnTo>
                    <a:pt x="2743200" y="152400"/>
                  </a:lnTo>
                  <a:lnTo>
                    <a:pt x="2735433" y="104217"/>
                  </a:lnTo>
                  <a:lnTo>
                    <a:pt x="2713805" y="62380"/>
                  </a:lnTo>
                  <a:lnTo>
                    <a:pt x="2680819" y="29394"/>
                  </a:lnTo>
                  <a:lnTo>
                    <a:pt x="2638982" y="7766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7190" y="1475104"/>
              <a:ext cx="2743200" cy="914400"/>
            </a:xfrm>
            <a:custGeom>
              <a:avLst/>
              <a:gdLst/>
              <a:ahLst/>
              <a:cxnLst/>
              <a:rect l="l" t="t" r="r" b="b"/>
              <a:pathLst>
                <a:path w="274320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590800" y="0"/>
                  </a:lnTo>
                  <a:lnTo>
                    <a:pt x="2638982" y="7766"/>
                  </a:lnTo>
                  <a:lnTo>
                    <a:pt x="2680819" y="29394"/>
                  </a:lnTo>
                  <a:lnTo>
                    <a:pt x="2713805" y="62380"/>
                  </a:lnTo>
                  <a:lnTo>
                    <a:pt x="2735433" y="104217"/>
                  </a:lnTo>
                  <a:lnTo>
                    <a:pt x="2743200" y="152400"/>
                  </a:lnTo>
                  <a:lnTo>
                    <a:pt x="2743200" y="762000"/>
                  </a:lnTo>
                  <a:lnTo>
                    <a:pt x="2735433" y="810134"/>
                  </a:lnTo>
                  <a:lnTo>
                    <a:pt x="2713805" y="851964"/>
                  </a:lnTo>
                  <a:lnTo>
                    <a:pt x="2680819" y="884968"/>
                  </a:lnTo>
                  <a:lnTo>
                    <a:pt x="2638982" y="906621"/>
                  </a:lnTo>
                  <a:lnTo>
                    <a:pt x="2590800" y="914400"/>
                  </a:lnTo>
                  <a:lnTo>
                    <a:pt x="152400" y="914400"/>
                  </a:lnTo>
                  <a:lnTo>
                    <a:pt x="104217" y="906621"/>
                  </a:lnTo>
                  <a:lnTo>
                    <a:pt x="62380" y="884968"/>
                  </a:lnTo>
                  <a:lnTo>
                    <a:pt x="29394" y="851964"/>
                  </a:lnTo>
                  <a:lnTo>
                    <a:pt x="7766" y="810134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9ED2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35504" y="1639570"/>
            <a:ext cx="17678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5080" indent="-4648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2C3C"/>
                </a:solidFill>
                <a:latin typeface="Arial"/>
                <a:cs typeface="Arial"/>
              </a:rPr>
              <a:t>Logiciels/autres acteurs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54111" y="1450860"/>
            <a:ext cx="2833370" cy="1004569"/>
            <a:chOff x="7754111" y="1450860"/>
            <a:chExt cx="2833370" cy="1004569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4111" y="1450860"/>
              <a:ext cx="2833116" cy="10043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01609" y="1475104"/>
              <a:ext cx="2743200" cy="914400"/>
            </a:xfrm>
            <a:custGeom>
              <a:avLst/>
              <a:gdLst/>
              <a:ahLst/>
              <a:cxnLst/>
              <a:rect l="l" t="t" r="r" b="b"/>
              <a:pathLst>
                <a:path w="2743200" h="914400">
                  <a:moveTo>
                    <a:pt x="25908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34"/>
                  </a:lnTo>
                  <a:lnTo>
                    <a:pt x="29394" y="851964"/>
                  </a:lnTo>
                  <a:lnTo>
                    <a:pt x="62380" y="884968"/>
                  </a:lnTo>
                  <a:lnTo>
                    <a:pt x="104217" y="906621"/>
                  </a:lnTo>
                  <a:lnTo>
                    <a:pt x="152400" y="914400"/>
                  </a:lnTo>
                  <a:lnTo>
                    <a:pt x="2590800" y="914400"/>
                  </a:lnTo>
                  <a:lnTo>
                    <a:pt x="2638982" y="906621"/>
                  </a:lnTo>
                  <a:lnTo>
                    <a:pt x="2680819" y="884968"/>
                  </a:lnTo>
                  <a:lnTo>
                    <a:pt x="2713805" y="851964"/>
                  </a:lnTo>
                  <a:lnTo>
                    <a:pt x="2735433" y="810134"/>
                  </a:lnTo>
                  <a:lnTo>
                    <a:pt x="2743200" y="762000"/>
                  </a:lnTo>
                  <a:lnTo>
                    <a:pt x="2743200" y="152400"/>
                  </a:lnTo>
                  <a:lnTo>
                    <a:pt x="2735433" y="104217"/>
                  </a:lnTo>
                  <a:lnTo>
                    <a:pt x="2713805" y="62380"/>
                  </a:lnTo>
                  <a:lnTo>
                    <a:pt x="2680819" y="29394"/>
                  </a:lnTo>
                  <a:lnTo>
                    <a:pt x="2638982" y="7766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01609" y="1475104"/>
              <a:ext cx="2743200" cy="914400"/>
            </a:xfrm>
            <a:custGeom>
              <a:avLst/>
              <a:gdLst/>
              <a:ahLst/>
              <a:cxnLst/>
              <a:rect l="l" t="t" r="r" b="b"/>
              <a:pathLst>
                <a:path w="274320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590800" y="0"/>
                  </a:lnTo>
                  <a:lnTo>
                    <a:pt x="2638982" y="7766"/>
                  </a:lnTo>
                  <a:lnTo>
                    <a:pt x="2680819" y="29394"/>
                  </a:lnTo>
                  <a:lnTo>
                    <a:pt x="2713805" y="62380"/>
                  </a:lnTo>
                  <a:lnTo>
                    <a:pt x="2735433" y="104217"/>
                  </a:lnTo>
                  <a:lnTo>
                    <a:pt x="2743200" y="152400"/>
                  </a:lnTo>
                  <a:lnTo>
                    <a:pt x="2743200" y="762000"/>
                  </a:lnTo>
                  <a:lnTo>
                    <a:pt x="2735433" y="810134"/>
                  </a:lnTo>
                  <a:lnTo>
                    <a:pt x="2713805" y="851964"/>
                  </a:lnTo>
                  <a:lnTo>
                    <a:pt x="2680819" y="884968"/>
                  </a:lnTo>
                  <a:lnTo>
                    <a:pt x="2638982" y="906621"/>
                  </a:lnTo>
                  <a:lnTo>
                    <a:pt x="2590800" y="914400"/>
                  </a:lnTo>
                  <a:lnTo>
                    <a:pt x="152400" y="914400"/>
                  </a:lnTo>
                  <a:lnTo>
                    <a:pt x="104217" y="906621"/>
                  </a:lnTo>
                  <a:lnTo>
                    <a:pt x="62380" y="884968"/>
                  </a:lnTo>
                  <a:lnTo>
                    <a:pt x="29394" y="851964"/>
                  </a:lnTo>
                  <a:lnTo>
                    <a:pt x="7766" y="810134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9ED2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993251" y="1776729"/>
            <a:ext cx="36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1F2C3C"/>
                </a:solidFill>
                <a:latin typeface="Arial"/>
                <a:cs typeface="Arial"/>
              </a:rPr>
              <a:t>OA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14495" y="4344922"/>
            <a:ext cx="2814955" cy="986155"/>
            <a:chOff x="1714495" y="4344922"/>
            <a:chExt cx="2814955" cy="98615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4495" y="4344922"/>
              <a:ext cx="2814837" cy="98604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52600" y="4360545"/>
              <a:ext cx="2743200" cy="914400"/>
            </a:xfrm>
            <a:custGeom>
              <a:avLst/>
              <a:gdLst/>
              <a:ahLst/>
              <a:cxnLst/>
              <a:rect l="l" t="t" r="r" b="b"/>
              <a:pathLst>
                <a:path w="2743200" h="914400">
                  <a:moveTo>
                    <a:pt x="25908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6" y="810134"/>
                  </a:lnTo>
                  <a:lnTo>
                    <a:pt x="29394" y="851964"/>
                  </a:lnTo>
                  <a:lnTo>
                    <a:pt x="62380" y="884968"/>
                  </a:lnTo>
                  <a:lnTo>
                    <a:pt x="104217" y="906621"/>
                  </a:lnTo>
                  <a:lnTo>
                    <a:pt x="152400" y="914399"/>
                  </a:lnTo>
                  <a:lnTo>
                    <a:pt x="2590800" y="914399"/>
                  </a:lnTo>
                  <a:lnTo>
                    <a:pt x="2638982" y="906621"/>
                  </a:lnTo>
                  <a:lnTo>
                    <a:pt x="2680819" y="884968"/>
                  </a:lnTo>
                  <a:lnTo>
                    <a:pt x="2713805" y="851964"/>
                  </a:lnTo>
                  <a:lnTo>
                    <a:pt x="2735433" y="810134"/>
                  </a:lnTo>
                  <a:lnTo>
                    <a:pt x="2743200" y="761999"/>
                  </a:lnTo>
                  <a:lnTo>
                    <a:pt x="2743200" y="152399"/>
                  </a:lnTo>
                  <a:lnTo>
                    <a:pt x="2735433" y="104217"/>
                  </a:lnTo>
                  <a:lnTo>
                    <a:pt x="2713805" y="62380"/>
                  </a:lnTo>
                  <a:lnTo>
                    <a:pt x="2680819" y="29394"/>
                  </a:lnTo>
                  <a:lnTo>
                    <a:pt x="2638982" y="7766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2600" y="4360545"/>
              <a:ext cx="2743200" cy="914400"/>
            </a:xfrm>
            <a:custGeom>
              <a:avLst/>
              <a:gdLst/>
              <a:ahLst/>
              <a:cxnLst/>
              <a:rect l="l" t="t" r="r" b="b"/>
              <a:pathLst>
                <a:path w="2743200" h="914400">
                  <a:moveTo>
                    <a:pt x="0" y="152399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590800" y="0"/>
                  </a:lnTo>
                  <a:lnTo>
                    <a:pt x="2638982" y="7766"/>
                  </a:lnTo>
                  <a:lnTo>
                    <a:pt x="2680819" y="29394"/>
                  </a:lnTo>
                  <a:lnTo>
                    <a:pt x="2713805" y="62380"/>
                  </a:lnTo>
                  <a:lnTo>
                    <a:pt x="2735433" y="104217"/>
                  </a:lnTo>
                  <a:lnTo>
                    <a:pt x="2743200" y="152399"/>
                  </a:lnTo>
                  <a:lnTo>
                    <a:pt x="2743200" y="761999"/>
                  </a:lnTo>
                  <a:lnTo>
                    <a:pt x="2735433" y="810134"/>
                  </a:lnTo>
                  <a:lnTo>
                    <a:pt x="2713805" y="851964"/>
                  </a:lnTo>
                  <a:lnTo>
                    <a:pt x="2680819" y="884968"/>
                  </a:lnTo>
                  <a:lnTo>
                    <a:pt x="2638982" y="906621"/>
                  </a:lnTo>
                  <a:lnTo>
                    <a:pt x="2590800" y="914399"/>
                  </a:lnTo>
                  <a:lnTo>
                    <a:pt x="152400" y="914399"/>
                  </a:lnTo>
                  <a:lnTo>
                    <a:pt x="104217" y="906621"/>
                  </a:lnTo>
                  <a:lnTo>
                    <a:pt x="62380" y="884968"/>
                  </a:lnTo>
                  <a:lnTo>
                    <a:pt x="29394" y="851964"/>
                  </a:lnTo>
                  <a:lnTo>
                    <a:pt x="7766" y="810134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9525">
              <a:solidFill>
                <a:srgbClr val="9ED2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77261" y="4662932"/>
            <a:ext cx="1296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2C3C"/>
                </a:solidFill>
                <a:latin typeface="Arial"/>
                <a:cs typeface="Arial"/>
              </a:rPr>
              <a:t>Rapportage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781538" y="4344922"/>
            <a:ext cx="2814955" cy="986155"/>
            <a:chOff x="7781538" y="4344922"/>
            <a:chExt cx="2814955" cy="98615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1538" y="4344922"/>
              <a:ext cx="2814837" cy="98604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819389" y="4360545"/>
              <a:ext cx="2743200" cy="914400"/>
            </a:xfrm>
            <a:custGeom>
              <a:avLst/>
              <a:gdLst/>
              <a:ahLst/>
              <a:cxnLst/>
              <a:rect l="l" t="t" r="r" b="b"/>
              <a:pathLst>
                <a:path w="2743200" h="914400">
                  <a:moveTo>
                    <a:pt x="25908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6" y="810134"/>
                  </a:lnTo>
                  <a:lnTo>
                    <a:pt x="29394" y="851964"/>
                  </a:lnTo>
                  <a:lnTo>
                    <a:pt x="62380" y="884968"/>
                  </a:lnTo>
                  <a:lnTo>
                    <a:pt x="104217" y="906621"/>
                  </a:lnTo>
                  <a:lnTo>
                    <a:pt x="152400" y="914399"/>
                  </a:lnTo>
                  <a:lnTo>
                    <a:pt x="2590800" y="914399"/>
                  </a:lnTo>
                  <a:lnTo>
                    <a:pt x="2638982" y="906621"/>
                  </a:lnTo>
                  <a:lnTo>
                    <a:pt x="2680819" y="884968"/>
                  </a:lnTo>
                  <a:lnTo>
                    <a:pt x="2713805" y="851964"/>
                  </a:lnTo>
                  <a:lnTo>
                    <a:pt x="2735433" y="810134"/>
                  </a:lnTo>
                  <a:lnTo>
                    <a:pt x="2743200" y="761999"/>
                  </a:lnTo>
                  <a:lnTo>
                    <a:pt x="2743200" y="152399"/>
                  </a:lnTo>
                  <a:lnTo>
                    <a:pt x="2735433" y="104217"/>
                  </a:lnTo>
                  <a:lnTo>
                    <a:pt x="2713805" y="62380"/>
                  </a:lnTo>
                  <a:lnTo>
                    <a:pt x="2680819" y="29394"/>
                  </a:lnTo>
                  <a:lnTo>
                    <a:pt x="2638982" y="7766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19389" y="4360545"/>
              <a:ext cx="2743200" cy="914400"/>
            </a:xfrm>
            <a:custGeom>
              <a:avLst/>
              <a:gdLst/>
              <a:ahLst/>
              <a:cxnLst/>
              <a:rect l="l" t="t" r="r" b="b"/>
              <a:pathLst>
                <a:path w="2743200" h="914400">
                  <a:moveTo>
                    <a:pt x="0" y="152399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590800" y="0"/>
                  </a:lnTo>
                  <a:lnTo>
                    <a:pt x="2638982" y="7766"/>
                  </a:lnTo>
                  <a:lnTo>
                    <a:pt x="2680819" y="29394"/>
                  </a:lnTo>
                  <a:lnTo>
                    <a:pt x="2713805" y="62380"/>
                  </a:lnTo>
                  <a:lnTo>
                    <a:pt x="2735433" y="104217"/>
                  </a:lnTo>
                  <a:lnTo>
                    <a:pt x="2743200" y="152399"/>
                  </a:lnTo>
                  <a:lnTo>
                    <a:pt x="2743200" y="761999"/>
                  </a:lnTo>
                  <a:lnTo>
                    <a:pt x="2735433" y="810134"/>
                  </a:lnTo>
                  <a:lnTo>
                    <a:pt x="2713805" y="851964"/>
                  </a:lnTo>
                  <a:lnTo>
                    <a:pt x="2680819" y="884968"/>
                  </a:lnTo>
                  <a:lnTo>
                    <a:pt x="2638982" y="906621"/>
                  </a:lnTo>
                  <a:lnTo>
                    <a:pt x="2590800" y="914399"/>
                  </a:lnTo>
                  <a:lnTo>
                    <a:pt x="152400" y="914399"/>
                  </a:lnTo>
                  <a:lnTo>
                    <a:pt x="104217" y="906621"/>
                  </a:lnTo>
                  <a:lnTo>
                    <a:pt x="62380" y="884968"/>
                  </a:lnTo>
                  <a:lnTo>
                    <a:pt x="29394" y="851964"/>
                  </a:lnTo>
                  <a:lnTo>
                    <a:pt x="7766" y="810134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9525">
              <a:solidFill>
                <a:srgbClr val="9ED2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56880" y="4662932"/>
            <a:ext cx="2270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Moteur</a:t>
            </a:r>
            <a:r>
              <a:rPr sz="1800" b="1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de</a:t>
            </a:r>
            <a:r>
              <a:rPr sz="1800" b="1" spc="-3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2C3C"/>
                </a:solidFill>
                <a:latin typeface="Arial"/>
                <a:cs typeface="Arial"/>
              </a:rPr>
              <a:t>recherche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52053" y="2407913"/>
            <a:ext cx="2083435" cy="2083435"/>
            <a:chOff x="5052053" y="2407913"/>
            <a:chExt cx="2083435" cy="208343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2053" y="2407913"/>
              <a:ext cx="2083321" cy="208332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90159" y="2423159"/>
              <a:ext cx="2011680" cy="2011680"/>
            </a:xfrm>
            <a:custGeom>
              <a:avLst/>
              <a:gdLst/>
              <a:ahLst/>
              <a:cxnLst/>
              <a:rect l="l" t="t" r="r" b="b"/>
              <a:pathLst>
                <a:path w="2011679" h="2011679">
                  <a:moveTo>
                    <a:pt x="1005839" y="0"/>
                  </a:moveTo>
                  <a:lnTo>
                    <a:pt x="957107" y="1159"/>
                  </a:lnTo>
                  <a:lnTo>
                    <a:pt x="908972" y="4604"/>
                  </a:lnTo>
                  <a:lnTo>
                    <a:pt x="861489" y="10281"/>
                  </a:lnTo>
                  <a:lnTo>
                    <a:pt x="814710" y="18137"/>
                  </a:lnTo>
                  <a:lnTo>
                    <a:pt x="768687" y="28119"/>
                  </a:lnTo>
                  <a:lnTo>
                    <a:pt x="723474" y="40176"/>
                  </a:lnTo>
                  <a:lnTo>
                    <a:pt x="679122" y="54254"/>
                  </a:lnTo>
                  <a:lnTo>
                    <a:pt x="635685" y="70300"/>
                  </a:lnTo>
                  <a:lnTo>
                    <a:pt x="593216" y="88262"/>
                  </a:lnTo>
                  <a:lnTo>
                    <a:pt x="551766" y="108088"/>
                  </a:lnTo>
                  <a:lnTo>
                    <a:pt x="511390" y="129724"/>
                  </a:lnTo>
                  <a:lnTo>
                    <a:pt x="472138" y="153117"/>
                  </a:lnTo>
                  <a:lnTo>
                    <a:pt x="434065" y="178216"/>
                  </a:lnTo>
                  <a:lnTo>
                    <a:pt x="397223" y="204967"/>
                  </a:lnTo>
                  <a:lnTo>
                    <a:pt x="361664" y="233318"/>
                  </a:lnTo>
                  <a:lnTo>
                    <a:pt x="327441" y="263216"/>
                  </a:lnTo>
                  <a:lnTo>
                    <a:pt x="294608" y="294608"/>
                  </a:lnTo>
                  <a:lnTo>
                    <a:pt x="263216" y="327441"/>
                  </a:lnTo>
                  <a:lnTo>
                    <a:pt x="233318" y="361664"/>
                  </a:lnTo>
                  <a:lnTo>
                    <a:pt x="204967" y="397223"/>
                  </a:lnTo>
                  <a:lnTo>
                    <a:pt x="178216" y="434065"/>
                  </a:lnTo>
                  <a:lnTo>
                    <a:pt x="153117" y="472138"/>
                  </a:lnTo>
                  <a:lnTo>
                    <a:pt x="129724" y="511390"/>
                  </a:lnTo>
                  <a:lnTo>
                    <a:pt x="108088" y="551766"/>
                  </a:lnTo>
                  <a:lnTo>
                    <a:pt x="88262" y="593216"/>
                  </a:lnTo>
                  <a:lnTo>
                    <a:pt x="70300" y="635685"/>
                  </a:lnTo>
                  <a:lnTo>
                    <a:pt x="54254" y="679122"/>
                  </a:lnTo>
                  <a:lnTo>
                    <a:pt x="40176" y="723474"/>
                  </a:lnTo>
                  <a:lnTo>
                    <a:pt x="28119" y="768687"/>
                  </a:lnTo>
                  <a:lnTo>
                    <a:pt x="18137" y="814710"/>
                  </a:lnTo>
                  <a:lnTo>
                    <a:pt x="10281" y="861489"/>
                  </a:lnTo>
                  <a:lnTo>
                    <a:pt x="4604" y="908972"/>
                  </a:lnTo>
                  <a:lnTo>
                    <a:pt x="1159" y="957107"/>
                  </a:lnTo>
                  <a:lnTo>
                    <a:pt x="0" y="1005839"/>
                  </a:lnTo>
                  <a:lnTo>
                    <a:pt x="1159" y="1054572"/>
                  </a:lnTo>
                  <a:lnTo>
                    <a:pt x="4604" y="1102707"/>
                  </a:lnTo>
                  <a:lnTo>
                    <a:pt x="10281" y="1150190"/>
                  </a:lnTo>
                  <a:lnTo>
                    <a:pt x="18137" y="1196969"/>
                  </a:lnTo>
                  <a:lnTo>
                    <a:pt x="28119" y="1242992"/>
                  </a:lnTo>
                  <a:lnTo>
                    <a:pt x="40176" y="1288205"/>
                  </a:lnTo>
                  <a:lnTo>
                    <a:pt x="54254" y="1332557"/>
                  </a:lnTo>
                  <a:lnTo>
                    <a:pt x="70300" y="1375994"/>
                  </a:lnTo>
                  <a:lnTo>
                    <a:pt x="88262" y="1418463"/>
                  </a:lnTo>
                  <a:lnTo>
                    <a:pt x="108088" y="1459913"/>
                  </a:lnTo>
                  <a:lnTo>
                    <a:pt x="129724" y="1500289"/>
                  </a:lnTo>
                  <a:lnTo>
                    <a:pt x="153117" y="1539541"/>
                  </a:lnTo>
                  <a:lnTo>
                    <a:pt x="178216" y="1577614"/>
                  </a:lnTo>
                  <a:lnTo>
                    <a:pt x="204967" y="1614456"/>
                  </a:lnTo>
                  <a:lnTo>
                    <a:pt x="233318" y="1650015"/>
                  </a:lnTo>
                  <a:lnTo>
                    <a:pt x="263216" y="1684238"/>
                  </a:lnTo>
                  <a:lnTo>
                    <a:pt x="294608" y="1717071"/>
                  </a:lnTo>
                  <a:lnTo>
                    <a:pt x="327441" y="1748463"/>
                  </a:lnTo>
                  <a:lnTo>
                    <a:pt x="361664" y="1778361"/>
                  </a:lnTo>
                  <a:lnTo>
                    <a:pt x="397223" y="1806712"/>
                  </a:lnTo>
                  <a:lnTo>
                    <a:pt x="434065" y="1833463"/>
                  </a:lnTo>
                  <a:lnTo>
                    <a:pt x="472138" y="1858562"/>
                  </a:lnTo>
                  <a:lnTo>
                    <a:pt x="511390" y="1881955"/>
                  </a:lnTo>
                  <a:lnTo>
                    <a:pt x="551766" y="1903591"/>
                  </a:lnTo>
                  <a:lnTo>
                    <a:pt x="593216" y="1923417"/>
                  </a:lnTo>
                  <a:lnTo>
                    <a:pt x="635685" y="1941379"/>
                  </a:lnTo>
                  <a:lnTo>
                    <a:pt x="679122" y="1957425"/>
                  </a:lnTo>
                  <a:lnTo>
                    <a:pt x="723474" y="1971503"/>
                  </a:lnTo>
                  <a:lnTo>
                    <a:pt x="768687" y="1983560"/>
                  </a:lnTo>
                  <a:lnTo>
                    <a:pt x="814710" y="1993542"/>
                  </a:lnTo>
                  <a:lnTo>
                    <a:pt x="861489" y="2001398"/>
                  </a:lnTo>
                  <a:lnTo>
                    <a:pt x="908972" y="2007075"/>
                  </a:lnTo>
                  <a:lnTo>
                    <a:pt x="957107" y="2010520"/>
                  </a:lnTo>
                  <a:lnTo>
                    <a:pt x="1005839" y="2011679"/>
                  </a:lnTo>
                  <a:lnTo>
                    <a:pt x="1054572" y="2010520"/>
                  </a:lnTo>
                  <a:lnTo>
                    <a:pt x="1102707" y="2007075"/>
                  </a:lnTo>
                  <a:lnTo>
                    <a:pt x="1150190" y="2001398"/>
                  </a:lnTo>
                  <a:lnTo>
                    <a:pt x="1196969" y="1993542"/>
                  </a:lnTo>
                  <a:lnTo>
                    <a:pt x="1242992" y="1983560"/>
                  </a:lnTo>
                  <a:lnTo>
                    <a:pt x="1288205" y="1971503"/>
                  </a:lnTo>
                  <a:lnTo>
                    <a:pt x="1332557" y="1957425"/>
                  </a:lnTo>
                  <a:lnTo>
                    <a:pt x="1375994" y="1941379"/>
                  </a:lnTo>
                  <a:lnTo>
                    <a:pt x="1418463" y="1923417"/>
                  </a:lnTo>
                  <a:lnTo>
                    <a:pt x="1459913" y="1903591"/>
                  </a:lnTo>
                  <a:lnTo>
                    <a:pt x="1500289" y="1881955"/>
                  </a:lnTo>
                  <a:lnTo>
                    <a:pt x="1539541" y="1858562"/>
                  </a:lnTo>
                  <a:lnTo>
                    <a:pt x="1577614" y="1833463"/>
                  </a:lnTo>
                  <a:lnTo>
                    <a:pt x="1614456" y="1806712"/>
                  </a:lnTo>
                  <a:lnTo>
                    <a:pt x="1650015" y="1778361"/>
                  </a:lnTo>
                  <a:lnTo>
                    <a:pt x="1684238" y="1748463"/>
                  </a:lnTo>
                  <a:lnTo>
                    <a:pt x="1717071" y="1717071"/>
                  </a:lnTo>
                  <a:lnTo>
                    <a:pt x="1748463" y="1684238"/>
                  </a:lnTo>
                  <a:lnTo>
                    <a:pt x="1778361" y="1650015"/>
                  </a:lnTo>
                  <a:lnTo>
                    <a:pt x="1806712" y="1614456"/>
                  </a:lnTo>
                  <a:lnTo>
                    <a:pt x="1833463" y="1577614"/>
                  </a:lnTo>
                  <a:lnTo>
                    <a:pt x="1858562" y="1539541"/>
                  </a:lnTo>
                  <a:lnTo>
                    <a:pt x="1881955" y="1500289"/>
                  </a:lnTo>
                  <a:lnTo>
                    <a:pt x="1903591" y="1459913"/>
                  </a:lnTo>
                  <a:lnTo>
                    <a:pt x="1923417" y="1418463"/>
                  </a:lnTo>
                  <a:lnTo>
                    <a:pt x="1941379" y="1375994"/>
                  </a:lnTo>
                  <a:lnTo>
                    <a:pt x="1957425" y="1332557"/>
                  </a:lnTo>
                  <a:lnTo>
                    <a:pt x="1971503" y="1288205"/>
                  </a:lnTo>
                  <a:lnTo>
                    <a:pt x="1983560" y="1242992"/>
                  </a:lnTo>
                  <a:lnTo>
                    <a:pt x="1993542" y="1196969"/>
                  </a:lnTo>
                  <a:lnTo>
                    <a:pt x="2001398" y="1150190"/>
                  </a:lnTo>
                  <a:lnTo>
                    <a:pt x="2007075" y="1102707"/>
                  </a:lnTo>
                  <a:lnTo>
                    <a:pt x="2010520" y="1054572"/>
                  </a:lnTo>
                  <a:lnTo>
                    <a:pt x="2011680" y="1005839"/>
                  </a:lnTo>
                  <a:lnTo>
                    <a:pt x="2010520" y="957107"/>
                  </a:lnTo>
                  <a:lnTo>
                    <a:pt x="2007075" y="908972"/>
                  </a:lnTo>
                  <a:lnTo>
                    <a:pt x="2001398" y="861489"/>
                  </a:lnTo>
                  <a:lnTo>
                    <a:pt x="1993542" y="814710"/>
                  </a:lnTo>
                  <a:lnTo>
                    <a:pt x="1983560" y="768687"/>
                  </a:lnTo>
                  <a:lnTo>
                    <a:pt x="1971503" y="723474"/>
                  </a:lnTo>
                  <a:lnTo>
                    <a:pt x="1957425" y="679122"/>
                  </a:lnTo>
                  <a:lnTo>
                    <a:pt x="1941379" y="635685"/>
                  </a:lnTo>
                  <a:lnTo>
                    <a:pt x="1923417" y="593216"/>
                  </a:lnTo>
                  <a:lnTo>
                    <a:pt x="1903591" y="551766"/>
                  </a:lnTo>
                  <a:lnTo>
                    <a:pt x="1881955" y="511390"/>
                  </a:lnTo>
                  <a:lnTo>
                    <a:pt x="1858562" y="472138"/>
                  </a:lnTo>
                  <a:lnTo>
                    <a:pt x="1833463" y="434065"/>
                  </a:lnTo>
                  <a:lnTo>
                    <a:pt x="1806712" y="397223"/>
                  </a:lnTo>
                  <a:lnTo>
                    <a:pt x="1778361" y="361664"/>
                  </a:lnTo>
                  <a:lnTo>
                    <a:pt x="1748463" y="327441"/>
                  </a:lnTo>
                  <a:lnTo>
                    <a:pt x="1717071" y="294608"/>
                  </a:lnTo>
                  <a:lnTo>
                    <a:pt x="1684238" y="263216"/>
                  </a:lnTo>
                  <a:lnTo>
                    <a:pt x="1650015" y="233318"/>
                  </a:lnTo>
                  <a:lnTo>
                    <a:pt x="1614456" y="204967"/>
                  </a:lnTo>
                  <a:lnTo>
                    <a:pt x="1577614" y="178216"/>
                  </a:lnTo>
                  <a:lnTo>
                    <a:pt x="1539541" y="153117"/>
                  </a:lnTo>
                  <a:lnTo>
                    <a:pt x="1500289" y="129724"/>
                  </a:lnTo>
                  <a:lnTo>
                    <a:pt x="1459913" y="108088"/>
                  </a:lnTo>
                  <a:lnTo>
                    <a:pt x="1418463" y="88262"/>
                  </a:lnTo>
                  <a:lnTo>
                    <a:pt x="1375994" y="70300"/>
                  </a:lnTo>
                  <a:lnTo>
                    <a:pt x="1332557" y="54254"/>
                  </a:lnTo>
                  <a:lnTo>
                    <a:pt x="1288205" y="40176"/>
                  </a:lnTo>
                  <a:lnTo>
                    <a:pt x="1242992" y="28119"/>
                  </a:lnTo>
                  <a:lnTo>
                    <a:pt x="1196969" y="18137"/>
                  </a:lnTo>
                  <a:lnTo>
                    <a:pt x="1150190" y="10281"/>
                  </a:lnTo>
                  <a:lnTo>
                    <a:pt x="1102707" y="4604"/>
                  </a:lnTo>
                  <a:lnTo>
                    <a:pt x="1054572" y="1159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90159" y="2423159"/>
              <a:ext cx="2011680" cy="2011680"/>
            </a:xfrm>
            <a:custGeom>
              <a:avLst/>
              <a:gdLst/>
              <a:ahLst/>
              <a:cxnLst/>
              <a:rect l="l" t="t" r="r" b="b"/>
              <a:pathLst>
                <a:path w="2011679" h="2011679">
                  <a:moveTo>
                    <a:pt x="0" y="1005839"/>
                  </a:moveTo>
                  <a:lnTo>
                    <a:pt x="1159" y="957107"/>
                  </a:lnTo>
                  <a:lnTo>
                    <a:pt x="4604" y="908972"/>
                  </a:lnTo>
                  <a:lnTo>
                    <a:pt x="10281" y="861489"/>
                  </a:lnTo>
                  <a:lnTo>
                    <a:pt x="18137" y="814710"/>
                  </a:lnTo>
                  <a:lnTo>
                    <a:pt x="28119" y="768687"/>
                  </a:lnTo>
                  <a:lnTo>
                    <a:pt x="40176" y="723474"/>
                  </a:lnTo>
                  <a:lnTo>
                    <a:pt x="54254" y="679122"/>
                  </a:lnTo>
                  <a:lnTo>
                    <a:pt x="70300" y="635685"/>
                  </a:lnTo>
                  <a:lnTo>
                    <a:pt x="88262" y="593216"/>
                  </a:lnTo>
                  <a:lnTo>
                    <a:pt x="108088" y="551766"/>
                  </a:lnTo>
                  <a:lnTo>
                    <a:pt x="129724" y="511390"/>
                  </a:lnTo>
                  <a:lnTo>
                    <a:pt x="153117" y="472138"/>
                  </a:lnTo>
                  <a:lnTo>
                    <a:pt x="178216" y="434065"/>
                  </a:lnTo>
                  <a:lnTo>
                    <a:pt x="204967" y="397223"/>
                  </a:lnTo>
                  <a:lnTo>
                    <a:pt x="233318" y="361664"/>
                  </a:lnTo>
                  <a:lnTo>
                    <a:pt x="263216" y="327441"/>
                  </a:lnTo>
                  <a:lnTo>
                    <a:pt x="294608" y="294608"/>
                  </a:lnTo>
                  <a:lnTo>
                    <a:pt x="327441" y="263216"/>
                  </a:lnTo>
                  <a:lnTo>
                    <a:pt x="361664" y="233318"/>
                  </a:lnTo>
                  <a:lnTo>
                    <a:pt x="397223" y="204967"/>
                  </a:lnTo>
                  <a:lnTo>
                    <a:pt x="434065" y="178216"/>
                  </a:lnTo>
                  <a:lnTo>
                    <a:pt x="472138" y="153117"/>
                  </a:lnTo>
                  <a:lnTo>
                    <a:pt x="511390" y="129724"/>
                  </a:lnTo>
                  <a:lnTo>
                    <a:pt x="551766" y="108088"/>
                  </a:lnTo>
                  <a:lnTo>
                    <a:pt x="593216" y="88262"/>
                  </a:lnTo>
                  <a:lnTo>
                    <a:pt x="635685" y="70300"/>
                  </a:lnTo>
                  <a:lnTo>
                    <a:pt x="679122" y="54254"/>
                  </a:lnTo>
                  <a:lnTo>
                    <a:pt x="723474" y="40176"/>
                  </a:lnTo>
                  <a:lnTo>
                    <a:pt x="768687" y="28119"/>
                  </a:lnTo>
                  <a:lnTo>
                    <a:pt x="814710" y="18137"/>
                  </a:lnTo>
                  <a:lnTo>
                    <a:pt x="861489" y="10281"/>
                  </a:lnTo>
                  <a:lnTo>
                    <a:pt x="908972" y="4604"/>
                  </a:lnTo>
                  <a:lnTo>
                    <a:pt x="957107" y="1159"/>
                  </a:lnTo>
                  <a:lnTo>
                    <a:pt x="1005839" y="0"/>
                  </a:lnTo>
                  <a:lnTo>
                    <a:pt x="1054572" y="1159"/>
                  </a:lnTo>
                  <a:lnTo>
                    <a:pt x="1102707" y="4604"/>
                  </a:lnTo>
                  <a:lnTo>
                    <a:pt x="1150190" y="10281"/>
                  </a:lnTo>
                  <a:lnTo>
                    <a:pt x="1196969" y="18137"/>
                  </a:lnTo>
                  <a:lnTo>
                    <a:pt x="1242992" y="28119"/>
                  </a:lnTo>
                  <a:lnTo>
                    <a:pt x="1288205" y="40176"/>
                  </a:lnTo>
                  <a:lnTo>
                    <a:pt x="1332557" y="54254"/>
                  </a:lnTo>
                  <a:lnTo>
                    <a:pt x="1375994" y="70300"/>
                  </a:lnTo>
                  <a:lnTo>
                    <a:pt x="1418463" y="88262"/>
                  </a:lnTo>
                  <a:lnTo>
                    <a:pt x="1459913" y="108088"/>
                  </a:lnTo>
                  <a:lnTo>
                    <a:pt x="1500289" y="129724"/>
                  </a:lnTo>
                  <a:lnTo>
                    <a:pt x="1539541" y="153117"/>
                  </a:lnTo>
                  <a:lnTo>
                    <a:pt x="1577614" y="178216"/>
                  </a:lnTo>
                  <a:lnTo>
                    <a:pt x="1614456" y="204967"/>
                  </a:lnTo>
                  <a:lnTo>
                    <a:pt x="1650015" y="233318"/>
                  </a:lnTo>
                  <a:lnTo>
                    <a:pt x="1684238" y="263216"/>
                  </a:lnTo>
                  <a:lnTo>
                    <a:pt x="1717071" y="294608"/>
                  </a:lnTo>
                  <a:lnTo>
                    <a:pt x="1748463" y="327441"/>
                  </a:lnTo>
                  <a:lnTo>
                    <a:pt x="1778361" y="361664"/>
                  </a:lnTo>
                  <a:lnTo>
                    <a:pt x="1806712" y="397223"/>
                  </a:lnTo>
                  <a:lnTo>
                    <a:pt x="1833463" y="434065"/>
                  </a:lnTo>
                  <a:lnTo>
                    <a:pt x="1858562" y="472138"/>
                  </a:lnTo>
                  <a:lnTo>
                    <a:pt x="1881955" y="511390"/>
                  </a:lnTo>
                  <a:lnTo>
                    <a:pt x="1903591" y="551766"/>
                  </a:lnTo>
                  <a:lnTo>
                    <a:pt x="1923417" y="593216"/>
                  </a:lnTo>
                  <a:lnTo>
                    <a:pt x="1941379" y="635685"/>
                  </a:lnTo>
                  <a:lnTo>
                    <a:pt x="1957425" y="679122"/>
                  </a:lnTo>
                  <a:lnTo>
                    <a:pt x="1971503" y="723474"/>
                  </a:lnTo>
                  <a:lnTo>
                    <a:pt x="1983560" y="768687"/>
                  </a:lnTo>
                  <a:lnTo>
                    <a:pt x="1993542" y="814710"/>
                  </a:lnTo>
                  <a:lnTo>
                    <a:pt x="2001398" y="861489"/>
                  </a:lnTo>
                  <a:lnTo>
                    <a:pt x="2007075" y="908972"/>
                  </a:lnTo>
                  <a:lnTo>
                    <a:pt x="2010520" y="957107"/>
                  </a:lnTo>
                  <a:lnTo>
                    <a:pt x="2011680" y="1005839"/>
                  </a:lnTo>
                  <a:lnTo>
                    <a:pt x="2010520" y="1054572"/>
                  </a:lnTo>
                  <a:lnTo>
                    <a:pt x="2007075" y="1102707"/>
                  </a:lnTo>
                  <a:lnTo>
                    <a:pt x="2001398" y="1150190"/>
                  </a:lnTo>
                  <a:lnTo>
                    <a:pt x="1993542" y="1196969"/>
                  </a:lnTo>
                  <a:lnTo>
                    <a:pt x="1983560" y="1242992"/>
                  </a:lnTo>
                  <a:lnTo>
                    <a:pt x="1971503" y="1288205"/>
                  </a:lnTo>
                  <a:lnTo>
                    <a:pt x="1957425" y="1332557"/>
                  </a:lnTo>
                  <a:lnTo>
                    <a:pt x="1941379" y="1375994"/>
                  </a:lnTo>
                  <a:lnTo>
                    <a:pt x="1923417" y="1418463"/>
                  </a:lnTo>
                  <a:lnTo>
                    <a:pt x="1903591" y="1459913"/>
                  </a:lnTo>
                  <a:lnTo>
                    <a:pt x="1881955" y="1500289"/>
                  </a:lnTo>
                  <a:lnTo>
                    <a:pt x="1858562" y="1539541"/>
                  </a:lnTo>
                  <a:lnTo>
                    <a:pt x="1833463" y="1577614"/>
                  </a:lnTo>
                  <a:lnTo>
                    <a:pt x="1806712" y="1614456"/>
                  </a:lnTo>
                  <a:lnTo>
                    <a:pt x="1778361" y="1650015"/>
                  </a:lnTo>
                  <a:lnTo>
                    <a:pt x="1748463" y="1684238"/>
                  </a:lnTo>
                  <a:lnTo>
                    <a:pt x="1717071" y="1717071"/>
                  </a:lnTo>
                  <a:lnTo>
                    <a:pt x="1684238" y="1748463"/>
                  </a:lnTo>
                  <a:lnTo>
                    <a:pt x="1650015" y="1778361"/>
                  </a:lnTo>
                  <a:lnTo>
                    <a:pt x="1614456" y="1806712"/>
                  </a:lnTo>
                  <a:lnTo>
                    <a:pt x="1577614" y="1833463"/>
                  </a:lnTo>
                  <a:lnTo>
                    <a:pt x="1539541" y="1858562"/>
                  </a:lnTo>
                  <a:lnTo>
                    <a:pt x="1500289" y="1881955"/>
                  </a:lnTo>
                  <a:lnTo>
                    <a:pt x="1459913" y="1903591"/>
                  </a:lnTo>
                  <a:lnTo>
                    <a:pt x="1418463" y="1923417"/>
                  </a:lnTo>
                  <a:lnTo>
                    <a:pt x="1375994" y="1941379"/>
                  </a:lnTo>
                  <a:lnTo>
                    <a:pt x="1332557" y="1957425"/>
                  </a:lnTo>
                  <a:lnTo>
                    <a:pt x="1288205" y="1971503"/>
                  </a:lnTo>
                  <a:lnTo>
                    <a:pt x="1242992" y="1983560"/>
                  </a:lnTo>
                  <a:lnTo>
                    <a:pt x="1196969" y="1993542"/>
                  </a:lnTo>
                  <a:lnTo>
                    <a:pt x="1150190" y="2001398"/>
                  </a:lnTo>
                  <a:lnTo>
                    <a:pt x="1102707" y="2007075"/>
                  </a:lnTo>
                  <a:lnTo>
                    <a:pt x="1054572" y="2010520"/>
                  </a:lnTo>
                  <a:lnTo>
                    <a:pt x="1005839" y="2011679"/>
                  </a:lnTo>
                  <a:lnTo>
                    <a:pt x="957107" y="2010520"/>
                  </a:lnTo>
                  <a:lnTo>
                    <a:pt x="908972" y="2007075"/>
                  </a:lnTo>
                  <a:lnTo>
                    <a:pt x="861489" y="2001398"/>
                  </a:lnTo>
                  <a:lnTo>
                    <a:pt x="814710" y="1993542"/>
                  </a:lnTo>
                  <a:lnTo>
                    <a:pt x="768687" y="1983560"/>
                  </a:lnTo>
                  <a:lnTo>
                    <a:pt x="723474" y="1971503"/>
                  </a:lnTo>
                  <a:lnTo>
                    <a:pt x="679122" y="1957425"/>
                  </a:lnTo>
                  <a:lnTo>
                    <a:pt x="635685" y="1941379"/>
                  </a:lnTo>
                  <a:lnTo>
                    <a:pt x="593216" y="1923417"/>
                  </a:lnTo>
                  <a:lnTo>
                    <a:pt x="551766" y="1903591"/>
                  </a:lnTo>
                  <a:lnTo>
                    <a:pt x="511390" y="1881955"/>
                  </a:lnTo>
                  <a:lnTo>
                    <a:pt x="472138" y="1858562"/>
                  </a:lnTo>
                  <a:lnTo>
                    <a:pt x="434065" y="1833463"/>
                  </a:lnTo>
                  <a:lnTo>
                    <a:pt x="397223" y="1806712"/>
                  </a:lnTo>
                  <a:lnTo>
                    <a:pt x="361664" y="1778361"/>
                  </a:lnTo>
                  <a:lnTo>
                    <a:pt x="327441" y="1748463"/>
                  </a:lnTo>
                  <a:lnTo>
                    <a:pt x="294608" y="1717071"/>
                  </a:lnTo>
                  <a:lnTo>
                    <a:pt x="263216" y="1684238"/>
                  </a:lnTo>
                  <a:lnTo>
                    <a:pt x="233318" y="1650015"/>
                  </a:lnTo>
                  <a:lnTo>
                    <a:pt x="204967" y="1614456"/>
                  </a:lnTo>
                  <a:lnTo>
                    <a:pt x="178216" y="1577614"/>
                  </a:lnTo>
                  <a:lnTo>
                    <a:pt x="153117" y="1539541"/>
                  </a:lnTo>
                  <a:lnTo>
                    <a:pt x="129724" y="1500289"/>
                  </a:lnTo>
                  <a:lnTo>
                    <a:pt x="108088" y="1459913"/>
                  </a:lnTo>
                  <a:lnTo>
                    <a:pt x="88262" y="1418463"/>
                  </a:lnTo>
                  <a:lnTo>
                    <a:pt x="70300" y="1375994"/>
                  </a:lnTo>
                  <a:lnTo>
                    <a:pt x="54254" y="1332557"/>
                  </a:lnTo>
                  <a:lnTo>
                    <a:pt x="40176" y="1288205"/>
                  </a:lnTo>
                  <a:lnTo>
                    <a:pt x="28119" y="1242992"/>
                  </a:lnTo>
                  <a:lnTo>
                    <a:pt x="18137" y="1196969"/>
                  </a:lnTo>
                  <a:lnTo>
                    <a:pt x="10281" y="1150190"/>
                  </a:lnTo>
                  <a:lnTo>
                    <a:pt x="4604" y="1102707"/>
                  </a:lnTo>
                  <a:lnTo>
                    <a:pt x="1159" y="1054572"/>
                  </a:lnTo>
                  <a:lnTo>
                    <a:pt x="0" y="1005839"/>
                  </a:lnTo>
                  <a:close/>
                </a:path>
              </a:pathLst>
            </a:custGeom>
            <a:ln w="9524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516626" y="3043809"/>
            <a:ext cx="1160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PRO-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NOMEN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854196" y="2764497"/>
            <a:ext cx="4479290" cy="1260475"/>
            <a:chOff x="3854196" y="2764497"/>
            <a:chExt cx="4479290" cy="1260475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4196" y="2764497"/>
              <a:ext cx="1278636" cy="1629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01440" y="2788920"/>
              <a:ext cx="1188720" cy="73660"/>
            </a:xfrm>
            <a:custGeom>
              <a:avLst/>
              <a:gdLst/>
              <a:ahLst/>
              <a:cxnLst/>
              <a:rect l="l" t="t" r="r" b="b"/>
              <a:pathLst>
                <a:path w="1188720" h="73660">
                  <a:moveTo>
                    <a:pt x="1188719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1188719" y="73151"/>
                  </a:lnTo>
                  <a:lnTo>
                    <a:pt x="1188719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01440" y="2788920"/>
              <a:ext cx="1188720" cy="73660"/>
            </a:xfrm>
            <a:custGeom>
              <a:avLst/>
              <a:gdLst/>
              <a:ahLst/>
              <a:cxnLst/>
              <a:rect l="l" t="t" r="r" b="b"/>
              <a:pathLst>
                <a:path w="1188720" h="73660">
                  <a:moveTo>
                    <a:pt x="0" y="73151"/>
                  </a:moveTo>
                  <a:lnTo>
                    <a:pt x="1188719" y="73151"/>
                  </a:lnTo>
                  <a:lnTo>
                    <a:pt x="1188719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54596" y="2764497"/>
              <a:ext cx="1278636" cy="16297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101840" y="2788920"/>
              <a:ext cx="1188720" cy="73660"/>
            </a:xfrm>
            <a:custGeom>
              <a:avLst/>
              <a:gdLst/>
              <a:ahLst/>
              <a:cxnLst/>
              <a:rect l="l" t="t" r="r" b="b"/>
              <a:pathLst>
                <a:path w="1188720" h="73660">
                  <a:moveTo>
                    <a:pt x="1188720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1188720" y="73151"/>
                  </a:lnTo>
                  <a:lnTo>
                    <a:pt x="1188720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01840" y="2788920"/>
              <a:ext cx="1188720" cy="73660"/>
            </a:xfrm>
            <a:custGeom>
              <a:avLst/>
              <a:gdLst/>
              <a:ahLst/>
              <a:cxnLst/>
              <a:rect l="l" t="t" r="r" b="b"/>
              <a:pathLst>
                <a:path w="1188720" h="73660">
                  <a:moveTo>
                    <a:pt x="0" y="73151"/>
                  </a:moveTo>
                  <a:lnTo>
                    <a:pt x="1188720" y="73151"/>
                  </a:lnTo>
                  <a:lnTo>
                    <a:pt x="1188720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4196" y="3861777"/>
              <a:ext cx="1278636" cy="16297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901440" y="3886200"/>
              <a:ext cx="1188720" cy="73660"/>
            </a:xfrm>
            <a:custGeom>
              <a:avLst/>
              <a:gdLst/>
              <a:ahLst/>
              <a:cxnLst/>
              <a:rect l="l" t="t" r="r" b="b"/>
              <a:pathLst>
                <a:path w="1188720" h="73660">
                  <a:moveTo>
                    <a:pt x="1188719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1188719" y="73151"/>
                  </a:lnTo>
                  <a:lnTo>
                    <a:pt x="1188719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01440" y="3886200"/>
              <a:ext cx="1188720" cy="73660"/>
            </a:xfrm>
            <a:custGeom>
              <a:avLst/>
              <a:gdLst/>
              <a:ahLst/>
              <a:cxnLst/>
              <a:rect l="l" t="t" r="r" b="b"/>
              <a:pathLst>
                <a:path w="1188720" h="73660">
                  <a:moveTo>
                    <a:pt x="0" y="73151"/>
                  </a:moveTo>
                  <a:lnTo>
                    <a:pt x="1188719" y="73151"/>
                  </a:lnTo>
                  <a:lnTo>
                    <a:pt x="1188719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54596" y="3861777"/>
              <a:ext cx="1278636" cy="16297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101840" y="3886200"/>
              <a:ext cx="1188720" cy="73660"/>
            </a:xfrm>
            <a:custGeom>
              <a:avLst/>
              <a:gdLst/>
              <a:ahLst/>
              <a:cxnLst/>
              <a:rect l="l" t="t" r="r" b="b"/>
              <a:pathLst>
                <a:path w="1188720" h="73660">
                  <a:moveTo>
                    <a:pt x="1188720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1188720" y="73151"/>
                  </a:lnTo>
                  <a:lnTo>
                    <a:pt x="1188720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01840" y="3886200"/>
              <a:ext cx="1188720" cy="73660"/>
            </a:xfrm>
            <a:custGeom>
              <a:avLst/>
              <a:gdLst/>
              <a:ahLst/>
              <a:cxnLst/>
              <a:rect l="l" t="t" r="r" b="b"/>
              <a:pathLst>
                <a:path w="1188720" h="73660">
                  <a:moveTo>
                    <a:pt x="0" y="73151"/>
                  </a:moveTo>
                  <a:lnTo>
                    <a:pt x="1188720" y="73151"/>
                  </a:lnTo>
                  <a:lnTo>
                    <a:pt x="1188720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525">
              <a:solidFill>
                <a:srgbClr val="71B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2681097" y="5804115"/>
            <a:ext cx="6830059" cy="917575"/>
          </a:xfrm>
          <a:custGeom>
            <a:avLst/>
            <a:gdLst/>
            <a:ahLst/>
            <a:cxnLst/>
            <a:rect l="l" t="t" r="r" b="b"/>
            <a:pathLst>
              <a:path w="6830059" h="917575">
                <a:moveTo>
                  <a:pt x="6829806" y="0"/>
                </a:moveTo>
                <a:lnTo>
                  <a:pt x="0" y="0"/>
                </a:lnTo>
                <a:lnTo>
                  <a:pt x="0" y="917359"/>
                </a:lnTo>
                <a:lnTo>
                  <a:pt x="6829806" y="917359"/>
                </a:lnTo>
                <a:lnTo>
                  <a:pt x="6829806" y="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681097" y="5804115"/>
            <a:ext cx="6830059" cy="9175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700"/>
              </a:spcBef>
            </a:pPr>
            <a:r>
              <a:rPr sz="1600" dirty="0">
                <a:latin typeface="Arial"/>
                <a:cs typeface="Arial"/>
              </a:rPr>
              <a:t>Source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centrale,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légale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structurée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pour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gestion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l’échange.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903283" y="5884455"/>
            <a:ext cx="173355" cy="755650"/>
            <a:chOff x="2903283" y="5884455"/>
            <a:chExt cx="173355" cy="755650"/>
          </a:xfrm>
        </p:grpSpPr>
        <p:sp>
          <p:nvSpPr>
            <p:cNvPr id="45" name="object 45"/>
            <p:cNvSpPr/>
            <p:nvPr/>
          </p:nvSpPr>
          <p:spPr>
            <a:xfrm>
              <a:off x="2904870" y="5886043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4">
                  <a:moveTo>
                    <a:pt x="85090" y="0"/>
                  </a:moveTo>
                  <a:lnTo>
                    <a:pt x="0" y="0"/>
                  </a:lnTo>
                  <a:lnTo>
                    <a:pt x="85090" y="155016"/>
                  </a:lnTo>
                  <a:lnTo>
                    <a:pt x="0" y="310019"/>
                  </a:lnTo>
                  <a:lnTo>
                    <a:pt x="85090" y="310019"/>
                  </a:lnTo>
                  <a:lnTo>
                    <a:pt x="170053" y="155016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04870" y="5886043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4">
                  <a:moveTo>
                    <a:pt x="0" y="0"/>
                  </a:moveTo>
                  <a:lnTo>
                    <a:pt x="85090" y="0"/>
                  </a:lnTo>
                  <a:lnTo>
                    <a:pt x="170053" y="155016"/>
                  </a:lnTo>
                  <a:lnTo>
                    <a:pt x="85090" y="310019"/>
                  </a:lnTo>
                  <a:lnTo>
                    <a:pt x="0" y="310019"/>
                  </a:lnTo>
                  <a:lnTo>
                    <a:pt x="85090" y="15501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04870" y="6328346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5">
                  <a:moveTo>
                    <a:pt x="85090" y="0"/>
                  </a:moveTo>
                  <a:lnTo>
                    <a:pt x="0" y="0"/>
                  </a:lnTo>
                  <a:lnTo>
                    <a:pt x="85090" y="155003"/>
                  </a:lnTo>
                  <a:lnTo>
                    <a:pt x="0" y="310006"/>
                  </a:lnTo>
                  <a:lnTo>
                    <a:pt x="85090" y="310006"/>
                  </a:lnTo>
                  <a:lnTo>
                    <a:pt x="170053" y="155003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04870" y="6328346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5">
                  <a:moveTo>
                    <a:pt x="0" y="0"/>
                  </a:moveTo>
                  <a:lnTo>
                    <a:pt x="85090" y="0"/>
                  </a:lnTo>
                  <a:lnTo>
                    <a:pt x="170053" y="155003"/>
                  </a:lnTo>
                  <a:lnTo>
                    <a:pt x="85090" y="310006"/>
                  </a:lnTo>
                  <a:lnTo>
                    <a:pt x="0" y="310006"/>
                  </a:lnTo>
                  <a:lnTo>
                    <a:pt x="85090" y="15500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398645">
              <a:lnSpc>
                <a:spcPct val="100000"/>
              </a:lnSpc>
              <a:spcBef>
                <a:spcPts val="105"/>
              </a:spcBef>
            </a:pPr>
            <a:r>
              <a:rPr dirty="0"/>
              <a:t>Nouvel</a:t>
            </a:r>
            <a:r>
              <a:rPr spc="-40" dirty="0"/>
              <a:t> </a:t>
            </a:r>
            <a:r>
              <a:rPr dirty="0"/>
              <a:t>outil</a:t>
            </a:r>
            <a:r>
              <a:rPr spc="-1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gestion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1280393" y="6290109"/>
            <a:ext cx="2235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spc="-25" dirty="0"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17545" y="6388098"/>
            <a:ext cx="397954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Base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d’une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sortie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cohérente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vers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secteur.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88427" y="3003796"/>
            <a:ext cx="4832985" cy="3536315"/>
            <a:chOff x="3488427" y="3003796"/>
            <a:chExt cx="4832985" cy="35363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8427" y="3003796"/>
              <a:ext cx="4832621" cy="35356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26408" y="3018916"/>
              <a:ext cx="4761230" cy="3464560"/>
            </a:xfrm>
            <a:custGeom>
              <a:avLst/>
              <a:gdLst/>
              <a:ahLst/>
              <a:cxnLst/>
              <a:rect l="l" t="t" r="r" b="b"/>
              <a:pathLst>
                <a:path w="4761230" h="3464560">
                  <a:moveTo>
                    <a:pt x="4183507" y="0"/>
                  </a:moveTo>
                  <a:lnTo>
                    <a:pt x="577341" y="0"/>
                  </a:lnTo>
                  <a:lnTo>
                    <a:pt x="529985" y="1914"/>
                  </a:lnTo>
                  <a:lnTo>
                    <a:pt x="483684" y="7558"/>
                  </a:lnTo>
                  <a:lnTo>
                    <a:pt x="438587" y="16784"/>
                  </a:lnTo>
                  <a:lnTo>
                    <a:pt x="394841" y="29442"/>
                  </a:lnTo>
                  <a:lnTo>
                    <a:pt x="352597" y="45384"/>
                  </a:lnTo>
                  <a:lnTo>
                    <a:pt x="312002" y="64461"/>
                  </a:lnTo>
                  <a:lnTo>
                    <a:pt x="273205" y="86525"/>
                  </a:lnTo>
                  <a:lnTo>
                    <a:pt x="236354" y="111426"/>
                  </a:lnTo>
                  <a:lnTo>
                    <a:pt x="201597" y="139017"/>
                  </a:lnTo>
                  <a:lnTo>
                    <a:pt x="169084" y="169148"/>
                  </a:lnTo>
                  <a:lnTo>
                    <a:pt x="138963" y="201670"/>
                  </a:lnTo>
                  <a:lnTo>
                    <a:pt x="111382" y="236436"/>
                  </a:lnTo>
                  <a:lnTo>
                    <a:pt x="86489" y="273296"/>
                  </a:lnTo>
                  <a:lnTo>
                    <a:pt x="64434" y="312102"/>
                  </a:lnTo>
                  <a:lnTo>
                    <a:pt x="45364" y="352704"/>
                  </a:lnTo>
                  <a:lnTo>
                    <a:pt x="29429" y="394955"/>
                  </a:lnTo>
                  <a:lnTo>
                    <a:pt x="16776" y="438706"/>
                  </a:lnTo>
                  <a:lnTo>
                    <a:pt x="7555" y="483807"/>
                  </a:lnTo>
                  <a:lnTo>
                    <a:pt x="1913" y="530111"/>
                  </a:lnTo>
                  <a:lnTo>
                    <a:pt x="0" y="577469"/>
                  </a:lnTo>
                  <a:lnTo>
                    <a:pt x="0" y="2887027"/>
                  </a:lnTo>
                  <a:lnTo>
                    <a:pt x="1913" y="2934382"/>
                  </a:lnTo>
                  <a:lnTo>
                    <a:pt x="7555" y="2980683"/>
                  </a:lnTo>
                  <a:lnTo>
                    <a:pt x="16776" y="3025782"/>
                  </a:lnTo>
                  <a:lnTo>
                    <a:pt x="29429" y="3069529"/>
                  </a:lnTo>
                  <a:lnTo>
                    <a:pt x="45364" y="3111776"/>
                  </a:lnTo>
                  <a:lnTo>
                    <a:pt x="64434" y="3152375"/>
                  </a:lnTo>
                  <a:lnTo>
                    <a:pt x="86489" y="3191176"/>
                  </a:lnTo>
                  <a:lnTo>
                    <a:pt x="111382" y="3228032"/>
                  </a:lnTo>
                  <a:lnTo>
                    <a:pt x="138963" y="3262793"/>
                  </a:lnTo>
                  <a:lnTo>
                    <a:pt x="169084" y="3295311"/>
                  </a:lnTo>
                  <a:lnTo>
                    <a:pt x="201597" y="3325438"/>
                  </a:lnTo>
                  <a:lnTo>
                    <a:pt x="236354" y="3353024"/>
                  </a:lnTo>
                  <a:lnTo>
                    <a:pt x="273205" y="3377922"/>
                  </a:lnTo>
                  <a:lnTo>
                    <a:pt x="312002" y="3399982"/>
                  </a:lnTo>
                  <a:lnTo>
                    <a:pt x="352597" y="3419056"/>
                  </a:lnTo>
                  <a:lnTo>
                    <a:pt x="394841" y="3434995"/>
                  </a:lnTo>
                  <a:lnTo>
                    <a:pt x="438587" y="3447651"/>
                  </a:lnTo>
                  <a:lnTo>
                    <a:pt x="483684" y="3456875"/>
                  </a:lnTo>
                  <a:lnTo>
                    <a:pt x="529985" y="3462518"/>
                  </a:lnTo>
                  <a:lnTo>
                    <a:pt x="577341" y="3464433"/>
                  </a:lnTo>
                  <a:lnTo>
                    <a:pt x="4183507" y="3464433"/>
                  </a:lnTo>
                  <a:lnTo>
                    <a:pt x="4230863" y="3462518"/>
                  </a:lnTo>
                  <a:lnTo>
                    <a:pt x="4277164" y="3456875"/>
                  </a:lnTo>
                  <a:lnTo>
                    <a:pt x="4322261" y="3447651"/>
                  </a:lnTo>
                  <a:lnTo>
                    <a:pt x="4366007" y="3434995"/>
                  </a:lnTo>
                  <a:lnTo>
                    <a:pt x="4408251" y="3419056"/>
                  </a:lnTo>
                  <a:lnTo>
                    <a:pt x="4448846" y="3399982"/>
                  </a:lnTo>
                  <a:lnTo>
                    <a:pt x="4487643" y="3377922"/>
                  </a:lnTo>
                  <a:lnTo>
                    <a:pt x="4524494" y="3353024"/>
                  </a:lnTo>
                  <a:lnTo>
                    <a:pt x="4559251" y="3325438"/>
                  </a:lnTo>
                  <a:lnTo>
                    <a:pt x="4591764" y="3295311"/>
                  </a:lnTo>
                  <a:lnTo>
                    <a:pt x="4621885" y="3262793"/>
                  </a:lnTo>
                  <a:lnTo>
                    <a:pt x="4649466" y="3228032"/>
                  </a:lnTo>
                  <a:lnTo>
                    <a:pt x="4674359" y="3191176"/>
                  </a:lnTo>
                  <a:lnTo>
                    <a:pt x="4696414" y="3152375"/>
                  </a:lnTo>
                  <a:lnTo>
                    <a:pt x="4715484" y="3111776"/>
                  </a:lnTo>
                  <a:lnTo>
                    <a:pt x="4731419" y="3069529"/>
                  </a:lnTo>
                  <a:lnTo>
                    <a:pt x="4744072" y="3025782"/>
                  </a:lnTo>
                  <a:lnTo>
                    <a:pt x="4753293" y="2980683"/>
                  </a:lnTo>
                  <a:lnTo>
                    <a:pt x="4758935" y="2934382"/>
                  </a:lnTo>
                  <a:lnTo>
                    <a:pt x="4760848" y="2887027"/>
                  </a:lnTo>
                  <a:lnTo>
                    <a:pt x="4760848" y="577469"/>
                  </a:lnTo>
                  <a:lnTo>
                    <a:pt x="4758935" y="530111"/>
                  </a:lnTo>
                  <a:lnTo>
                    <a:pt x="4753293" y="483807"/>
                  </a:lnTo>
                  <a:lnTo>
                    <a:pt x="4744072" y="438706"/>
                  </a:lnTo>
                  <a:lnTo>
                    <a:pt x="4731419" y="394955"/>
                  </a:lnTo>
                  <a:lnTo>
                    <a:pt x="4715484" y="352704"/>
                  </a:lnTo>
                  <a:lnTo>
                    <a:pt x="4696414" y="312102"/>
                  </a:lnTo>
                  <a:lnTo>
                    <a:pt x="4674359" y="273296"/>
                  </a:lnTo>
                  <a:lnTo>
                    <a:pt x="4649466" y="236436"/>
                  </a:lnTo>
                  <a:lnTo>
                    <a:pt x="4621885" y="201670"/>
                  </a:lnTo>
                  <a:lnTo>
                    <a:pt x="4591764" y="169148"/>
                  </a:lnTo>
                  <a:lnTo>
                    <a:pt x="4559251" y="139017"/>
                  </a:lnTo>
                  <a:lnTo>
                    <a:pt x="4524494" y="111426"/>
                  </a:lnTo>
                  <a:lnTo>
                    <a:pt x="4487643" y="86525"/>
                  </a:lnTo>
                  <a:lnTo>
                    <a:pt x="4448846" y="64461"/>
                  </a:lnTo>
                  <a:lnTo>
                    <a:pt x="4408251" y="45384"/>
                  </a:lnTo>
                  <a:lnTo>
                    <a:pt x="4366007" y="29442"/>
                  </a:lnTo>
                  <a:lnTo>
                    <a:pt x="4322261" y="16784"/>
                  </a:lnTo>
                  <a:lnTo>
                    <a:pt x="4277164" y="7558"/>
                  </a:lnTo>
                  <a:lnTo>
                    <a:pt x="4230863" y="1914"/>
                  </a:lnTo>
                  <a:lnTo>
                    <a:pt x="418350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6408" y="3018916"/>
              <a:ext cx="4761230" cy="3464560"/>
            </a:xfrm>
            <a:custGeom>
              <a:avLst/>
              <a:gdLst/>
              <a:ahLst/>
              <a:cxnLst/>
              <a:rect l="l" t="t" r="r" b="b"/>
              <a:pathLst>
                <a:path w="4761230" h="3464560">
                  <a:moveTo>
                    <a:pt x="0" y="577469"/>
                  </a:moveTo>
                  <a:lnTo>
                    <a:pt x="1913" y="530111"/>
                  </a:lnTo>
                  <a:lnTo>
                    <a:pt x="7555" y="483807"/>
                  </a:lnTo>
                  <a:lnTo>
                    <a:pt x="16776" y="438706"/>
                  </a:lnTo>
                  <a:lnTo>
                    <a:pt x="29429" y="394955"/>
                  </a:lnTo>
                  <a:lnTo>
                    <a:pt x="45364" y="352704"/>
                  </a:lnTo>
                  <a:lnTo>
                    <a:pt x="64434" y="312102"/>
                  </a:lnTo>
                  <a:lnTo>
                    <a:pt x="86489" y="273296"/>
                  </a:lnTo>
                  <a:lnTo>
                    <a:pt x="111382" y="236436"/>
                  </a:lnTo>
                  <a:lnTo>
                    <a:pt x="138963" y="201670"/>
                  </a:lnTo>
                  <a:lnTo>
                    <a:pt x="169084" y="169148"/>
                  </a:lnTo>
                  <a:lnTo>
                    <a:pt x="201597" y="139017"/>
                  </a:lnTo>
                  <a:lnTo>
                    <a:pt x="236354" y="111426"/>
                  </a:lnTo>
                  <a:lnTo>
                    <a:pt x="273205" y="86525"/>
                  </a:lnTo>
                  <a:lnTo>
                    <a:pt x="312002" y="64461"/>
                  </a:lnTo>
                  <a:lnTo>
                    <a:pt x="352597" y="45384"/>
                  </a:lnTo>
                  <a:lnTo>
                    <a:pt x="394841" y="29442"/>
                  </a:lnTo>
                  <a:lnTo>
                    <a:pt x="438587" y="16784"/>
                  </a:lnTo>
                  <a:lnTo>
                    <a:pt x="483684" y="7558"/>
                  </a:lnTo>
                  <a:lnTo>
                    <a:pt x="529985" y="1914"/>
                  </a:lnTo>
                  <a:lnTo>
                    <a:pt x="577341" y="0"/>
                  </a:lnTo>
                  <a:lnTo>
                    <a:pt x="4183507" y="0"/>
                  </a:lnTo>
                  <a:lnTo>
                    <a:pt x="4230863" y="1914"/>
                  </a:lnTo>
                  <a:lnTo>
                    <a:pt x="4277164" y="7558"/>
                  </a:lnTo>
                  <a:lnTo>
                    <a:pt x="4322261" y="16784"/>
                  </a:lnTo>
                  <a:lnTo>
                    <a:pt x="4366007" y="29442"/>
                  </a:lnTo>
                  <a:lnTo>
                    <a:pt x="4408251" y="45384"/>
                  </a:lnTo>
                  <a:lnTo>
                    <a:pt x="4448846" y="64461"/>
                  </a:lnTo>
                  <a:lnTo>
                    <a:pt x="4487643" y="86525"/>
                  </a:lnTo>
                  <a:lnTo>
                    <a:pt x="4524494" y="111426"/>
                  </a:lnTo>
                  <a:lnTo>
                    <a:pt x="4559251" y="139017"/>
                  </a:lnTo>
                  <a:lnTo>
                    <a:pt x="4591764" y="169148"/>
                  </a:lnTo>
                  <a:lnTo>
                    <a:pt x="4621885" y="201670"/>
                  </a:lnTo>
                  <a:lnTo>
                    <a:pt x="4649466" y="236436"/>
                  </a:lnTo>
                  <a:lnTo>
                    <a:pt x="4674359" y="273296"/>
                  </a:lnTo>
                  <a:lnTo>
                    <a:pt x="4696414" y="312102"/>
                  </a:lnTo>
                  <a:lnTo>
                    <a:pt x="4715484" y="352704"/>
                  </a:lnTo>
                  <a:lnTo>
                    <a:pt x="4731419" y="394955"/>
                  </a:lnTo>
                  <a:lnTo>
                    <a:pt x="4744072" y="438706"/>
                  </a:lnTo>
                  <a:lnTo>
                    <a:pt x="4753293" y="483807"/>
                  </a:lnTo>
                  <a:lnTo>
                    <a:pt x="4758935" y="530111"/>
                  </a:lnTo>
                  <a:lnTo>
                    <a:pt x="4760848" y="577469"/>
                  </a:lnTo>
                  <a:lnTo>
                    <a:pt x="4760848" y="2887027"/>
                  </a:lnTo>
                  <a:lnTo>
                    <a:pt x="4758935" y="2934382"/>
                  </a:lnTo>
                  <a:lnTo>
                    <a:pt x="4753293" y="2980683"/>
                  </a:lnTo>
                  <a:lnTo>
                    <a:pt x="4744072" y="3025782"/>
                  </a:lnTo>
                  <a:lnTo>
                    <a:pt x="4731419" y="3069529"/>
                  </a:lnTo>
                  <a:lnTo>
                    <a:pt x="4715484" y="3111776"/>
                  </a:lnTo>
                  <a:lnTo>
                    <a:pt x="4696414" y="3152375"/>
                  </a:lnTo>
                  <a:lnTo>
                    <a:pt x="4674359" y="3191176"/>
                  </a:lnTo>
                  <a:lnTo>
                    <a:pt x="4649466" y="3228032"/>
                  </a:lnTo>
                  <a:lnTo>
                    <a:pt x="4621885" y="3262793"/>
                  </a:lnTo>
                  <a:lnTo>
                    <a:pt x="4591764" y="3295311"/>
                  </a:lnTo>
                  <a:lnTo>
                    <a:pt x="4559251" y="3325438"/>
                  </a:lnTo>
                  <a:lnTo>
                    <a:pt x="4524494" y="3353024"/>
                  </a:lnTo>
                  <a:lnTo>
                    <a:pt x="4487643" y="3377922"/>
                  </a:lnTo>
                  <a:lnTo>
                    <a:pt x="4448846" y="3399982"/>
                  </a:lnTo>
                  <a:lnTo>
                    <a:pt x="4408251" y="3419056"/>
                  </a:lnTo>
                  <a:lnTo>
                    <a:pt x="4366007" y="3434995"/>
                  </a:lnTo>
                  <a:lnTo>
                    <a:pt x="4322261" y="3447651"/>
                  </a:lnTo>
                  <a:lnTo>
                    <a:pt x="4277164" y="3456875"/>
                  </a:lnTo>
                  <a:lnTo>
                    <a:pt x="4230863" y="3462518"/>
                  </a:lnTo>
                  <a:lnTo>
                    <a:pt x="4183507" y="3464433"/>
                  </a:lnTo>
                  <a:lnTo>
                    <a:pt x="577341" y="3464433"/>
                  </a:lnTo>
                  <a:lnTo>
                    <a:pt x="529985" y="3462518"/>
                  </a:lnTo>
                  <a:lnTo>
                    <a:pt x="483684" y="3456875"/>
                  </a:lnTo>
                  <a:lnTo>
                    <a:pt x="438587" y="3447651"/>
                  </a:lnTo>
                  <a:lnTo>
                    <a:pt x="394841" y="3434995"/>
                  </a:lnTo>
                  <a:lnTo>
                    <a:pt x="352597" y="3419056"/>
                  </a:lnTo>
                  <a:lnTo>
                    <a:pt x="312002" y="3399982"/>
                  </a:lnTo>
                  <a:lnTo>
                    <a:pt x="273205" y="3377922"/>
                  </a:lnTo>
                  <a:lnTo>
                    <a:pt x="236354" y="3353024"/>
                  </a:lnTo>
                  <a:lnTo>
                    <a:pt x="201597" y="3325438"/>
                  </a:lnTo>
                  <a:lnTo>
                    <a:pt x="169084" y="3295311"/>
                  </a:lnTo>
                  <a:lnTo>
                    <a:pt x="138963" y="3262793"/>
                  </a:lnTo>
                  <a:lnTo>
                    <a:pt x="111382" y="3228032"/>
                  </a:lnTo>
                  <a:lnTo>
                    <a:pt x="86489" y="3191176"/>
                  </a:lnTo>
                  <a:lnTo>
                    <a:pt x="64434" y="3152375"/>
                  </a:lnTo>
                  <a:lnTo>
                    <a:pt x="45364" y="3111776"/>
                  </a:lnTo>
                  <a:lnTo>
                    <a:pt x="29429" y="3069529"/>
                  </a:lnTo>
                  <a:lnTo>
                    <a:pt x="16776" y="3025782"/>
                  </a:lnTo>
                  <a:lnTo>
                    <a:pt x="7555" y="2980683"/>
                  </a:lnTo>
                  <a:lnTo>
                    <a:pt x="1913" y="2934382"/>
                  </a:lnTo>
                  <a:lnTo>
                    <a:pt x="0" y="2887027"/>
                  </a:lnTo>
                  <a:lnTo>
                    <a:pt x="0" y="577469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87621" y="3214243"/>
            <a:ext cx="2639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2C3C"/>
                </a:solidFill>
                <a:latin typeface="Arial"/>
                <a:cs typeface="Arial"/>
              </a:rPr>
              <a:t>Diverses</a:t>
            </a:r>
            <a:r>
              <a:rPr sz="2000" b="1" spc="-5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2C3C"/>
                </a:solidFill>
                <a:latin typeface="Arial"/>
                <a:cs typeface="Arial"/>
              </a:rPr>
              <a:t>applications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35908" y="3714013"/>
            <a:ext cx="4125595" cy="504825"/>
            <a:chOff x="3835908" y="3714013"/>
            <a:chExt cx="4125595" cy="5048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6576" y="3714013"/>
              <a:ext cx="4114800" cy="5013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5908" y="3764292"/>
              <a:ext cx="917460" cy="45413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894454" y="3738435"/>
            <a:ext cx="4025265" cy="410845"/>
          </a:xfrm>
          <a:prstGeom prst="rect">
            <a:avLst/>
          </a:prstGeom>
          <a:solidFill>
            <a:srgbClr val="FFFFFF"/>
          </a:solidFill>
          <a:ln w="9525">
            <a:solidFill>
              <a:srgbClr val="3B8B92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35"/>
              </a:spcBef>
            </a:pP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Codage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35908" y="4216933"/>
            <a:ext cx="4125595" cy="504825"/>
            <a:chOff x="3835908" y="4216933"/>
            <a:chExt cx="4125595" cy="50482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6576" y="4216933"/>
              <a:ext cx="4114800" cy="5013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5908" y="4267212"/>
              <a:ext cx="1184148" cy="45413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894454" y="4241355"/>
            <a:ext cx="4025265" cy="410845"/>
          </a:xfrm>
          <a:prstGeom prst="rect">
            <a:avLst/>
          </a:prstGeom>
          <a:solidFill>
            <a:srgbClr val="FFFFFF"/>
          </a:solidFill>
          <a:ln w="9525">
            <a:solidFill>
              <a:srgbClr val="3B8B92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40"/>
              </a:spcBef>
            </a:pP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Facturation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35908" y="4719853"/>
            <a:ext cx="4125595" cy="504825"/>
            <a:chOff x="3835908" y="4719853"/>
            <a:chExt cx="4125595" cy="50482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6576" y="4719853"/>
              <a:ext cx="4114800" cy="5013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5908" y="4770132"/>
              <a:ext cx="1153680" cy="45413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894454" y="4744275"/>
            <a:ext cx="4025265" cy="410845"/>
          </a:xfrm>
          <a:prstGeom prst="rect">
            <a:avLst/>
          </a:prstGeom>
          <a:solidFill>
            <a:srgbClr val="FFFFFF"/>
          </a:solidFill>
          <a:ln w="9525">
            <a:solidFill>
              <a:srgbClr val="3B8B92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40"/>
              </a:spcBef>
            </a:pP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Validations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35908" y="5222747"/>
            <a:ext cx="4125595" cy="504825"/>
            <a:chOff x="3835908" y="5222747"/>
            <a:chExt cx="4125595" cy="50482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6576" y="5222747"/>
              <a:ext cx="4114800" cy="5013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5908" y="5273039"/>
              <a:ext cx="1066787" cy="45413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894454" y="5247182"/>
            <a:ext cx="4025265" cy="410845"/>
          </a:xfrm>
          <a:prstGeom prst="rect">
            <a:avLst/>
          </a:prstGeom>
          <a:solidFill>
            <a:srgbClr val="FFFFFF"/>
          </a:solidFill>
          <a:ln w="9525">
            <a:solidFill>
              <a:srgbClr val="3B8B92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40"/>
              </a:spcBef>
            </a:pP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Reporting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835908" y="5725667"/>
            <a:ext cx="4125595" cy="504825"/>
            <a:chOff x="3835908" y="5725667"/>
            <a:chExt cx="4125595" cy="504825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6576" y="5725667"/>
              <a:ext cx="4114800" cy="5013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35908" y="5775959"/>
              <a:ext cx="1214615" cy="45413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894454" y="5750102"/>
            <a:ext cx="4025265" cy="410845"/>
          </a:xfrm>
          <a:prstGeom prst="rect">
            <a:avLst/>
          </a:prstGeom>
          <a:solidFill>
            <a:srgbClr val="FFFFFF"/>
          </a:solidFill>
          <a:ln w="9525">
            <a:solidFill>
              <a:srgbClr val="3B8B92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40"/>
              </a:spcBef>
            </a:pP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UI/recherce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1485138" y="1530858"/>
            <a:ext cx="86048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Données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numériques</a:t>
            </a:r>
            <a:r>
              <a:rPr sz="1800" spc="-3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structurées</a:t>
            </a:r>
            <a:r>
              <a:rPr sz="1800" spc="-5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comme</a:t>
            </a:r>
            <a:r>
              <a:rPr sz="1800" spc="-5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nouvelle</a:t>
            </a:r>
            <a:r>
              <a:rPr sz="1800" spc="-3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norme</a:t>
            </a:r>
            <a:r>
              <a:rPr sz="1800" spc="-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nationale.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Impacts</a:t>
            </a:r>
            <a:r>
              <a:rPr sz="18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directs</a:t>
            </a:r>
            <a:r>
              <a:rPr sz="1800" spc="-3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sur</a:t>
            </a:r>
            <a:r>
              <a:rPr sz="1800" spc="-3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les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logiciels</a:t>
            </a:r>
            <a:r>
              <a:rPr sz="1800" spc="-1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secteur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(hôpitaux,</a:t>
            </a:r>
            <a:r>
              <a:rPr sz="1800" spc="-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médecins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et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autres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acteurs).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L’INAMI</a:t>
            </a:r>
            <a:r>
              <a:rPr sz="1800" spc="-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est</a:t>
            </a:r>
            <a:r>
              <a:rPr sz="1800" spc="-5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conscient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l’impact/complexité.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$PPTXTitle"/>
          <p:cNvSpPr txBox="1">
            <a:spLocks noGrp="1"/>
          </p:cNvSpPr>
          <p:nvPr>
            <p:ph type="title"/>
          </p:nvPr>
        </p:nvSpPr>
        <p:spPr>
          <a:xfrm>
            <a:off x="3817365" y="343281"/>
            <a:ext cx="63950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00000"/>
              </a:lnSpc>
              <a:spcBef>
                <a:spcPts val="100"/>
              </a:spcBef>
            </a:pPr>
            <a:r>
              <a:rPr dirty="0"/>
              <a:t>Numérisation</a:t>
            </a:r>
            <a:r>
              <a:rPr spc="-4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dirty="0"/>
              <a:t>nomenclature</a:t>
            </a:r>
            <a:r>
              <a:rPr spc="-90" dirty="0"/>
              <a:t> </a:t>
            </a:r>
            <a:r>
              <a:rPr dirty="0"/>
              <a:t>réformée</a:t>
            </a:r>
            <a:r>
              <a:rPr spc="-55" dirty="0"/>
              <a:t> </a:t>
            </a:r>
            <a:r>
              <a:rPr spc="-50" dirty="0"/>
              <a:t>- </a:t>
            </a:r>
            <a:r>
              <a:rPr dirty="0"/>
              <a:t>impact</a:t>
            </a:r>
            <a:r>
              <a:rPr spc="-30" dirty="0"/>
              <a:t> </a:t>
            </a:r>
            <a:r>
              <a:rPr dirty="0"/>
              <a:t>pour</a:t>
            </a:r>
            <a:r>
              <a:rPr spc="-25" dirty="0"/>
              <a:t> </a:t>
            </a:r>
            <a:r>
              <a:rPr dirty="0"/>
              <a:t>les</a:t>
            </a:r>
            <a:r>
              <a:rPr spc="-10" dirty="0"/>
              <a:t> softs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74645" y="1880591"/>
            <a:ext cx="5375275" cy="3447415"/>
            <a:chOff x="1374645" y="1880591"/>
            <a:chExt cx="5375275" cy="34474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4645" y="1880591"/>
              <a:ext cx="5375153" cy="34473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2240" y="1896491"/>
              <a:ext cx="5303520" cy="3375660"/>
            </a:xfrm>
            <a:custGeom>
              <a:avLst/>
              <a:gdLst/>
              <a:ahLst/>
              <a:cxnLst/>
              <a:rect l="l" t="t" r="r" b="b"/>
              <a:pathLst>
                <a:path w="5303520" h="3375660">
                  <a:moveTo>
                    <a:pt x="4740910" y="0"/>
                  </a:moveTo>
                  <a:lnTo>
                    <a:pt x="562610" y="0"/>
                  </a:lnTo>
                  <a:lnTo>
                    <a:pt x="514059" y="2065"/>
                  </a:lnTo>
                  <a:lnTo>
                    <a:pt x="466656" y="8150"/>
                  </a:lnTo>
                  <a:lnTo>
                    <a:pt x="420570" y="18084"/>
                  </a:lnTo>
                  <a:lnTo>
                    <a:pt x="375970" y="31699"/>
                  </a:lnTo>
                  <a:lnTo>
                    <a:pt x="333024" y="48825"/>
                  </a:lnTo>
                  <a:lnTo>
                    <a:pt x="291901" y="69293"/>
                  </a:lnTo>
                  <a:lnTo>
                    <a:pt x="252771" y="92935"/>
                  </a:lnTo>
                  <a:lnTo>
                    <a:pt x="215801" y="119581"/>
                  </a:lnTo>
                  <a:lnTo>
                    <a:pt x="181160" y="149063"/>
                  </a:lnTo>
                  <a:lnTo>
                    <a:pt x="149018" y="181210"/>
                  </a:lnTo>
                  <a:lnTo>
                    <a:pt x="119542" y="215854"/>
                  </a:lnTo>
                  <a:lnTo>
                    <a:pt x="92903" y="252827"/>
                  </a:lnTo>
                  <a:lnTo>
                    <a:pt x="69267" y="291958"/>
                  </a:lnTo>
                  <a:lnTo>
                    <a:pt x="48805" y="333078"/>
                  </a:lnTo>
                  <a:lnTo>
                    <a:pt x="31685" y="376020"/>
                  </a:lnTo>
                  <a:lnTo>
                    <a:pt x="18076" y="420613"/>
                  </a:lnTo>
                  <a:lnTo>
                    <a:pt x="8146" y="466688"/>
                  </a:lnTo>
                  <a:lnTo>
                    <a:pt x="2064" y="514077"/>
                  </a:lnTo>
                  <a:lnTo>
                    <a:pt x="0" y="562610"/>
                  </a:lnTo>
                  <a:lnTo>
                    <a:pt x="0" y="2812796"/>
                  </a:lnTo>
                  <a:lnTo>
                    <a:pt x="2064" y="2861346"/>
                  </a:lnTo>
                  <a:lnTo>
                    <a:pt x="8146" y="2908749"/>
                  </a:lnTo>
                  <a:lnTo>
                    <a:pt x="18076" y="2954835"/>
                  </a:lnTo>
                  <a:lnTo>
                    <a:pt x="31685" y="2999435"/>
                  </a:lnTo>
                  <a:lnTo>
                    <a:pt x="48805" y="3042381"/>
                  </a:lnTo>
                  <a:lnTo>
                    <a:pt x="69267" y="3083504"/>
                  </a:lnTo>
                  <a:lnTo>
                    <a:pt x="92903" y="3122634"/>
                  </a:lnTo>
                  <a:lnTo>
                    <a:pt x="119542" y="3159604"/>
                  </a:lnTo>
                  <a:lnTo>
                    <a:pt x="149018" y="3194245"/>
                  </a:lnTo>
                  <a:lnTo>
                    <a:pt x="181160" y="3226387"/>
                  </a:lnTo>
                  <a:lnTo>
                    <a:pt x="215801" y="3255863"/>
                  </a:lnTo>
                  <a:lnTo>
                    <a:pt x="252771" y="3282502"/>
                  </a:lnTo>
                  <a:lnTo>
                    <a:pt x="291901" y="3306138"/>
                  </a:lnTo>
                  <a:lnTo>
                    <a:pt x="333024" y="3326600"/>
                  </a:lnTo>
                  <a:lnTo>
                    <a:pt x="375970" y="3343720"/>
                  </a:lnTo>
                  <a:lnTo>
                    <a:pt x="420570" y="3357329"/>
                  </a:lnTo>
                  <a:lnTo>
                    <a:pt x="466656" y="3367259"/>
                  </a:lnTo>
                  <a:lnTo>
                    <a:pt x="514059" y="3373341"/>
                  </a:lnTo>
                  <a:lnTo>
                    <a:pt x="562610" y="3375406"/>
                  </a:lnTo>
                  <a:lnTo>
                    <a:pt x="4740910" y="3375406"/>
                  </a:lnTo>
                  <a:lnTo>
                    <a:pt x="4789460" y="3373341"/>
                  </a:lnTo>
                  <a:lnTo>
                    <a:pt x="4836863" y="3367259"/>
                  </a:lnTo>
                  <a:lnTo>
                    <a:pt x="4882949" y="3357329"/>
                  </a:lnTo>
                  <a:lnTo>
                    <a:pt x="4927549" y="3343720"/>
                  </a:lnTo>
                  <a:lnTo>
                    <a:pt x="4970495" y="3326600"/>
                  </a:lnTo>
                  <a:lnTo>
                    <a:pt x="5011618" y="3306138"/>
                  </a:lnTo>
                  <a:lnTo>
                    <a:pt x="5050748" y="3282502"/>
                  </a:lnTo>
                  <a:lnTo>
                    <a:pt x="5087718" y="3255863"/>
                  </a:lnTo>
                  <a:lnTo>
                    <a:pt x="5122359" y="3226387"/>
                  </a:lnTo>
                  <a:lnTo>
                    <a:pt x="5154501" y="3194245"/>
                  </a:lnTo>
                  <a:lnTo>
                    <a:pt x="5183977" y="3159604"/>
                  </a:lnTo>
                  <a:lnTo>
                    <a:pt x="5210616" y="3122634"/>
                  </a:lnTo>
                  <a:lnTo>
                    <a:pt x="5234252" y="3083504"/>
                  </a:lnTo>
                  <a:lnTo>
                    <a:pt x="5254714" y="3042381"/>
                  </a:lnTo>
                  <a:lnTo>
                    <a:pt x="5271834" y="2999435"/>
                  </a:lnTo>
                  <a:lnTo>
                    <a:pt x="5285443" y="2954835"/>
                  </a:lnTo>
                  <a:lnTo>
                    <a:pt x="5295373" y="2908749"/>
                  </a:lnTo>
                  <a:lnTo>
                    <a:pt x="5301455" y="2861346"/>
                  </a:lnTo>
                  <a:lnTo>
                    <a:pt x="5303520" y="2812796"/>
                  </a:lnTo>
                  <a:lnTo>
                    <a:pt x="5303520" y="562610"/>
                  </a:lnTo>
                  <a:lnTo>
                    <a:pt x="5301455" y="514077"/>
                  </a:lnTo>
                  <a:lnTo>
                    <a:pt x="5295373" y="466688"/>
                  </a:lnTo>
                  <a:lnTo>
                    <a:pt x="5285443" y="420613"/>
                  </a:lnTo>
                  <a:lnTo>
                    <a:pt x="5271834" y="376020"/>
                  </a:lnTo>
                  <a:lnTo>
                    <a:pt x="5254714" y="333078"/>
                  </a:lnTo>
                  <a:lnTo>
                    <a:pt x="5234252" y="291958"/>
                  </a:lnTo>
                  <a:lnTo>
                    <a:pt x="5210616" y="252827"/>
                  </a:lnTo>
                  <a:lnTo>
                    <a:pt x="5183977" y="215854"/>
                  </a:lnTo>
                  <a:lnTo>
                    <a:pt x="5154501" y="181210"/>
                  </a:lnTo>
                  <a:lnTo>
                    <a:pt x="5122359" y="149063"/>
                  </a:lnTo>
                  <a:lnTo>
                    <a:pt x="5087718" y="119581"/>
                  </a:lnTo>
                  <a:lnTo>
                    <a:pt x="5050748" y="92935"/>
                  </a:lnTo>
                  <a:lnTo>
                    <a:pt x="5011618" y="69293"/>
                  </a:lnTo>
                  <a:lnTo>
                    <a:pt x="4970495" y="48825"/>
                  </a:lnTo>
                  <a:lnTo>
                    <a:pt x="4927549" y="31699"/>
                  </a:lnTo>
                  <a:lnTo>
                    <a:pt x="4882949" y="18084"/>
                  </a:lnTo>
                  <a:lnTo>
                    <a:pt x="4836863" y="8150"/>
                  </a:lnTo>
                  <a:lnTo>
                    <a:pt x="4789460" y="2065"/>
                  </a:lnTo>
                  <a:lnTo>
                    <a:pt x="4740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2240" y="1896491"/>
              <a:ext cx="5303520" cy="3375660"/>
            </a:xfrm>
            <a:custGeom>
              <a:avLst/>
              <a:gdLst/>
              <a:ahLst/>
              <a:cxnLst/>
              <a:rect l="l" t="t" r="r" b="b"/>
              <a:pathLst>
                <a:path w="5303520" h="3375660">
                  <a:moveTo>
                    <a:pt x="0" y="562610"/>
                  </a:moveTo>
                  <a:lnTo>
                    <a:pt x="2064" y="514077"/>
                  </a:lnTo>
                  <a:lnTo>
                    <a:pt x="8146" y="466688"/>
                  </a:lnTo>
                  <a:lnTo>
                    <a:pt x="18076" y="420613"/>
                  </a:lnTo>
                  <a:lnTo>
                    <a:pt x="31685" y="376020"/>
                  </a:lnTo>
                  <a:lnTo>
                    <a:pt x="48805" y="333078"/>
                  </a:lnTo>
                  <a:lnTo>
                    <a:pt x="69267" y="291958"/>
                  </a:lnTo>
                  <a:lnTo>
                    <a:pt x="92903" y="252827"/>
                  </a:lnTo>
                  <a:lnTo>
                    <a:pt x="119542" y="215854"/>
                  </a:lnTo>
                  <a:lnTo>
                    <a:pt x="149018" y="181210"/>
                  </a:lnTo>
                  <a:lnTo>
                    <a:pt x="181160" y="149063"/>
                  </a:lnTo>
                  <a:lnTo>
                    <a:pt x="215801" y="119581"/>
                  </a:lnTo>
                  <a:lnTo>
                    <a:pt x="252771" y="92935"/>
                  </a:lnTo>
                  <a:lnTo>
                    <a:pt x="291901" y="69293"/>
                  </a:lnTo>
                  <a:lnTo>
                    <a:pt x="333024" y="48825"/>
                  </a:lnTo>
                  <a:lnTo>
                    <a:pt x="375970" y="31699"/>
                  </a:lnTo>
                  <a:lnTo>
                    <a:pt x="420570" y="18084"/>
                  </a:lnTo>
                  <a:lnTo>
                    <a:pt x="466656" y="8150"/>
                  </a:lnTo>
                  <a:lnTo>
                    <a:pt x="514059" y="2065"/>
                  </a:lnTo>
                  <a:lnTo>
                    <a:pt x="562610" y="0"/>
                  </a:lnTo>
                  <a:lnTo>
                    <a:pt x="4740910" y="0"/>
                  </a:lnTo>
                  <a:lnTo>
                    <a:pt x="4789460" y="2065"/>
                  </a:lnTo>
                  <a:lnTo>
                    <a:pt x="4836863" y="8150"/>
                  </a:lnTo>
                  <a:lnTo>
                    <a:pt x="4882949" y="18084"/>
                  </a:lnTo>
                  <a:lnTo>
                    <a:pt x="4927549" y="31699"/>
                  </a:lnTo>
                  <a:lnTo>
                    <a:pt x="4970495" y="48825"/>
                  </a:lnTo>
                  <a:lnTo>
                    <a:pt x="5011618" y="69293"/>
                  </a:lnTo>
                  <a:lnTo>
                    <a:pt x="5050748" y="92935"/>
                  </a:lnTo>
                  <a:lnTo>
                    <a:pt x="5087718" y="119581"/>
                  </a:lnTo>
                  <a:lnTo>
                    <a:pt x="5122359" y="149063"/>
                  </a:lnTo>
                  <a:lnTo>
                    <a:pt x="5154501" y="181210"/>
                  </a:lnTo>
                  <a:lnTo>
                    <a:pt x="5183977" y="215854"/>
                  </a:lnTo>
                  <a:lnTo>
                    <a:pt x="5210616" y="252827"/>
                  </a:lnTo>
                  <a:lnTo>
                    <a:pt x="5234252" y="291958"/>
                  </a:lnTo>
                  <a:lnTo>
                    <a:pt x="5254714" y="333078"/>
                  </a:lnTo>
                  <a:lnTo>
                    <a:pt x="5271834" y="376020"/>
                  </a:lnTo>
                  <a:lnTo>
                    <a:pt x="5285443" y="420613"/>
                  </a:lnTo>
                  <a:lnTo>
                    <a:pt x="5295373" y="466688"/>
                  </a:lnTo>
                  <a:lnTo>
                    <a:pt x="5301455" y="514077"/>
                  </a:lnTo>
                  <a:lnTo>
                    <a:pt x="5303520" y="562610"/>
                  </a:lnTo>
                  <a:lnTo>
                    <a:pt x="5303520" y="2812796"/>
                  </a:lnTo>
                  <a:lnTo>
                    <a:pt x="5301455" y="2861346"/>
                  </a:lnTo>
                  <a:lnTo>
                    <a:pt x="5295373" y="2908749"/>
                  </a:lnTo>
                  <a:lnTo>
                    <a:pt x="5285443" y="2954835"/>
                  </a:lnTo>
                  <a:lnTo>
                    <a:pt x="5271834" y="2999435"/>
                  </a:lnTo>
                  <a:lnTo>
                    <a:pt x="5254714" y="3042381"/>
                  </a:lnTo>
                  <a:lnTo>
                    <a:pt x="5234252" y="3083504"/>
                  </a:lnTo>
                  <a:lnTo>
                    <a:pt x="5210616" y="3122634"/>
                  </a:lnTo>
                  <a:lnTo>
                    <a:pt x="5183977" y="3159604"/>
                  </a:lnTo>
                  <a:lnTo>
                    <a:pt x="5154501" y="3194245"/>
                  </a:lnTo>
                  <a:lnTo>
                    <a:pt x="5122359" y="3226387"/>
                  </a:lnTo>
                  <a:lnTo>
                    <a:pt x="5087718" y="3255863"/>
                  </a:lnTo>
                  <a:lnTo>
                    <a:pt x="5050748" y="3282502"/>
                  </a:lnTo>
                  <a:lnTo>
                    <a:pt x="5011618" y="3306138"/>
                  </a:lnTo>
                  <a:lnTo>
                    <a:pt x="4970495" y="3326600"/>
                  </a:lnTo>
                  <a:lnTo>
                    <a:pt x="4927549" y="3343720"/>
                  </a:lnTo>
                  <a:lnTo>
                    <a:pt x="4882949" y="3357329"/>
                  </a:lnTo>
                  <a:lnTo>
                    <a:pt x="4836863" y="3367259"/>
                  </a:lnTo>
                  <a:lnTo>
                    <a:pt x="4789460" y="3373341"/>
                  </a:lnTo>
                  <a:lnTo>
                    <a:pt x="4740910" y="3375406"/>
                  </a:lnTo>
                  <a:lnTo>
                    <a:pt x="562610" y="3375406"/>
                  </a:lnTo>
                  <a:lnTo>
                    <a:pt x="514059" y="3373341"/>
                  </a:lnTo>
                  <a:lnTo>
                    <a:pt x="466656" y="3367259"/>
                  </a:lnTo>
                  <a:lnTo>
                    <a:pt x="420570" y="3357329"/>
                  </a:lnTo>
                  <a:lnTo>
                    <a:pt x="375970" y="3343720"/>
                  </a:lnTo>
                  <a:lnTo>
                    <a:pt x="333024" y="3326600"/>
                  </a:lnTo>
                  <a:lnTo>
                    <a:pt x="291901" y="3306138"/>
                  </a:lnTo>
                  <a:lnTo>
                    <a:pt x="252771" y="3282502"/>
                  </a:lnTo>
                  <a:lnTo>
                    <a:pt x="215801" y="3255863"/>
                  </a:lnTo>
                  <a:lnTo>
                    <a:pt x="181160" y="3226387"/>
                  </a:lnTo>
                  <a:lnTo>
                    <a:pt x="149018" y="3194245"/>
                  </a:lnTo>
                  <a:lnTo>
                    <a:pt x="119542" y="3159604"/>
                  </a:lnTo>
                  <a:lnTo>
                    <a:pt x="92903" y="3122634"/>
                  </a:lnTo>
                  <a:lnTo>
                    <a:pt x="69267" y="3083504"/>
                  </a:lnTo>
                  <a:lnTo>
                    <a:pt x="48805" y="3042381"/>
                  </a:lnTo>
                  <a:lnTo>
                    <a:pt x="31685" y="2999435"/>
                  </a:lnTo>
                  <a:lnTo>
                    <a:pt x="18076" y="2954835"/>
                  </a:lnTo>
                  <a:lnTo>
                    <a:pt x="8146" y="2908749"/>
                  </a:lnTo>
                  <a:lnTo>
                    <a:pt x="2064" y="2861346"/>
                  </a:lnTo>
                  <a:lnTo>
                    <a:pt x="0" y="2812796"/>
                  </a:lnTo>
                  <a:lnTo>
                    <a:pt x="0" y="562610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93695" y="2088896"/>
            <a:ext cx="3340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Carte</a:t>
            </a:r>
            <a:r>
              <a:rPr sz="1800" b="1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données</a:t>
            </a:r>
            <a:r>
              <a:rPr sz="1800" b="1" spc="-3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2C3C"/>
                </a:solidFill>
                <a:latin typeface="Arial"/>
                <a:cs typeface="Arial"/>
              </a:rPr>
              <a:t>“prestation”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48255" y="2994672"/>
            <a:ext cx="4114800" cy="502920"/>
            <a:chOff x="2048255" y="2994672"/>
            <a:chExt cx="4114800" cy="5029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8255" y="2994672"/>
              <a:ext cx="4114800" cy="4998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7267" y="3043440"/>
              <a:ext cx="1635252" cy="45413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095754" y="3018599"/>
            <a:ext cx="4025265" cy="410845"/>
          </a:xfrm>
          <a:prstGeom prst="rect">
            <a:avLst/>
          </a:prstGeom>
          <a:solidFill>
            <a:srgbClr val="BADFE2"/>
          </a:solidFill>
          <a:ln w="9525">
            <a:solidFill>
              <a:srgbClr val="3B8B92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Code</a:t>
            </a:r>
            <a:r>
              <a:rPr sz="14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à</a:t>
            </a:r>
            <a:r>
              <a:rPr sz="1400" spc="-1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7</a:t>
            </a:r>
            <a:r>
              <a:rPr sz="1400" spc="-1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chiffres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48255" y="3497592"/>
            <a:ext cx="4114800" cy="502920"/>
            <a:chOff x="2048255" y="3497592"/>
            <a:chExt cx="4114800" cy="50292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8255" y="3497592"/>
              <a:ext cx="4114800" cy="4998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7272" y="3546360"/>
              <a:ext cx="3096768" cy="45413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95754" y="3521519"/>
            <a:ext cx="4025265" cy="410845"/>
          </a:xfrm>
          <a:prstGeom prst="rect">
            <a:avLst/>
          </a:prstGeom>
          <a:solidFill>
            <a:srgbClr val="BADFE2"/>
          </a:solidFill>
          <a:ln w="9525">
            <a:solidFill>
              <a:srgbClr val="3B8B92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Attributs</a:t>
            </a:r>
            <a:r>
              <a:rPr sz="1400" spc="-6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(p.</a:t>
            </a:r>
            <a:r>
              <a:rPr sz="14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ex.</a:t>
            </a:r>
            <a:r>
              <a:rPr sz="1400" spc="-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discipline,</a:t>
            </a:r>
            <a:r>
              <a:rPr sz="1400" spc="-6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contexte)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48255" y="4000512"/>
            <a:ext cx="4114800" cy="502920"/>
            <a:chOff x="2048255" y="4000512"/>
            <a:chExt cx="4114800" cy="50292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8255" y="4000512"/>
              <a:ext cx="4114800" cy="4998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4911" y="4049280"/>
              <a:ext cx="2759964" cy="45413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095754" y="4024439"/>
            <a:ext cx="4025265" cy="410845"/>
          </a:xfrm>
          <a:prstGeom prst="rect">
            <a:avLst/>
          </a:prstGeom>
          <a:solidFill>
            <a:srgbClr val="BADFE2"/>
          </a:solidFill>
          <a:ln w="9525">
            <a:solidFill>
              <a:srgbClr val="3B8B92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778510">
              <a:lnSpc>
                <a:spcPct val="100000"/>
              </a:lnSpc>
              <a:spcBef>
                <a:spcPts val="740"/>
              </a:spcBef>
            </a:pP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Règles</a:t>
            </a:r>
            <a:r>
              <a:rPr sz="14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(application</a:t>
            </a:r>
            <a:r>
              <a:rPr sz="1400" spc="-6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/</a:t>
            </a:r>
            <a:r>
              <a:rPr sz="14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validation)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7389621" y="2734817"/>
            <a:ext cx="41148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Plus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seulement du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texte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Attributs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 univoques.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Règles</a:t>
            </a:r>
            <a:r>
              <a:rPr sz="1800" spc="21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comme</a:t>
            </a:r>
            <a:r>
              <a:rPr sz="1800" spc="21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données</a:t>
            </a:r>
            <a:r>
              <a:rPr sz="1800" spc="21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(lisibles</a:t>
            </a:r>
            <a:r>
              <a:rPr sz="1800" spc="2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par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machine)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Adaptées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à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l’import &amp;</a:t>
            </a:r>
            <a:r>
              <a:rPr sz="1800" spc="-1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à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la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validation.</a:t>
            </a:r>
            <a:endParaRPr sz="1800">
              <a:latin typeface="Arial"/>
              <a:cs typeface="Arial"/>
            </a:endParaRPr>
          </a:p>
          <a:p>
            <a:pPr marL="299085" marR="635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Aucune</a:t>
            </a:r>
            <a:r>
              <a:rPr sz="1800" spc="-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sémantique</a:t>
            </a:r>
            <a:r>
              <a:rPr sz="1800" spc="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dans</a:t>
            </a:r>
            <a:r>
              <a:rPr sz="1800" spc="1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le numéro</a:t>
            </a:r>
            <a:r>
              <a:rPr sz="1800" spc="1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F2C3C"/>
                </a:solidFill>
                <a:latin typeface="Arial"/>
                <a:cs typeface="Arial"/>
              </a:rPr>
              <a:t>;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plus</a:t>
            </a:r>
            <a:r>
              <a:rPr sz="1800" spc="-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“range”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00736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Qu'est-</a:t>
            </a:r>
            <a:r>
              <a:rPr dirty="0"/>
              <a:t>ce</a:t>
            </a:r>
            <a:r>
              <a:rPr spc="-25" dirty="0"/>
              <a:t> </a:t>
            </a:r>
            <a:r>
              <a:rPr dirty="0"/>
              <a:t>qu'une</a:t>
            </a:r>
            <a:r>
              <a:rPr spc="-20" dirty="0"/>
              <a:t> </a:t>
            </a:r>
            <a:r>
              <a:rPr dirty="0"/>
              <a:t>"prestation</a:t>
            </a:r>
            <a:r>
              <a:rPr spc="-30" dirty="0"/>
              <a:t> </a:t>
            </a:r>
            <a:r>
              <a:rPr dirty="0"/>
              <a:t>structurée"</a:t>
            </a:r>
            <a:r>
              <a:rPr spc="-10" dirty="0"/>
              <a:t> </a:t>
            </a:r>
            <a:r>
              <a:rPr spc="-50" dirty="0"/>
              <a:t>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05683" y="1533156"/>
            <a:ext cx="2552700" cy="1187450"/>
            <a:chOff x="2805683" y="1533156"/>
            <a:chExt cx="2552700" cy="11874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5683" y="1533156"/>
              <a:ext cx="2552699" cy="11871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3435" y="1557655"/>
              <a:ext cx="2461895" cy="1097280"/>
            </a:xfrm>
            <a:custGeom>
              <a:avLst/>
              <a:gdLst/>
              <a:ahLst/>
              <a:cxnLst/>
              <a:rect l="l" t="t" r="r" b="b"/>
              <a:pathLst>
                <a:path w="2461895" h="1097280">
                  <a:moveTo>
                    <a:pt x="2278888" y="0"/>
                  </a:moveTo>
                  <a:lnTo>
                    <a:pt x="182880" y="0"/>
                  </a:lnTo>
                  <a:lnTo>
                    <a:pt x="134231" y="6535"/>
                  </a:lnTo>
                  <a:lnTo>
                    <a:pt x="90536" y="24976"/>
                  </a:lnTo>
                  <a:lnTo>
                    <a:pt x="53530" y="53578"/>
                  </a:lnTo>
                  <a:lnTo>
                    <a:pt x="24948" y="90593"/>
                  </a:lnTo>
                  <a:lnTo>
                    <a:pt x="6526" y="134276"/>
                  </a:lnTo>
                  <a:lnTo>
                    <a:pt x="0" y="182880"/>
                  </a:lnTo>
                  <a:lnTo>
                    <a:pt x="0" y="914400"/>
                  </a:lnTo>
                  <a:lnTo>
                    <a:pt x="6526" y="963048"/>
                  </a:lnTo>
                  <a:lnTo>
                    <a:pt x="24948" y="1006743"/>
                  </a:lnTo>
                  <a:lnTo>
                    <a:pt x="53530" y="1043749"/>
                  </a:lnTo>
                  <a:lnTo>
                    <a:pt x="90536" y="1072331"/>
                  </a:lnTo>
                  <a:lnTo>
                    <a:pt x="134231" y="1090753"/>
                  </a:lnTo>
                  <a:lnTo>
                    <a:pt x="182880" y="1097280"/>
                  </a:lnTo>
                  <a:lnTo>
                    <a:pt x="2278888" y="1097280"/>
                  </a:lnTo>
                  <a:lnTo>
                    <a:pt x="2327536" y="1090753"/>
                  </a:lnTo>
                  <a:lnTo>
                    <a:pt x="2371231" y="1072331"/>
                  </a:lnTo>
                  <a:lnTo>
                    <a:pt x="2408237" y="1043749"/>
                  </a:lnTo>
                  <a:lnTo>
                    <a:pt x="2436819" y="1006743"/>
                  </a:lnTo>
                  <a:lnTo>
                    <a:pt x="2455241" y="963048"/>
                  </a:lnTo>
                  <a:lnTo>
                    <a:pt x="2461767" y="914400"/>
                  </a:lnTo>
                  <a:lnTo>
                    <a:pt x="2461767" y="182880"/>
                  </a:lnTo>
                  <a:lnTo>
                    <a:pt x="2455241" y="134276"/>
                  </a:lnTo>
                  <a:lnTo>
                    <a:pt x="2436819" y="90593"/>
                  </a:lnTo>
                  <a:lnTo>
                    <a:pt x="2408237" y="53578"/>
                  </a:lnTo>
                  <a:lnTo>
                    <a:pt x="2371231" y="24976"/>
                  </a:lnTo>
                  <a:lnTo>
                    <a:pt x="2327536" y="6535"/>
                  </a:lnTo>
                  <a:lnTo>
                    <a:pt x="227888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3435" y="1557655"/>
              <a:ext cx="2461895" cy="1097280"/>
            </a:xfrm>
            <a:custGeom>
              <a:avLst/>
              <a:gdLst/>
              <a:ahLst/>
              <a:cxnLst/>
              <a:rect l="l" t="t" r="r" b="b"/>
              <a:pathLst>
                <a:path w="2461895" h="1097280">
                  <a:moveTo>
                    <a:pt x="0" y="182880"/>
                  </a:moveTo>
                  <a:lnTo>
                    <a:pt x="6526" y="134276"/>
                  </a:lnTo>
                  <a:lnTo>
                    <a:pt x="24948" y="90593"/>
                  </a:lnTo>
                  <a:lnTo>
                    <a:pt x="53530" y="53578"/>
                  </a:lnTo>
                  <a:lnTo>
                    <a:pt x="90536" y="24976"/>
                  </a:lnTo>
                  <a:lnTo>
                    <a:pt x="134231" y="6535"/>
                  </a:lnTo>
                  <a:lnTo>
                    <a:pt x="182880" y="0"/>
                  </a:lnTo>
                  <a:lnTo>
                    <a:pt x="2278888" y="0"/>
                  </a:lnTo>
                  <a:lnTo>
                    <a:pt x="2327536" y="6535"/>
                  </a:lnTo>
                  <a:lnTo>
                    <a:pt x="2371231" y="24976"/>
                  </a:lnTo>
                  <a:lnTo>
                    <a:pt x="2408237" y="53578"/>
                  </a:lnTo>
                  <a:lnTo>
                    <a:pt x="2436819" y="90593"/>
                  </a:lnTo>
                  <a:lnTo>
                    <a:pt x="2455241" y="134276"/>
                  </a:lnTo>
                  <a:lnTo>
                    <a:pt x="2461767" y="182880"/>
                  </a:lnTo>
                  <a:lnTo>
                    <a:pt x="2461767" y="914400"/>
                  </a:lnTo>
                  <a:lnTo>
                    <a:pt x="2455241" y="963048"/>
                  </a:lnTo>
                  <a:lnTo>
                    <a:pt x="2436819" y="1006743"/>
                  </a:lnTo>
                  <a:lnTo>
                    <a:pt x="2408237" y="1043749"/>
                  </a:lnTo>
                  <a:lnTo>
                    <a:pt x="2371231" y="1072331"/>
                  </a:lnTo>
                  <a:lnTo>
                    <a:pt x="2327536" y="1090753"/>
                  </a:lnTo>
                  <a:lnTo>
                    <a:pt x="2278888" y="1097280"/>
                  </a:lnTo>
                  <a:lnTo>
                    <a:pt x="182880" y="1097280"/>
                  </a:lnTo>
                  <a:lnTo>
                    <a:pt x="134231" y="1090753"/>
                  </a:lnTo>
                  <a:lnTo>
                    <a:pt x="90536" y="1072331"/>
                  </a:lnTo>
                  <a:lnTo>
                    <a:pt x="53530" y="1043749"/>
                  </a:lnTo>
                  <a:lnTo>
                    <a:pt x="24948" y="1006743"/>
                  </a:lnTo>
                  <a:lnTo>
                    <a:pt x="6526" y="963048"/>
                  </a:lnTo>
                  <a:lnTo>
                    <a:pt x="0" y="914400"/>
                  </a:lnTo>
                  <a:lnTo>
                    <a:pt x="0" y="182880"/>
                  </a:lnTo>
                  <a:close/>
                </a:path>
              </a:pathLst>
            </a:custGeom>
            <a:ln w="9525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56609" y="1845691"/>
            <a:ext cx="1456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F2C3C"/>
                </a:solidFill>
                <a:latin typeface="Arial"/>
                <a:cs typeface="Arial"/>
              </a:rPr>
              <a:t>Règle</a:t>
            </a:r>
            <a:r>
              <a:rPr sz="1600" b="1" spc="-5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2C3C"/>
                </a:solidFill>
                <a:latin typeface="Arial"/>
                <a:cs typeface="Arial"/>
              </a:rPr>
              <a:t>textuelle (originale)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60409" y="1690052"/>
            <a:ext cx="979169" cy="882650"/>
            <a:chOff x="5460409" y="1690052"/>
            <a:chExt cx="979169" cy="8826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0409" y="1691448"/>
              <a:ext cx="978679" cy="8811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98083" y="1694814"/>
              <a:ext cx="914400" cy="822960"/>
            </a:xfrm>
            <a:custGeom>
              <a:avLst/>
              <a:gdLst/>
              <a:ahLst/>
              <a:cxnLst/>
              <a:rect l="l" t="t" r="r" b="b"/>
              <a:pathLst>
                <a:path w="914400" h="822960">
                  <a:moveTo>
                    <a:pt x="502919" y="0"/>
                  </a:moveTo>
                  <a:lnTo>
                    <a:pt x="502919" y="205739"/>
                  </a:lnTo>
                  <a:lnTo>
                    <a:pt x="0" y="205739"/>
                  </a:lnTo>
                  <a:lnTo>
                    <a:pt x="0" y="617220"/>
                  </a:lnTo>
                  <a:lnTo>
                    <a:pt x="502919" y="617220"/>
                  </a:lnTo>
                  <a:lnTo>
                    <a:pt x="502919" y="822960"/>
                  </a:lnTo>
                  <a:lnTo>
                    <a:pt x="914400" y="411480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98083" y="1694814"/>
              <a:ext cx="914400" cy="822960"/>
            </a:xfrm>
            <a:custGeom>
              <a:avLst/>
              <a:gdLst/>
              <a:ahLst/>
              <a:cxnLst/>
              <a:rect l="l" t="t" r="r" b="b"/>
              <a:pathLst>
                <a:path w="914400" h="822960">
                  <a:moveTo>
                    <a:pt x="0" y="205739"/>
                  </a:moveTo>
                  <a:lnTo>
                    <a:pt x="502919" y="205739"/>
                  </a:lnTo>
                  <a:lnTo>
                    <a:pt x="502919" y="0"/>
                  </a:lnTo>
                  <a:lnTo>
                    <a:pt x="914400" y="411480"/>
                  </a:lnTo>
                  <a:lnTo>
                    <a:pt x="502919" y="822960"/>
                  </a:lnTo>
                  <a:lnTo>
                    <a:pt x="502919" y="617220"/>
                  </a:lnTo>
                  <a:lnTo>
                    <a:pt x="0" y="617220"/>
                  </a:lnTo>
                  <a:lnTo>
                    <a:pt x="0" y="205739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48628" y="1514868"/>
            <a:ext cx="2833370" cy="1205865"/>
            <a:chOff x="6548628" y="1514868"/>
            <a:chExt cx="2833370" cy="120586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8628" y="1514868"/>
              <a:ext cx="2833116" cy="12054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95364" y="1539366"/>
              <a:ext cx="2743200" cy="1115695"/>
            </a:xfrm>
            <a:custGeom>
              <a:avLst/>
              <a:gdLst/>
              <a:ahLst/>
              <a:cxnLst/>
              <a:rect l="l" t="t" r="r" b="b"/>
              <a:pathLst>
                <a:path w="2743200" h="1115695">
                  <a:moveTo>
                    <a:pt x="2557271" y="0"/>
                  </a:moveTo>
                  <a:lnTo>
                    <a:pt x="185927" y="0"/>
                  </a:lnTo>
                  <a:lnTo>
                    <a:pt x="136525" y="6646"/>
                  </a:lnTo>
                  <a:lnTo>
                    <a:pt x="92117" y="25399"/>
                  </a:lnTo>
                  <a:lnTo>
                    <a:pt x="54482" y="54482"/>
                  </a:lnTo>
                  <a:lnTo>
                    <a:pt x="25400" y="92117"/>
                  </a:lnTo>
                  <a:lnTo>
                    <a:pt x="6646" y="136525"/>
                  </a:lnTo>
                  <a:lnTo>
                    <a:pt x="0" y="185928"/>
                  </a:lnTo>
                  <a:lnTo>
                    <a:pt x="0" y="929640"/>
                  </a:lnTo>
                  <a:lnTo>
                    <a:pt x="6646" y="979087"/>
                  </a:lnTo>
                  <a:lnTo>
                    <a:pt x="25400" y="1023507"/>
                  </a:lnTo>
                  <a:lnTo>
                    <a:pt x="54482" y="1061132"/>
                  </a:lnTo>
                  <a:lnTo>
                    <a:pt x="92117" y="1090196"/>
                  </a:lnTo>
                  <a:lnTo>
                    <a:pt x="136525" y="1108930"/>
                  </a:lnTo>
                  <a:lnTo>
                    <a:pt x="185927" y="1115568"/>
                  </a:lnTo>
                  <a:lnTo>
                    <a:pt x="2557271" y="1115568"/>
                  </a:lnTo>
                  <a:lnTo>
                    <a:pt x="2606719" y="1108930"/>
                  </a:lnTo>
                  <a:lnTo>
                    <a:pt x="2651139" y="1090196"/>
                  </a:lnTo>
                  <a:lnTo>
                    <a:pt x="2688764" y="1061132"/>
                  </a:lnTo>
                  <a:lnTo>
                    <a:pt x="2717828" y="1023507"/>
                  </a:lnTo>
                  <a:lnTo>
                    <a:pt x="2736562" y="979087"/>
                  </a:lnTo>
                  <a:lnTo>
                    <a:pt x="2743200" y="929640"/>
                  </a:lnTo>
                  <a:lnTo>
                    <a:pt x="2743200" y="185928"/>
                  </a:lnTo>
                  <a:lnTo>
                    <a:pt x="2736562" y="136525"/>
                  </a:lnTo>
                  <a:lnTo>
                    <a:pt x="2717828" y="92117"/>
                  </a:lnTo>
                  <a:lnTo>
                    <a:pt x="2688764" y="54483"/>
                  </a:lnTo>
                  <a:lnTo>
                    <a:pt x="2651139" y="25400"/>
                  </a:lnTo>
                  <a:lnTo>
                    <a:pt x="2606719" y="6646"/>
                  </a:lnTo>
                  <a:lnTo>
                    <a:pt x="2557271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95364" y="1539366"/>
              <a:ext cx="2743200" cy="1115695"/>
            </a:xfrm>
            <a:custGeom>
              <a:avLst/>
              <a:gdLst/>
              <a:ahLst/>
              <a:cxnLst/>
              <a:rect l="l" t="t" r="r" b="b"/>
              <a:pathLst>
                <a:path w="2743200" h="1115695">
                  <a:moveTo>
                    <a:pt x="0" y="185928"/>
                  </a:moveTo>
                  <a:lnTo>
                    <a:pt x="6646" y="136525"/>
                  </a:lnTo>
                  <a:lnTo>
                    <a:pt x="25400" y="92117"/>
                  </a:lnTo>
                  <a:lnTo>
                    <a:pt x="54482" y="54482"/>
                  </a:lnTo>
                  <a:lnTo>
                    <a:pt x="92117" y="25399"/>
                  </a:lnTo>
                  <a:lnTo>
                    <a:pt x="136525" y="6646"/>
                  </a:lnTo>
                  <a:lnTo>
                    <a:pt x="185927" y="0"/>
                  </a:lnTo>
                  <a:lnTo>
                    <a:pt x="2557271" y="0"/>
                  </a:lnTo>
                  <a:lnTo>
                    <a:pt x="2606719" y="6646"/>
                  </a:lnTo>
                  <a:lnTo>
                    <a:pt x="2651139" y="25400"/>
                  </a:lnTo>
                  <a:lnTo>
                    <a:pt x="2688764" y="54483"/>
                  </a:lnTo>
                  <a:lnTo>
                    <a:pt x="2717828" y="92117"/>
                  </a:lnTo>
                  <a:lnTo>
                    <a:pt x="2736562" y="136525"/>
                  </a:lnTo>
                  <a:lnTo>
                    <a:pt x="2743200" y="185928"/>
                  </a:lnTo>
                  <a:lnTo>
                    <a:pt x="2743200" y="929640"/>
                  </a:lnTo>
                  <a:lnTo>
                    <a:pt x="2736562" y="979087"/>
                  </a:lnTo>
                  <a:lnTo>
                    <a:pt x="2717828" y="1023507"/>
                  </a:lnTo>
                  <a:lnTo>
                    <a:pt x="2688764" y="1061132"/>
                  </a:lnTo>
                  <a:lnTo>
                    <a:pt x="2651139" y="1090196"/>
                  </a:lnTo>
                  <a:lnTo>
                    <a:pt x="2606719" y="1108930"/>
                  </a:lnTo>
                  <a:lnTo>
                    <a:pt x="2557271" y="1115568"/>
                  </a:lnTo>
                  <a:lnTo>
                    <a:pt x="185927" y="1115568"/>
                  </a:lnTo>
                  <a:lnTo>
                    <a:pt x="136525" y="1108930"/>
                  </a:lnTo>
                  <a:lnTo>
                    <a:pt x="92117" y="1090196"/>
                  </a:lnTo>
                  <a:lnTo>
                    <a:pt x="54482" y="1061132"/>
                  </a:lnTo>
                  <a:lnTo>
                    <a:pt x="25400" y="1023507"/>
                  </a:lnTo>
                  <a:lnTo>
                    <a:pt x="6646" y="979087"/>
                  </a:lnTo>
                  <a:lnTo>
                    <a:pt x="0" y="929640"/>
                  </a:lnTo>
                  <a:lnTo>
                    <a:pt x="0" y="185928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54088" y="1714626"/>
            <a:ext cx="18256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Attributs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logique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THEN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AND/OR/NOT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702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Règles</a:t>
            </a:r>
            <a:r>
              <a:rPr spc="-50" dirty="0"/>
              <a:t> </a:t>
            </a:r>
            <a:r>
              <a:rPr dirty="0"/>
              <a:t>d’application/de</a:t>
            </a:r>
            <a:r>
              <a:rPr spc="-45" dirty="0"/>
              <a:t> </a:t>
            </a:r>
            <a:r>
              <a:rPr dirty="0"/>
              <a:t>facturation</a:t>
            </a:r>
            <a:r>
              <a:rPr spc="-50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du</a:t>
            </a:r>
            <a:r>
              <a:rPr spc="-25" dirty="0"/>
              <a:t> </a:t>
            </a:r>
            <a:r>
              <a:rPr dirty="0"/>
              <a:t>texte</a:t>
            </a:r>
            <a:r>
              <a:rPr spc="-30" dirty="0"/>
              <a:t> </a:t>
            </a:r>
            <a:r>
              <a:rPr dirty="0"/>
              <a:t>vers</a:t>
            </a:r>
            <a:r>
              <a:rPr spc="-40" dirty="0"/>
              <a:t> </a:t>
            </a:r>
            <a:r>
              <a:rPr spc="-25" dirty="0"/>
              <a:t>une</a:t>
            </a:r>
          </a:p>
          <a:p>
            <a:pPr marL="1559560" algn="ctr">
              <a:lnSpc>
                <a:spcPct val="100000"/>
              </a:lnSpc>
            </a:pPr>
            <a:r>
              <a:rPr dirty="0"/>
              <a:t>logique</a:t>
            </a:r>
            <a:r>
              <a:rPr spc="-85" dirty="0"/>
              <a:t> </a:t>
            </a:r>
            <a:r>
              <a:rPr dirty="0"/>
              <a:t>lisible</a:t>
            </a:r>
            <a:r>
              <a:rPr spc="-75" dirty="0"/>
              <a:t> </a:t>
            </a:r>
            <a:r>
              <a:rPr dirty="0"/>
              <a:t>par</a:t>
            </a:r>
            <a:r>
              <a:rPr spc="-75" dirty="0"/>
              <a:t> </a:t>
            </a:r>
            <a:r>
              <a:rPr spc="-10" dirty="0"/>
              <a:t>machine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00248" y="3077413"/>
            <a:ext cx="61912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Les</a:t>
            </a:r>
            <a:r>
              <a:rPr sz="1800" spc="-5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règles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sont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structurées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(lisibles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par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machine).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Interprétation</a:t>
            </a:r>
            <a:r>
              <a:rPr sz="1800" spc="-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univoque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et</a:t>
            </a:r>
            <a:r>
              <a:rPr sz="18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meilleure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validation.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Restitution</a:t>
            </a:r>
            <a:r>
              <a:rPr sz="1800" spc="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automatique</a:t>
            </a:r>
            <a:r>
              <a:rPr sz="1800" spc="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en</a:t>
            </a:r>
            <a:r>
              <a:rPr sz="1800" spc="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texte</a:t>
            </a:r>
            <a:r>
              <a:rPr sz="1800" spc="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compréhensible</a:t>
            </a:r>
            <a:r>
              <a:rPr sz="1800" spc="5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toujours possible.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Collaboration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avec</a:t>
            </a:r>
            <a:r>
              <a:rPr sz="18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le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NIC.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402461" y="1955672"/>
            <a:ext cx="61988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Réforme</a:t>
            </a:r>
            <a:r>
              <a:rPr sz="3600" spc="-2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de</a:t>
            </a:r>
            <a:r>
              <a:rPr sz="3600" spc="-30" dirty="0">
                <a:solidFill>
                  <a:srgbClr val="FFFFFF"/>
                </a:solidFill>
              </a:rPr>
              <a:t> </a:t>
            </a:r>
            <a:r>
              <a:rPr sz="3600" spc="-25" dirty="0">
                <a:solidFill>
                  <a:srgbClr val="FFFFFF"/>
                </a:solidFill>
              </a:rPr>
              <a:t>la </a:t>
            </a:r>
            <a:r>
              <a:rPr sz="3600" dirty="0">
                <a:solidFill>
                  <a:srgbClr val="FFFFFF"/>
                </a:solidFill>
              </a:rPr>
              <a:t>nomenclature</a:t>
            </a:r>
            <a:r>
              <a:rPr sz="3600" spc="-55" dirty="0">
                <a:solidFill>
                  <a:srgbClr val="FFFFFF"/>
                </a:solidFill>
              </a:rPr>
              <a:t> </a:t>
            </a:r>
            <a:r>
              <a:rPr sz="3600" spc="-25" dirty="0">
                <a:solidFill>
                  <a:srgbClr val="FFFFFF"/>
                </a:solidFill>
              </a:rPr>
              <a:t>des </a:t>
            </a:r>
            <a:r>
              <a:rPr sz="3600" dirty="0">
                <a:solidFill>
                  <a:srgbClr val="FFFFFF"/>
                </a:solidFill>
              </a:rPr>
              <a:t>prestations</a:t>
            </a:r>
            <a:r>
              <a:rPr sz="3600" spc="-11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médicales </a:t>
            </a:r>
            <a:r>
              <a:rPr sz="3600" dirty="0">
                <a:solidFill>
                  <a:srgbClr val="FFFFFF"/>
                </a:solidFill>
              </a:rPr>
              <a:t>des</a:t>
            </a:r>
            <a:r>
              <a:rPr sz="3600" spc="-2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médecins</a:t>
            </a:r>
            <a:r>
              <a:rPr sz="3600" spc="-5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|</a:t>
            </a:r>
            <a:r>
              <a:rPr sz="3600" spc="-10" dirty="0">
                <a:solidFill>
                  <a:srgbClr val="FFFFFF"/>
                </a:solidFill>
              </a:rPr>
              <a:t> Contenu</a:t>
            </a:r>
            <a:endParaRPr sz="3600"/>
          </a:p>
        </p:txBody>
      </p:sp>
      <p:pic>
        <p:nvPicPr>
          <p:cNvPr id="4" name="object 4" descr="RIZIV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568" y="5858357"/>
            <a:ext cx="9715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233" rIns="0" bIns="0" rtlCol="0">
            <a:spAutoFit/>
          </a:bodyPr>
          <a:lstStyle/>
          <a:p>
            <a:pPr marL="2312670">
              <a:lnSpc>
                <a:spcPct val="100000"/>
              </a:lnSpc>
              <a:spcBef>
                <a:spcPts val="105"/>
              </a:spcBef>
            </a:pPr>
            <a:r>
              <a:rPr dirty="0"/>
              <a:t>Solution</a:t>
            </a:r>
            <a:r>
              <a:rPr spc="-60" dirty="0"/>
              <a:t> </a:t>
            </a:r>
            <a:r>
              <a:rPr dirty="0"/>
              <a:t>temporaire</a:t>
            </a:r>
            <a:r>
              <a:rPr spc="-3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non</a:t>
            </a:r>
            <a:r>
              <a:rPr spc="-30" dirty="0"/>
              <a:t> </a:t>
            </a:r>
            <a:r>
              <a:rPr dirty="0"/>
              <a:t>pérenne</a:t>
            </a:r>
            <a:r>
              <a:rPr spc="-50" dirty="0"/>
              <a:t> </a:t>
            </a:r>
            <a:r>
              <a:rPr dirty="0"/>
              <a:t>(contexte</a:t>
            </a:r>
            <a:r>
              <a:rPr spc="-55" dirty="0"/>
              <a:t> </a:t>
            </a:r>
            <a:r>
              <a:rPr dirty="0"/>
              <a:t>PoC</a:t>
            </a:r>
            <a:r>
              <a:rPr spc="-290" dirty="0"/>
              <a:t> </a:t>
            </a:r>
            <a:r>
              <a:rPr spc="-25" dirty="0"/>
              <a:t>2)</a:t>
            </a:r>
          </a:p>
        </p:txBody>
      </p:sp>
      <p:pic>
        <p:nvPicPr>
          <p:cNvPr id="3" name="object 3" descr="A diagram of a computer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85" y="963545"/>
            <a:ext cx="10973054" cy="5894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29161" y="6287447"/>
            <a:ext cx="175260" cy="17589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spc="-25" dirty="0">
                <a:latin typeface="Arial"/>
                <a:cs typeface="Arial"/>
              </a:rPr>
              <a:t>50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96185" y="1697735"/>
            <a:ext cx="976630" cy="976630"/>
            <a:chOff x="2496185" y="1697735"/>
            <a:chExt cx="976630" cy="976630"/>
          </a:xfrm>
        </p:grpSpPr>
        <p:sp>
          <p:nvSpPr>
            <p:cNvPr id="4" name="object 4"/>
            <p:cNvSpPr/>
            <p:nvPr/>
          </p:nvSpPr>
          <p:spPr>
            <a:xfrm>
              <a:off x="2496185" y="1697735"/>
              <a:ext cx="976630" cy="976630"/>
            </a:xfrm>
            <a:custGeom>
              <a:avLst/>
              <a:gdLst/>
              <a:ahLst/>
              <a:cxnLst/>
              <a:rect l="l" t="t" r="r" b="b"/>
              <a:pathLst>
                <a:path w="976629" h="976630">
                  <a:moveTo>
                    <a:pt x="488314" y="0"/>
                  </a:moveTo>
                  <a:lnTo>
                    <a:pt x="441297" y="2234"/>
                  </a:lnTo>
                  <a:lnTo>
                    <a:pt x="395542" y="8802"/>
                  </a:lnTo>
                  <a:lnTo>
                    <a:pt x="351254" y="19499"/>
                  </a:lnTo>
                  <a:lnTo>
                    <a:pt x="308638" y="34121"/>
                  </a:lnTo>
                  <a:lnTo>
                    <a:pt x="267898" y="52462"/>
                  </a:lnTo>
                  <a:lnTo>
                    <a:pt x="229241" y="74319"/>
                  </a:lnTo>
                  <a:lnTo>
                    <a:pt x="192870" y="99488"/>
                  </a:lnTo>
                  <a:lnTo>
                    <a:pt x="158990" y="127763"/>
                  </a:lnTo>
                  <a:lnTo>
                    <a:pt x="127807" y="158940"/>
                  </a:lnTo>
                  <a:lnTo>
                    <a:pt x="99526" y="192816"/>
                  </a:lnTo>
                  <a:lnTo>
                    <a:pt x="74350" y="229185"/>
                  </a:lnTo>
                  <a:lnTo>
                    <a:pt x="52486" y="267843"/>
                  </a:lnTo>
                  <a:lnTo>
                    <a:pt x="34137" y="308585"/>
                  </a:lnTo>
                  <a:lnTo>
                    <a:pt x="19509" y="351208"/>
                  </a:lnTo>
                  <a:lnTo>
                    <a:pt x="8807" y="395507"/>
                  </a:lnTo>
                  <a:lnTo>
                    <a:pt x="2236" y="441277"/>
                  </a:lnTo>
                  <a:lnTo>
                    <a:pt x="0" y="488314"/>
                  </a:lnTo>
                  <a:lnTo>
                    <a:pt x="2236" y="535332"/>
                  </a:lnTo>
                  <a:lnTo>
                    <a:pt x="8807" y="581087"/>
                  </a:lnTo>
                  <a:lnTo>
                    <a:pt x="19509" y="625375"/>
                  </a:lnTo>
                  <a:lnTo>
                    <a:pt x="34137" y="667991"/>
                  </a:lnTo>
                  <a:lnTo>
                    <a:pt x="52486" y="708731"/>
                  </a:lnTo>
                  <a:lnTo>
                    <a:pt x="74350" y="747388"/>
                  </a:lnTo>
                  <a:lnTo>
                    <a:pt x="99526" y="783759"/>
                  </a:lnTo>
                  <a:lnTo>
                    <a:pt x="127807" y="817639"/>
                  </a:lnTo>
                  <a:lnTo>
                    <a:pt x="158990" y="848822"/>
                  </a:lnTo>
                  <a:lnTo>
                    <a:pt x="192870" y="877103"/>
                  </a:lnTo>
                  <a:lnTo>
                    <a:pt x="229241" y="902279"/>
                  </a:lnTo>
                  <a:lnTo>
                    <a:pt x="267898" y="924143"/>
                  </a:lnTo>
                  <a:lnTo>
                    <a:pt x="308638" y="942492"/>
                  </a:lnTo>
                  <a:lnTo>
                    <a:pt x="351254" y="957120"/>
                  </a:lnTo>
                  <a:lnTo>
                    <a:pt x="395542" y="967822"/>
                  </a:lnTo>
                  <a:lnTo>
                    <a:pt x="441297" y="974393"/>
                  </a:lnTo>
                  <a:lnTo>
                    <a:pt x="488314" y="976629"/>
                  </a:lnTo>
                  <a:lnTo>
                    <a:pt x="535332" y="974393"/>
                  </a:lnTo>
                  <a:lnTo>
                    <a:pt x="581087" y="967822"/>
                  </a:lnTo>
                  <a:lnTo>
                    <a:pt x="625375" y="957120"/>
                  </a:lnTo>
                  <a:lnTo>
                    <a:pt x="667991" y="942492"/>
                  </a:lnTo>
                  <a:lnTo>
                    <a:pt x="708731" y="924143"/>
                  </a:lnTo>
                  <a:lnTo>
                    <a:pt x="747388" y="902279"/>
                  </a:lnTo>
                  <a:lnTo>
                    <a:pt x="783759" y="877103"/>
                  </a:lnTo>
                  <a:lnTo>
                    <a:pt x="817639" y="848822"/>
                  </a:lnTo>
                  <a:lnTo>
                    <a:pt x="848822" y="817639"/>
                  </a:lnTo>
                  <a:lnTo>
                    <a:pt x="877103" y="783759"/>
                  </a:lnTo>
                  <a:lnTo>
                    <a:pt x="902279" y="747388"/>
                  </a:lnTo>
                  <a:lnTo>
                    <a:pt x="924143" y="708731"/>
                  </a:lnTo>
                  <a:lnTo>
                    <a:pt x="942492" y="667991"/>
                  </a:lnTo>
                  <a:lnTo>
                    <a:pt x="957120" y="625375"/>
                  </a:lnTo>
                  <a:lnTo>
                    <a:pt x="967822" y="581087"/>
                  </a:lnTo>
                  <a:lnTo>
                    <a:pt x="974393" y="535332"/>
                  </a:lnTo>
                  <a:lnTo>
                    <a:pt x="976629" y="488314"/>
                  </a:lnTo>
                  <a:lnTo>
                    <a:pt x="974393" y="441277"/>
                  </a:lnTo>
                  <a:lnTo>
                    <a:pt x="967822" y="395507"/>
                  </a:lnTo>
                  <a:lnTo>
                    <a:pt x="957120" y="351208"/>
                  </a:lnTo>
                  <a:lnTo>
                    <a:pt x="942492" y="308585"/>
                  </a:lnTo>
                  <a:lnTo>
                    <a:pt x="924143" y="267843"/>
                  </a:lnTo>
                  <a:lnTo>
                    <a:pt x="902279" y="229185"/>
                  </a:lnTo>
                  <a:lnTo>
                    <a:pt x="877103" y="192816"/>
                  </a:lnTo>
                  <a:lnTo>
                    <a:pt x="848822" y="158940"/>
                  </a:lnTo>
                  <a:lnTo>
                    <a:pt x="817639" y="127763"/>
                  </a:lnTo>
                  <a:lnTo>
                    <a:pt x="783759" y="99488"/>
                  </a:lnTo>
                  <a:lnTo>
                    <a:pt x="747388" y="74319"/>
                  </a:lnTo>
                  <a:lnTo>
                    <a:pt x="708731" y="52462"/>
                  </a:lnTo>
                  <a:lnTo>
                    <a:pt x="667991" y="34121"/>
                  </a:lnTo>
                  <a:lnTo>
                    <a:pt x="625375" y="19499"/>
                  </a:lnTo>
                  <a:lnTo>
                    <a:pt x="581087" y="8802"/>
                  </a:lnTo>
                  <a:lnTo>
                    <a:pt x="535332" y="2234"/>
                  </a:lnTo>
                  <a:lnTo>
                    <a:pt x="488314" y="0"/>
                  </a:lnTo>
                  <a:close/>
                </a:path>
              </a:pathLst>
            </a:custGeom>
            <a:solidFill>
              <a:srgbClr val="DD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6234" y="2041088"/>
              <a:ext cx="478155" cy="332740"/>
            </a:xfrm>
            <a:custGeom>
              <a:avLst/>
              <a:gdLst/>
              <a:ahLst/>
              <a:cxnLst/>
              <a:rect l="l" t="t" r="r" b="b"/>
              <a:pathLst>
                <a:path w="478155" h="332739">
                  <a:moveTo>
                    <a:pt x="239040" y="0"/>
                  </a:moveTo>
                  <a:lnTo>
                    <a:pt x="169076" y="69965"/>
                  </a:lnTo>
                  <a:lnTo>
                    <a:pt x="169076" y="87457"/>
                  </a:lnTo>
                  <a:lnTo>
                    <a:pt x="0" y="87457"/>
                  </a:lnTo>
                  <a:lnTo>
                    <a:pt x="0" y="110779"/>
                  </a:lnTo>
                  <a:lnTo>
                    <a:pt x="11658" y="110779"/>
                  </a:lnTo>
                  <a:lnTo>
                    <a:pt x="11658" y="332338"/>
                  </a:lnTo>
                  <a:lnTo>
                    <a:pt x="466422" y="332338"/>
                  </a:lnTo>
                  <a:lnTo>
                    <a:pt x="466422" y="309016"/>
                  </a:lnTo>
                  <a:lnTo>
                    <a:pt x="215719" y="309016"/>
                  </a:lnTo>
                  <a:lnTo>
                    <a:pt x="215719" y="285694"/>
                  </a:lnTo>
                  <a:lnTo>
                    <a:pt x="34979" y="285694"/>
                  </a:lnTo>
                  <a:lnTo>
                    <a:pt x="34979" y="250711"/>
                  </a:lnTo>
                  <a:lnTo>
                    <a:pt x="215719" y="250711"/>
                  </a:lnTo>
                  <a:lnTo>
                    <a:pt x="215719" y="227389"/>
                  </a:lnTo>
                  <a:lnTo>
                    <a:pt x="34979" y="227389"/>
                  </a:lnTo>
                  <a:lnTo>
                    <a:pt x="34979" y="192406"/>
                  </a:lnTo>
                  <a:lnTo>
                    <a:pt x="466422" y="192406"/>
                  </a:lnTo>
                  <a:lnTo>
                    <a:pt x="466422" y="169084"/>
                  </a:lnTo>
                  <a:lnTo>
                    <a:pt x="34979" y="169084"/>
                  </a:lnTo>
                  <a:lnTo>
                    <a:pt x="34979" y="134101"/>
                  </a:lnTo>
                  <a:lnTo>
                    <a:pt x="228137" y="134101"/>
                  </a:lnTo>
                  <a:lnTo>
                    <a:pt x="228137" y="128970"/>
                  </a:lnTo>
                  <a:lnTo>
                    <a:pt x="209130" y="128970"/>
                  </a:lnTo>
                  <a:lnTo>
                    <a:pt x="198228" y="110079"/>
                  </a:lnTo>
                  <a:lnTo>
                    <a:pt x="217293" y="99118"/>
                  </a:lnTo>
                  <a:lnTo>
                    <a:pt x="198228" y="88157"/>
                  </a:lnTo>
                  <a:lnTo>
                    <a:pt x="209130" y="69266"/>
                  </a:lnTo>
                  <a:lnTo>
                    <a:pt x="228137" y="69266"/>
                  </a:lnTo>
                  <a:lnTo>
                    <a:pt x="228137" y="58304"/>
                  </a:lnTo>
                  <a:lnTo>
                    <a:pt x="297343" y="58305"/>
                  </a:lnTo>
                  <a:lnTo>
                    <a:pt x="239040" y="0"/>
                  </a:lnTo>
                  <a:close/>
                </a:path>
                <a:path w="478155" h="332739">
                  <a:moveTo>
                    <a:pt x="466422" y="192406"/>
                  </a:moveTo>
                  <a:lnTo>
                    <a:pt x="443101" y="192406"/>
                  </a:lnTo>
                  <a:lnTo>
                    <a:pt x="443101" y="227389"/>
                  </a:lnTo>
                  <a:lnTo>
                    <a:pt x="262361" y="227389"/>
                  </a:lnTo>
                  <a:lnTo>
                    <a:pt x="262361" y="309016"/>
                  </a:lnTo>
                  <a:lnTo>
                    <a:pt x="466422" y="309016"/>
                  </a:lnTo>
                  <a:lnTo>
                    <a:pt x="466422" y="285694"/>
                  </a:lnTo>
                  <a:lnTo>
                    <a:pt x="291513" y="285694"/>
                  </a:lnTo>
                  <a:lnTo>
                    <a:pt x="291513" y="250711"/>
                  </a:lnTo>
                  <a:lnTo>
                    <a:pt x="466422" y="250711"/>
                  </a:lnTo>
                  <a:lnTo>
                    <a:pt x="466422" y="192406"/>
                  </a:lnTo>
                  <a:close/>
                </a:path>
                <a:path w="478155" h="332739">
                  <a:moveTo>
                    <a:pt x="93282" y="250711"/>
                  </a:moveTo>
                  <a:lnTo>
                    <a:pt x="69961" y="250711"/>
                  </a:lnTo>
                  <a:lnTo>
                    <a:pt x="69961" y="285694"/>
                  </a:lnTo>
                  <a:lnTo>
                    <a:pt x="93282" y="285694"/>
                  </a:lnTo>
                  <a:lnTo>
                    <a:pt x="93282" y="250711"/>
                  </a:lnTo>
                  <a:close/>
                </a:path>
                <a:path w="478155" h="332739">
                  <a:moveTo>
                    <a:pt x="151585" y="250711"/>
                  </a:moveTo>
                  <a:lnTo>
                    <a:pt x="128264" y="250711"/>
                  </a:lnTo>
                  <a:lnTo>
                    <a:pt x="128264" y="285694"/>
                  </a:lnTo>
                  <a:lnTo>
                    <a:pt x="151585" y="285694"/>
                  </a:lnTo>
                  <a:lnTo>
                    <a:pt x="151585" y="250711"/>
                  </a:lnTo>
                  <a:close/>
                </a:path>
                <a:path w="478155" h="332739">
                  <a:moveTo>
                    <a:pt x="215719" y="250711"/>
                  </a:moveTo>
                  <a:lnTo>
                    <a:pt x="186567" y="250711"/>
                  </a:lnTo>
                  <a:lnTo>
                    <a:pt x="186567" y="285694"/>
                  </a:lnTo>
                  <a:lnTo>
                    <a:pt x="215719" y="285694"/>
                  </a:lnTo>
                  <a:lnTo>
                    <a:pt x="215719" y="250711"/>
                  </a:lnTo>
                  <a:close/>
                </a:path>
                <a:path w="478155" h="332739">
                  <a:moveTo>
                    <a:pt x="349816" y="250711"/>
                  </a:moveTo>
                  <a:lnTo>
                    <a:pt x="326494" y="250711"/>
                  </a:lnTo>
                  <a:lnTo>
                    <a:pt x="326494" y="285694"/>
                  </a:lnTo>
                  <a:lnTo>
                    <a:pt x="349816" y="285694"/>
                  </a:lnTo>
                  <a:lnTo>
                    <a:pt x="349816" y="250711"/>
                  </a:lnTo>
                  <a:close/>
                </a:path>
                <a:path w="478155" h="332739">
                  <a:moveTo>
                    <a:pt x="408119" y="250711"/>
                  </a:moveTo>
                  <a:lnTo>
                    <a:pt x="384797" y="250711"/>
                  </a:lnTo>
                  <a:lnTo>
                    <a:pt x="384797" y="285694"/>
                  </a:lnTo>
                  <a:lnTo>
                    <a:pt x="408119" y="285694"/>
                  </a:lnTo>
                  <a:lnTo>
                    <a:pt x="408119" y="250711"/>
                  </a:lnTo>
                  <a:close/>
                </a:path>
                <a:path w="478155" h="332739">
                  <a:moveTo>
                    <a:pt x="466422" y="250711"/>
                  </a:moveTo>
                  <a:lnTo>
                    <a:pt x="443101" y="250711"/>
                  </a:lnTo>
                  <a:lnTo>
                    <a:pt x="443101" y="285694"/>
                  </a:lnTo>
                  <a:lnTo>
                    <a:pt x="466422" y="285694"/>
                  </a:lnTo>
                  <a:lnTo>
                    <a:pt x="466422" y="250711"/>
                  </a:lnTo>
                  <a:close/>
                </a:path>
                <a:path w="478155" h="332739">
                  <a:moveTo>
                    <a:pt x="93282" y="192406"/>
                  </a:moveTo>
                  <a:lnTo>
                    <a:pt x="69961" y="192406"/>
                  </a:lnTo>
                  <a:lnTo>
                    <a:pt x="69961" y="227389"/>
                  </a:lnTo>
                  <a:lnTo>
                    <a:pt x="93282" y="227389"/>
                  </a:lnTo>
                  <a:lnTo>
                    <a:pt x="93282" y="192406"/>
                  </a:lnTo>
                  <a:close/>
                </a:path>
                <a:path w="478155" h="332739">
                  <a:moveTo>
                    <a:pt x="151585" y="192406"/>
                  </a:moveTo>
                  <a:lnTo>
                    <a:pt x="128264" y="192406"/>
                  </a:lnTo>
                  <a:lnTo>
                    <a:pt x="128264" y="227389"/>
                  </a:lnTo>
                  <a:lnTo>
                    <a:pt x="151585" y="227389"/>
                  </a:lnTo>
                  <a:lnTo>
                    <a:pt x="151585" y="192406"/>
                  </a:lnTo>
                  <a:close/>
                </a:path>
                <a:path w="478155" h="332739">
                  <a:moveTo>
                    <a:pt x="291513" y="192406"/>
                  </a:moveTo>
                  <a:lnTo>
                    <a:pt x="186567" y="192406"/>
                  </a:lnTo>
                  <a:lnTo>
                    <a:pt x="186567" y="227389"/>
                  </a:lnTo>
                  <a:lnTo>
                    <a:pt x="291513" y="227389"/>
                  </a:lnTo>
                  <a:lnTo>
                    <a:pt x="291513" y="192406"/>
                  </a:lnTo>
                  <a:close/>
                </a:path>
                <a:path w="478155" h="332739">
                  <a:moveTo>
                    <a:pt x="349816" y="192406"/>
                  </a:moveTo>
                  <a:lnTo>
                    <a:pt x="326494" y="192406"/>
                  </a:lnTo>
                  <a:lnTo>
                    <a:pt x="326494" y="227389"/>
                  </a:lnTo>
                  <a:lnTo>
                    <a:pt x="349816" y="227389"/>
                  </a:lnTo>
                  <a:lnTo>
                    <a:pt x="349816" y="192406"/>
                  </a:lnTo>
                  <a:close/>
                </a:path>
                <a:path w="478155" h="332739">
                  <a:moveTo>
                    <a:pt x="408119" y="192406"/>
                  </a:moveTo>
                  <a:lnTo>
                    <a:pt x="384797" y="192406"/>
                  </a:lnTo>
                  <a:lnTo>
                    <a:pt x="384797" y="227389"/>
                  </a:lnTo>
                  <a:lnTo>
                    <a:pt x="408119" y="227389"/>
                  </a:lnTo>
                  <a:lnTo>
                    <a:pt x="408119" y="192406"/>
                  </a:lnTo>
                  <a:close/>
                </a:path>
                <a:path w="478155" h="332739">
                  <a:moveTo>
                    <a:pt x="93282" y="134101"/>
                  </a:moveTo>
                  <a:lnTo>
                    <a:pt x="69961" y="134101"/>
                  </a:lnTo>
                  <a:lnTo>
                    <a:pt x="69961" y="169084"/>
                  </a:lnTo>
                  <a:lnTo>
                    <a:pt x="93282" y="169084"/>
                  </a:lnTo>
                  <a:lnTo>
                    <a:pt x="93282" y="134101"/>
                  </a:lnTo>
                  <a:close/>
                </a:path>
                <a:path w="478155" h="332739">
                  <a:moveTo>
                    <a:pt x="151585" y="134101"/>
                  </a:moveTo>
                  <a:lnTo>
                    <a:pt x="128264" y="134101"/>
                  </a:lnTo>
                  <a:lnTo>
                    <a:pt x="128264" y="169084"/>
                  </a:lnTo>
                  <a:lnTo>
                    <a:pt x="151585" y="169084"/>
                  </a:lnTo>
                  <a:lnTo>
                    <a:pt x="151585" y="134101"/>
                  </a:lnTo>
                  <a:close/>
                </a:path>
                <a:path w="478155" h="332739">
                  <a:moveTo>
                    <a:pt x="228137" y="134101"/>
                  </a:moveTo>
                  <a:lnTo>
                    <a:pt x="186567" y="134101"/>
                  </a:lnTo>
                  <a:lnTo>
                    <a:pt x="186567" y="169084"/>
                  </a:lnTo>
                  <a:lnTo>
                    <a:pt x="291513" y="169084"/>
                  </a:lnTo>
                  <a:lnTo>
                    <a:pt x="291512" y="139931"/>
                  </a:lnTo>
                  <a:lnTo>
                    <a:pt x="228137" y="139931"/>
                  </a:lnTo>
                  <a:lnTo>
                    <a:pt x="228137" y="134101"/>
                  </a:lnTo>
                  <a:close/>
                </a:path>
                <a:path w="478155" h="332739">
                  <a:moveTo>
                    <a:pt x="349816" y="134101"/>
                  </a:moveTo>
                  <a:lnTo>
                    <a:pt x="326494" y="134101"/>
                  </a:lnTo>
                  <a:lnTo>
                    <a:pt x="326494" y="169084"/>
                  </a:lnTo>
                  <a:lnTo>
                    <a:pt x="349816" y="169084"/>
                  </a:lnTo>
                  <a:lnTo>
                    <a:pt x="349816" y="134101"/>
                  </a:lnTo>
                  <a:close/>
                </a:path>
                <a:path w="478155" h="332739">
                  <a:moveTo>
                    <a:pt x="408119" y="134101"/>
                  </a:moveTo>
                  <a:lnTo>
                    <a:pt x="384797" y="134101"/>
                  </a:lnTo>
                  <a:lnTo>
                    <a:pt x="384797" y="169084"/>
                  </a:lnTo>
                  <a:lnTo>
                    <a:pt x="408119" y="169084"/>
                  </a:lnTo>
                  <a:lnTo>
                    <a:pt x="408119" y="134101"/>
                  </a:lnTo>
                  <a:close/>
                </a:path>
                <a:path w="478155" h="332739">
                  <a:moveTo>
                    <a:pt x="466422" y="134101"/>
                  </a:moveTo>
                  <a:lnTo>
                    <a:pt x="443101" y="134101"/>
                  </a:lnTo>
                  <a:lnTo>
                    <a:pt x="443101" y="169084"/>
                  </a:lnTo>
                  <a:lnTo>
                    <a:pt x="466422" y="169084"/>
                  </a:lnTo>
                  <a:lnTo>
                    <a:pt x="466422" y="134101"/>
                  </a:lnTo>
                  <a:close/>
                </a:path>
                <a:path w="478155" h="332739">
                  <a:moveTo>
                    <a:pt x="249942" y="117950"/>
                  </a:moveTo>
                  <a:lnTo>
                    <a:pt x="249942" y="139931"/>
                  </a:lnTo>
                  <a:lnTo>
                    <a:pt x="291512" y="139931"/>
                  </a:lnTo>
                  <a:lnTo>
                    <a:pt x="291512" y="134101"/>
                  </a:lnTo>
                  <a:lnTo>
                    <a:pt x="466422" y="134101"/>
                  </a:lnTo>
                  <a:lnTo>
                    <a:pt x="466422" y="128970"/>
                  </a:lnTo>
                  <a:lnTo>
                    <a:pt x="268949" y="128970"/>
                  </a:lnTo>
                  <a:lnTo>
                    <a:pt x="249942" y="117950"/>
                  </a:lnTo>
                  <a:close/>
                </a:path>
                <a:path w="478155" h="332739">
                  <a:moveTo>
                    <a:pt x="228137" y="117950"/>
                  </a:moveTo>
                  <a:lnTo>
                    <a:pt x="209130" y="128970"/>
                  </a:lnTo>
                  <a:lnTo>
                    <a:pt x="228137" y="128970"/>
                  </a:lnTo>
                  <a:lnTo>
                    <a:pt x="228137" y="117950"/>
                  </a:lnTo>
                  <a:close/>
                </a:path>
                <a:path w="478155" h="332739">
                  <a:moveTo>
                    <a:pt x="308304" y="69266"/>
                  </a:moveTo>
                  <a:lnTo>
                    <a:pt x="268949" y="69266"/>
                  </a:lnTo>
                  <a:lnTo>
                    <a:pt x="279852" y="88157"/>
                  </a:lnTo>
                  <a:lnTo>
                    <a:pt x="260787" y="99118"/>
                  </a:lnTo>
                  <a:lnTo>
                    <a:pt x="279852" y="110079"/>
                  </a:lnTo>
                  <a:lnTo>
                    <a:pt x="268949" y="128970"/>
                  </a:lnTo>
                  <a:lnTo>
                    <a:pt x="466422" y="128970"/>
                  </a:lnTo>
                  <a:lnTo>
                    <a:pt x="466422" y="110779"/>
                  </a:lnTo>
                  <a:lnTo>
                    <a:pt x="478082" y="110779"/>
                  </a:lnTo>
                  <a:lnTo>
                    <a:pt x="478082" y="87457"/>
                  </a:lnTo>
                  <a:lnTo>
                    <a:pt x="309003" y="87457"/>
                  </a:lnTo>
                  <a:lnTo>
                    <a:pt x="309003" y="69966"/>
                  </a:lnTo>
                  <a:lnTo>
                    <a:pt x="308304" y="69266"/>
                  </a:lnTo>
                  <a:close/>
                </a:path>
                <a:path w="478155" h="332739">
                  <a:moveTo>
                    <a:pt x="228137" y="69266"/>
                  </a:moveTo>
                  <a:lnTo>
                    <a:pt x="209130" y="69266"/>
                  </a:lnTo>
                  <a:lnTo>
                    <a:pt x="228137" y="80285"/>
                  </a:lnTo>
                  <a:lnTo>
                    <a:pt x="228137" y="69266"/>
                  </a:lnTo>
                  <a:close/>
                </a:path>
                <a:path w="478155" h="332739">
                  <a:moveTo>
                    <a:pt x="297343" y="58305"/>
                  </a:moveTo>
                  <a:lnTo>
                    <a:pt x="249942" y="58304"/>
                  </a:lnTo>
                  <a:lnTo>
                    <a:pt x="249942" y="80285"/>
                  </a:lnTo>
                  <a:lnTo>
                    <a:pt x="268949" y="69266"/>
                  </a:lnTo>
                  <a:lnTo>
                    <a:pt x="308304" y="69266"/>
                  </a:lnTo>
                  <a:lnTo>
                    <a:pt x="297343" y="58305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6234" y="2041088"/>
              <a:ext cx="478155" cy="332740"/>
            </a:xfrm>
            <a:custGeom>
              <a:avLst/>
              <a:gdLst/>
              <a:ahLst/>
              <a:cxnLst/>
              <a:rect l="l" t="t" r="r" b="b"/>
              <a:pathLst>
                <a:path w="478155" h="332739">
                  <a:moveTo>
                    <a:pt x="309003" y="87457"/>
                  </a:moveTo>
                  <a:lnTo>
                    <a:pt x="309003" y="69966"/>
                  </a:lnTo>
                  <a:lnTo>
                    <a:pt x="239040" y="0"/>
                  </a:lnTo>
                  <a:lnTo>
                    <a:pt x="169076" y="69965"/>
                  </a:lnTo>
                  <a:lnTo>
                    <a:pt x="169076" y="87457"/>
                  </a:lnTo>
                  <a:lnTo>
                    <a:pt x="0" y="87457"/>
                  </a:lnTo>
                  <a:lnTo>
                    <a:pt x="0" y="110779"/>
                  </a:lnTo>
                  <a:lnTo>
                    <a:pt x="11658" y="110779"/>
                  </a:lnTo>
                  <a:lnTo>
                    <a:pt x="11658" y="332338"/>
                  </a:lnTo>
                  <a:lnTo>
                    <a:pt x="466422" y="332338"/>
                  </a:lnTo>
                  <a:lnTo>
                    <a:pt x="466422" y="110779"/>
                  </a:lnTo>
                  <a:lnTo>
                    <a:pt x="478082" y="110779"/>
                  </a:lnTo>
                  <a:lnTo>
                    <a:pt x="478082" y="87457"/>
                  </a:lnTo>
                  <a:lnTo>
                    <a:pt x="309003" y="87457"/>
                  </a:lnTo>
                  <a:close/>
                </a:path>
                <a:path w="478155" h="332739">
                  <a:moveTo>
                    <a:pt x="69961" y="285694"/>
                  </a:moveTo>
                  <a:lnTo>
                    <a:pt x="34979" y="285694"/>
                  </a:lnTo>
                  <a:lnTo>
                    <a:pt x="34979" y="250711"/>
                  </a:lnTo>
                  <a:lnTo>
                    <a:pt x="69961" y="250711"/>
                  </a:lnTo>
                  <a:lnTo>
                    <a:pt x="69961" y="285694"/>
                  </a:lnTo>
                  <a:close/>
                </a:path>
                <a:path w="478155" h="332739">
                  <a:moveTo>
                    <a:pt x="69961" y="227389"/>
                  </a:moveTo>
                  <a:lnTo>
                    <a:pt x="34979" y="227389"/>
                  </a:lnTo>
                  <a:lnTo>
                    <a:pt x="34979" y="192406"/>
                  </a:lnTo>
                  <a:lnTo>
                    <a:pt x="69961" y="192406"/>
                  </a:lnTo>
                  <a:lnTo>
                    <a:pt x="69961" y="227389"/>
                  </a:lnTo>
                  <a:close/>
                </a:path>
                <a:path w="478155" h="332739">
                  <a:moveTo>
                    <a:pt x="69961" y="169084"/>
                  </a:moveTo>
                  <a:lnTo>
                    <a:pt x="34979" y="169084"/>
                  </a:lnTo>
                  <a:lnTo>
                    <a:pt x="34979" y="134101"/>
                  </a:lnTo>
                  <a:lnTo>
                    <a:pt x="69961" y="134101"/>
                  </a:lnTo>
                  <a:lnTo>
                    <a:pt x="69961" y="169084"/>
                  </a:lnTo>
                  <a:close/>
                </a:path>
                <a:path w="478155" h="332739">
                  <a:moveTo>
                    <a:pt x="128264" y="285694"/>
                  </a:moveTo>
                  <a:lnTo>
                    <a:pt x="93282" y="285694"/>
                  </a:lnTo>
                  <a:lnTo>
                    <a:pt x="93282" y="250711"/>
                  </a:lnTo>
                  <a:lnTo>
                    <a:pt x="128264" y="250711"/>
                  </a:lnTo>
                  <a:lnTo>
                    <a:pt x="128264" y="285694"/>
                  </a:lnTo>
                  <a:close/>
                </a:path>
                <a:path w="478155" h="332739">
                  <a:moveTo>
                    <a:pt x="128264" y="227389"/>
                  </a:moveTo>
                  <a:lnTo>
                    <a:pt x="93282" y="227389"/>
                  </a:lnTo>
                  <a:lnTo>
                    <a:pt x="93282" y="192406"/>
                  </a:lnTo>
                  <a:lnTo>
                    <a:pt x="128264" y="192406"/>
                  </a:lnTo>
                  <a:lnTo>
                    <a:pt x="128264" y="227389"/>
                  </a:lnTo>
                  <a:close/>
                </a:path>
                <a:path w="478155" h="332739">
                  <a:moveTo>
                    <a:pt x="128264" y="169084"/>
                  </a:moveTo>
                  <a:lnTo>
                    <a:pt x="93282" y="169084"/>
                  </a:lnTo>
                  <a:lnTo>
                    <a:pt x="93282" y="134101"/>
                  </a:lnTo>
                  <a:lnTo>
                    <a:pt x="128264" y="134101"/>
                  </a:lnTo>
                  <a:lnTo>
                    <a:pt x="128264" y="169084"/>
                  </a:lnTo>
                  <a:close/>
                </a:path>
                <a:path w="478155" h="332739">
                  <a:moveTo>
                    <a:pt x="186567" y="285694"/>
                  </a:moveTo>
                  <a:lnTo>
                    <a:pt x="151585" y="285694"/>
                  </a:lnTo>
                  <a:lnTo>
                    <a:pt x="151585" y="250711"/>
                  </a:lnTo>
                  <a:lnTo>
                    <a:pt x="186567" y="250711"/>
                  </a:lnTo>
                  <a:lnTo>
                    <a:pt x="186567" y="285694"/>
                  </a:lnTo>
                  <a:close/>
                </a:path>
                <a:path w="478155" h="332739">
                  <a:moveTo>
                    <a:pt x="186567" y="227389"/>
                  </a:moveTo>
                  <a:lnTo>
                    <a:pt x="151585" y="227389"/>
                  </a:lnTo>
                  <a:lnTo>
                    <a:pt x="151585" y="192406"/>
                  </a:lnTo>
                  <a:lnTo>
                    <a:pt x="186567" y="192406"/>
                  </a:lnTo>
                  <a:lnTo>
                    <a:pt x="186567" y="227389"/>
                  </a:lnTo>
                  <a:close/>
                </a:path>
                <a:path w="478155" h="332739">
                  <a:moveTo>
                    <a:pt x="186567" y="169084"/>
                  </a:moveTo>
                  <a:lnTo>
                    <a:pt x="151585" y="169084"/>
                  </a:lnTo>
                  <a:lnTo>
                    <a:pt x="151585" y="134101"/>
                  </a:lnTo>
                  <a:lnTo>
                    <a:pt x="186567" y="134101"/>
                  </a:lnTo>
                  <a:lnTo>
                    <a:pt x="186567" y="169084"/>
                  </a:lnTo>
                  <a:close/>
                </a:path>
                <a:path w="478155" h="332739">
                  <a:moveTo>
                    <a:pt x="215719" y="309016"/>
                  </a:moveTo>
                  <a:lnTo>
                    <a:pt x="215719" y="227389"/>
                  </a:lnTo>
                  <a:lnTo>
                    <a:pt x="262361" y="227389"/>
                  </a:lnTo>
                  <a:lnTo>
                    <a:pt x="262361" y="309016"/>
                  </a:lnTo>
                  <a:lnTo>
                    <a:pt x="215719" y="309016"/>
                  </a:lnTo>
                  <a:close/>
                </a:path>
                <a:path w="478155" h="332739">
                  <a:moveTo>
                    <a:pt x="279852" y="110079"/>
                  </a:moveTo>
                  <a:lnTo>
                    <a:pt x="268949" y="128970"/>
                  </a:lnTo>
                  <a:lnTo>
                    <a:pt x="249942" y="117950"/>
                  </a:lnTo>
                  <a:lnTo>
                    <a:pt x="249942" y="139931"/>
                  </a:lnTo>
                  <a:lnTo>
                    <a:pt x="228137" y="139931"/>
                  </a:lnTo>
                  <a:lnTo>
                    <a:pt x="228137" y="117950"/>
                  </a:lnTo>
                  <a:lnTo>
                    <a:pt x="209130" y="128970"/>
                  </a:lnTo>
                  <a:lnTo>
                    <a:pt x="198228" y="110079"/>
                  </a:lnTo>
                  <a:lnTo>
                    <a:pt x="217293" y="99118"/>
                  </a:lnTo>
                  <a:lnTo>
                    <a:pt x="198228" y="88157"/>
                  </a:lnTo>
                  <a:lnTo>
                    <a:pt x="209130" y="69266"/>
                  </a:lnTo>
                  <a:lnTo>
                    <a:pt x="228137" y="80285"/>
                  </a:lnTo>
                  <a:lnTo>
                    <a:pt x="228137" y="58304"/>
                  </a:lnTo>
                  <a:lnTo>
                    <a:pt x="249942" y="58304"/>
                  </a:lnTo>
                  <a:lnTo>
                    <a:pt x="249942" y="80285"/>
                  </a:lnTo>
                  <a:lnTo>
                    <a:pt x="268949" y="69266"/>
                  </a:lnTo>
                  <a:lnTo>
                    <a:pt x="279852" y="88157"/>
                  </a:lnTo>
                  <a:lnTo>
                    <a:pt x="260787" y="99118"/>
                  </a:lnTo>
                  <a:lnTo>
                    <a:pt x="279852" y="110079"/>
                  </a:lnTo>
                  <a:close/>
                </a:path>
                <a:path w="478155" h="332739">
                  <a:moveTo>
                    <a:pt x="326494" y="285694"/>
                  </a:moveTo>
                  <a:lnTo>
                    <a:pt x="291513" y="285694"/>
                  </a:lnTo>
                  <a:lnTo>
                    <a:pt x="291513" y="250711"/>
                  </a:lnTo>
                  <a:lnTo>
                    <a:pt x="326494" y="250711"/>
                  </a:lnTo>
                  <a:lnTo>
                    <a:pt x="326494" y="285694"/>
                  </a:lnTo>
                  <a:close/>
                </a:path>
                <a:path w="478155" h="332739">
                  <a:moveTo>
                    <a:pt x="326494" y="227389"/>
                  </a:moveTo>
                  <a:lnTo>
                    <a:pt x="291513" y="227389"/>
                  </a:lnTo>
                  <a:lnTo>
                    <a:pt x="291513" y="192406"/>
                  </a:lnTo>
                  <a:lnTo>
                    <a:pt x="326494" y="192406"/>
                  </a:lnTo>
                  <a:lnTo>
                    <a:pt x="326494" y="227389"/>
                  </a:lnTo>
                  <a:close/>
                </a:path>
                <a:path w="478155" h="332739">
                  <a:moveTo>
                    <a:pt x="326494" y="169084"/>
                  </a:moveTo>
                  <a:lnTo>
                    <a:pt x="291512" y="169084"/>
                  </a:lnTo>
                  <a:lnTo>
                    <a:pt x="291512" y="134101"/>
                  </a:lnTo>
                  <a:lnTo>
                    <a:pt x="326494" y="134101"/>
                  </a:lnTo>
                  <a:lnTo>
                    <a:pt x="326494" y="169084"/>
                  </a:lnTo>
                  <a:close/>
                </a:path>
                <a:path w="478155" h="332739">
                  <a:moveTo>
                    <a:pt x="384797" y="285694"/>
                  </a:moveTo>
                  <a:lnTo>
                    <a:pt x="349816" y="285694"/>
                  </a:lnTo>
                  <a:lnTo>
                    <a:pt x="349816" y="250711"/>
                  </a:lnTo>
                  <a:lnTo>
                    <a:pt x="384797" y="250711"/>
                  </a:lnTo>
                  <a:lnTo>
                    <a:pt x="384797" y="285694"/>
                  </a:lnTo>
                  <a:close/>
                </a:path>
                <a:path w="478155" h="332739">
                  <a:moveTo>
                    <a:pt x="384797" y="227389"/>
                  </a:moveTo>
                  <a:lnTo>
                    <a:pt x="349816" y="227389"/>
                  </a:lnTo>
                  <a:lnTo>
                    <a:pt x="349816" y="192406"/>
                  </a:lnTo>
                  <a:lnTo>
                    <a:pt x="384797" y="192406"/>
                  </a:lnTo>
                  <a:lnTo>
                    <a:pt x="384797" y="227389"/>
                  </a:lnTo>
                  <a:close/>
                </a:path>
                <a:path w="478155" h="332739">
                  <a:moveTo>
                    <a:pt x="384797" y="169084"/>
                  </a:moveTo>
                  <a:lnTo>
                    <a:pt x="349816" y="169084"/>
                  </a:lnTo>
                  <a:lnTo>
                    <a:pt x="349816" y="134101"/>
                  </a:lnTo>
                  <a:lnTo>
                    <a:pt x="384797" y="134101"/>
                  </a:lnTo>
                  <a:lnTo>
                    <a:pt x="384797" y="169084"/>
                  </a:lnTo>
                  <a:close/>
                </a:path>
                <a:path w="478155" h="332739">
                  <a:moveTo>
                    <a:pt x="443101" y="285694"/>
                  </a:moveTo>
                  <a:lnTo>
                    <a:pt x="408119" y="285694"/>
                  </a:lnTo>
                  <a:lnTo>
                    <a:pt x="408119" y="250711"/>
                  </a:lnTo>
                  <a:lnTo>
                    <a:pt x="443101" y="250711"/>
                  </a:lnTo>
                  <a:lnTo>
                    <a:pt x="443101" y="285694"/>
                  </a:lnTo>
                  <a:close/>
                </a:path>
                <a:path w="478155" h="332739">
                  <a:moveTo>
                    <a:pt x="443101" y="227389"/>
                  </a:moveTo>
                  <a:lnTo>
                    <a:pt x="408119" y="227389"/>
                  </a:lnTo>
                  <a:lnTo>
                    <a:pt x="408119" y="192406"/>
                  </a:lnTo>
                  <a:lnTo>
                    <a:pt x="443101" y="192406"/>
                  </a:lnTo>
                  <a:lnTo>
                    <a:pt x="443101" y="227389"/>
                  </a:lnTo>
                  <a:close/>
                </a:path>
                <a:path w="478155" h="332739">
                  <a:moveTo>
                    <a:pt x="443101" y="169084"/>
                  </a:moveTo>
                  <a:lnTo>
                    <a:pt x="408119" y="169084"/>
                  </a:lnTo>
                  <a:lnTo>
                    <a:pt x="408119" y="134101"/>
                  </a:lnTo>
                  <a:lnTo>
                    <a:pt x="443100" y="134101"/>
                  </a:lnTo>
                  <a:lnTo>
                    <a:pt x="443101" y="169084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3768" y="1977944"/>
              <a:ext cx="203200" cy="118110"/>
            </a:xfrm>
            <a:custGeom>
              <a:avLst/>
              <a:gdLst/>
              <a:ahLst/>
              <a:cxnLst/>
              <a:rect l="l" t="t" r="r" b="b"/>
              <a:pathLst>
                <a:path w="203200" h="118110">
                  <a:moveTo>
                    <a:pt x="101505" y="0"/>
                  </a:moveTo>
                  <a:lnTo>
                    <a:pt x="0" y="101567"/>
                  </a:lnTo>
                  <a:lnTo>
                    <a:pt x="16441" y="118009"/>
                  </a:lnTo>
                  <a:lnTo>
                    <a:pt x="101505" y="33000"/>
                  </a:lnTo>
                  <a:lnTo>
                    <a:pt x="186569" y="118009"/>
                  </a:lnTo>
                  <a:lnTo>
                    <a:pt x="203011" y="101567"/>
                  </a:lnTo>
                  <a:lnTo>
                    <a:pt x="101505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3768" y="1977944"/>
              <a:ext cx="203200" cy="118110"/>
            </a:xfrm>
            <a:custGeom>
              <a:avLst/>
              <a:gdLst/>
              <a:ahLst/>
              <a:cxnLst/>
              <a:rect l="l" t="t" r="r" b="b"/>
              <a:pathLst>
                <a:path w="203200" h="118110">
                  <a:moveTo>
                    <a:pt x="101505" y="33000"/>
                  </a:moveTo>
                  <a:lnTo>
                    <a:pt x="186569" y="118009"/>
                  </a:lnTo>
                  <a:lnTo>
                    <a:pt x="203011" y="101567"/>
                  </a:lnTo>
                  <a:lnTo>
                    <a:pt x="101505" y="0"/>
                  </a:lnTo>
                  <a:lnTo>
                    <a:pt x="0" y="101567"/>
                  </a:lnTo>
                  <a:lnTo>
                    <a:pt x="16441" y="118009"/>
                  </a:lnTo>
                  <a:lnTo>
                    <a:pt x="101505" y="33000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1290" y="1902853"/>
              <a:ext cx="566420" cy="566420"/>
            </a:xfrm>
            <a:custGeom>
              <a:avLst/>
              <a:gdLst/>
              <a:ahLst/>
              <a:cxnLst/>
              <a:rect l="l" t="t" r="r" b="b"/>
              <a:pathLst>
                <a:path w="566420" h="566419">
                  <a:moveTo>
                    <a:pt x="0" y="566407"/>
                  </a:moveTo>
                  <a:lnTo>
                    <a:pt x="566407" y="566407"/>
                  </a:lnTo>
                  <a:lnTo>
                    <a:pt x="566407" y="0"/>
                  </a:lnTo>
                  <a:lnTo>
                    <a:pt x="0" y="0"/>
                  </a:lnTo>
                  <a:lnTo>
                    <a:pt x="0" y="5664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69919" y="1784985"/>
            <a:ext cx="2313305" cy="7918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5600"/>
              </a:lnSpc>
              <a:spcBef>
                <a:spcPts val="165"/>
              </a:spcBef>
            </a:pPr>
            <a:r>
              <a:rPr sz="1300" spc="-25" dirty="0">
                <a:latin typeface="Arial"/>
                <a:cs typeface="Arial"/>
              </a:rPr>
              <a:t>PRESTATION: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objet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central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qui </a:t>
            </a:r>
            <a:r>
              <a:rPr sz="1300" dirty="0">
                <a:latin typeface="Arial"/>
                <a:cs typeface="Arial"/>
              </a:rPr>
              <a:t>décrit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chaque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prestation </a:t>
            </a:r>
            <a:r>
              <a:rPr sz="1300" dirty="0">
                <a:latin typeface="Arial"/>
                <a:cs typeface="Arial"/>
              </a:rPr>
              <a:t>médicale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avec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ses </a:t>
            </a:r>
            <a:r>
              <a:rPr sz="1300" dirty="0">
                <a:latin typeface="Arial"/>
                <a:cs typeface="Arial"/>
              </a:rPr>
              <a:t>caractéristiques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spécifiques.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85052" y="1697735"/>
            <a:ext cx="976630" cy="976630"/>
            <a:chOff x="6385052" y="1697735"/>
            <a:chExt cx="976630" cy="976630"/>
          </a:xfrm>
        </p:grpSpPr>
        <p:sp>
          <p:nvSpPr>
            <p:cNvPr id="12" name="object 12"/>
            <p:cNvSpPr/>
            <p:nvPr/>
          </p:nvSpPr>
          <p:spPr>
            <a:xfrm>
              <a:off x="6385052" y="1697735"/>
              <a:ext cx="976630" cy="976630"/>
            </a:xfrm>
            <a:custGeom>
              <a:avLst/>
              <a:gdLst/>
              <a:ahLst/>
              <a:cxnLst/>
              <a:rect l="l" t="t" r="r" b="b"/>
              <a:pathLst>
                <a:path w="976629" h="976630">
                  <a:moveTo>
                    <a:pt x="488315" y="0"/>
                  </a:moveTo>
                  <a:lnTo>
                    <a:pt x="441277" y="2234"/>
                  </a:lnTo>
                  <a:lnTo>
                    <a:pt x="395507" y="8802"/>
                  </a:lnTo>
                  <a:lnTo>
                    <a:pt x="351208" y="19499"/>
                  </a:lnTo>
                  <a:lnTo>
                    <a:pt x="308585" y="34121"/>
                  </a:lnTo>
                  <a:lnTo>
                    <a:pt x="267843" y="52462"/>
                  </a:lnTo>
                  <a:lnTo>
                    <a:pt x="229185" y="74319"/>
                  </a:lnTo>
                  <a:lnTo>
                    <a:pt x="192816" y="99488"/>
                  </a:lnTo>
                  <a:lnTo>
                    <a:pt x="158940" y="127763"/>
                  </a:lnTo>
                  <a:lnTo>
                    <a:pt x="127763" y="158940"/>
                  </a:lnTo>
                  <a:lnTo>
                    <a:pt x="99488" y="192816"/>
                  </a:lnTo>
                  <a:lnTo>
                    <a:pt x="74319" y="229185"/>
                  </a:lnTo>
                  <a:lnTo>
                    <a:pt x="52462" y="267843"/>
                  </a:lnTo>
                  <a:lnTo>
                    <a:pt x="34121" y="308585"/>
                  </a:lnTo>
                  <a:lnTo>
                    <a:pt x="19499" y="351208"/>
                  </a:lnTo>
                  <a:lnTo>
                    <a:pt x="8802" y="395507"/>
                  </a:lnTo>
                  <a:lnTo>
                    <a:pt x="2234" y="441277"/>
                  </a:lnTo>
                  <a:lnTo>
                    <a:pt x="0" y="488314"/>
                  </a:lnTo>
                  <a:lnTo>
                    <a:pt x="2234" y="535332"/>
                  </a:lnTo>
                  <a:lnTo>
                    <a:pt x="8802" y="581087"/>
                  </a:lnTo>
                  <a:lnTo>
                    <a:pt x="19499" y="625375"/>
                  </a:lnTo>
                  <a:lnTo>
                    <a:pt x="34121" y="667991"/>
                  </a:lnTo>
                  <a:lnTo>
                    <a:pt x="52462" y="708731"/>
                  </a:lnTo>
                  <a:lnTo>
                    <a:pt x="74319" y="747388"/>
                  </a:lnTo>
                  <a:lnTo>
                    <a:pt x="99488" y="783759"/>
                  </a:lnTo>
                  <a:lnTo>
                    <a:pt x="127763" y="817639"/>
                  </a:lnTo>
                  <a:lnTo>
                    <a:pt x="158940" y="848822"/>
                  </a:lnTo>
                  <a:lnTo>
                    <a:pt x="192816" y="877103"/>
                  </a:lnTo>
                  <a:lnTo>
                    <a:pt x="229185" y="902279"/>
                  </a:lnTo>
                  <a:lnTo>
                    <a:pt x="267843" y="924143"/>
                  </a:lnTo>
                  <a:lnTo>
                    <a:pt x="308585" y="942492"/>
                  </a:lnTo>
                  <a:lnTo>
                    <a:pt x="351208" y="957120"/>
                  </a:lnTo>
                  <a:lnTo>
                    <a:pt x="395507" y="967822"/>
                  </a:lnTo>
                  <a:lnTo>
                    <a:pt x="441277" y="974393"/>
                  </a:lnTo>
                  <a:lnTo>
                    <a:pt x="488315" y="976629"/>
                  </a:lnTo>
                  <a:lnTo>
                    <a:pt x="535331" y="974393"/>
                  </a:lnTo>
                  <a:lnTo>
                    <a:pt x="581082" y="967822"/>
                  </a:lnTo>
                  <a:lnTo>
                    <a:pt x="625365" y="957120"/>
                  </a:lnTo>
                  <a:lnTo>
                    <a:pt x="667974" y="942492"/>
                  </a:lnTo>
                  <a:lnTo>
                    <a:pt x="708704" y="924143"/>
                  </a:lnTo>
                  <a:lnTo>
                    <a:pt x="747352" y="902279"/>
                  </a:lnTo>
                  <a:lnTo>
                    <a:pt x="783712" y="877103"/>
                  </a:lnTo>
                  <a:lnTo>
                    <a:pt x="817581" y="848822"/>
                  </a:lnTo>
                  <a:lnTo>
                    <a:pt x="848752" y="817639"/>
                  </a:lnTo>
                  <a:lnTo>
                    <a:pt x="877023" y="783759"/>
                  </a:lnTo>
                  <a:lnTo>
                    <a:pt x="902188" y="747388"/>
                  </a:lnTo>
                  <a:lnTo>
                    <a:pt x="924043" y="708731"/>
                  </a:lnTo>
                  <a:lnTo>
                    <a:pt x="942383" y="667991"/>
                  </a:lnTo>
                  <a:lnTo>
                    <a:pt x="957003" y="625375"/>
                  </a:lnTo>
                  <a:lnTo>
                    <a:pt x="967700" y="581087"/>
                  </a:lnTo>
                  <a:lnTo>
                    <a:pt x="974268" y="535332"/>
                  </a:lnTo>
                  <a:lnTo>
                    <a:pt x="976502" y="488314"/>
                  </a:lnTo>
                  <a:lnTo>
                    <a:pt x="974268" y="441277"/>
                  </a:lnTo>
                  <a:lnTo>
                    <a:pt x="967700" y="395507"/>
                  </a:lnTo>
                  <a:lnTo>
                    <a:pt x="957003" y="351208"/>
                  </a:lnTo>
                  <a:lnTo>
                    <a:pt x="942383" y="308585"/>
                  </a:lnTo>
                  <a:lnTo>
                    <a:pt x="924043" y="267843"/>
                  </a:lnTo>
                  <a:lnTo>
                    <a:pt x="902188" y="229185"/>
                  </a:lnTo>
                  <a:lnTo>
                    <a:pt x="877023" y="192816"/>
                  </a:lnTo>
                  <a:lnTo>
                    <a:pt x="848752" y="158940"/>
                  </a:lnTo>
                  <a:lnTo>
                    <a:pt x="817581" y="127763"/>
                  </a:lnTo>
                  <a:lnTo>
                    <a:pt x="783712" y="99488"/>
                  </a:lnTo>
                  <a:lnTo>
                    <a:pt x="747352" y="74319"/>
                  </a:lnTo>
                  <a:lnTo>
                    <a:pt x="708704" y="52462"/>
                  </a:lnTo>
                  <a:lnTo>
                    <a:pt x="667974" y="34121"/>
                  </a:lnTo>
                  <a:lnTo>
                    <a:pt x="625365" y="19499"/>
                  </a:lnTo>
                  <a:lnTo>
                    <a:pt x="581082" y="8802"/>
                  </a:lnTo>
                  <a:lnTo>
                    <a:pt x="535331" y="2234"/>
                  </a:lnTo>
                  <a:lnTo>
                    <a:pt x="488315" y="0"/>
                  </a:lnTo>
                  <a:close/>
                </a:path>
              </a:pathLst>
            </a:custGeom>
            <a:solidFill>
              <a:srgbClr val="DD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73578" y="1986733"/>
              <a:ext cx="401320" cy="400685"/>
            </a:xfrm>
            <a:custGeom>
              <a:avLst/>
              <a:gdLst/>
              <a:ahLst/>
              <a:cxnLst/>
              <a:rect l="l" t="t" r="r" b="b"/>
              <a:pathLst>
                <a:path w="401320" h="400685">
                  <a:moveTo>
                    <a:pt x="331161" y="207113"/>
                  </a:moveTo>
                  <a:lnTo>
                    <a:pt x="183071" y="207113"/>
                  </a:lnTo>
                  <a:lnTo>
                    <a:pt x="193566" y="217608"/>
                  </a:lnTo>
                  <a:lnTo>
                    <a:pt x="181605" y="245157"/>
                  </a:lnTo>
                  <a:lnTo>
                    <a:pt x="187417" y="302879"/>
                  </a:lnTo>
                  <a:lnTo>
                    <a:pt x="254201" y="377364"/>
                  </a:lnTo>
                  <a:lnTo>
                    <a:pt x="315274" y="400686"/>
                  </a:lnTo>
                  <a:lnTo>
                    <a:pt x="347340" y="393926"/>
                  </a:lnTo>
                  <a:lnTo>
                    <a:pt x="375472" y="375032"/>
                  </a:lnTo>
                  <a:lnTo>
                    <a:pt x="380073" y="368181"/>
                  </a:lnTo>
                  <a:lnTo>
                    <a:pt x="316294" y="368181"/>
                  </a:lnTo>
                  <a:lnTo>
                    <a:pt x="296580" y="364355"/>
                  </a:lnTo>
                  <a:lnTo>
                    <a:pt x="229714" y="303317"/>
                  </a:lnTo>
                  <a:lnTo>
                    <a:pt x="215054" y="267796"/>
                  </a:lnTo>
                  <a:lnTo>
                    <a:pt x="214956" y="259287"/>
                  </a:lnTo>
                  <a:lnTo>
                    <a:pt x="219802" y="243846"/>
                  </a:lnTo>
                  <a:lnTo>
                    <a:pt x="269943" y="243846"/>
                  </a:lnTo>
                  <a:lnTo>
                    <a:pt x="244873" y="218774"/>
                  </a:lnTo>
                  <a:lnTo>
                    <a:pt x="260314" y="214265"/>
                  </a:lnTo>
                  <a:lnTo>
                    <a:pt x="338312" y="214265"/>
                  </a:lnTo>
                  <a:lnTo>
                    <a:pt x="331161" y="207113"/>
                  </a:lnTo>
                  <a:close/>
                </a:path>
                <a:path w="401320" h="400685">
                  <a:moveTo>
                    <a:pt x="338312" y="214265"/>
                  </a:moveTo>
                  <a:lnTo>
                    <a:pt x="260314" y="214265"/>
                  </a:lnTo>
                  <a:lnTo>
                    <a:pt x="276138" y="214620"/>
                  </a:lnTo>
                  <a:lnTo>
                    <a:pt x="291196" y="219676"/>
                  </a:lnTo>
                  <a:lnTo>
                    <a:pt x="304342" y="229269"/>
                  </a:lnTo>
                  <a:lnTo>
                    <a:pt x="353899" y="278829"/>
                  </a:lnTo>
                  <a:lnTo>
                    <a:pt x="365041" y="296056"/>
                  </a:lnTo>
                  <a:lnTo>
                    <a:pt x="368694" y="315634"/>
                  </a:lnTo>
                  <a:lnTo>
                    <a:pt x="364804" y="335321"/>
                  </a:lnTo>
                  <a:lnTo>
                    <a:pt x="353316" y="352876"/>
                  </a:lnTo>
                  <a:lnTo>
                    <a:pt x="336008" y="364355"/>
                  </a:lnTo>
                  <a:lnTo>
                    <a:pt x="316294" y="368181"/>
                  </a:lnTo>
                  <a:lnTo>
                    <a:pt x="380073" y="368181"/>
                  </a:lnTo>
                  <a:lnTo>
                    <a:pt x="394366" y="346900"/>
                  </a:lnTo>
                  <a:lnTo>
                    <a:pt x="401125" y="314832"/>
                  </a:lnTo>
                  <a:lnTo>
                    <a:pt x="395641" y="282546"/>
                  </a:lnTo>
                  <a:lnTo>
                    <a:pt x="377804" y="253757"/>
                  </a:lnTo>
                  <a:lnTo>
                    <a:pt x="338312" y="214265"/>
                  </a:lnTo>
                  <a:close/>
                </a:path>
                <a:path w="401320" h="400685">
                  <a:moveTo>
                    <a:pt x="269943" y="243846"/>
                  </a:moveTo>
                  <a:lnTo>
                    <a:pt x="219802" y="243846"/>
                  </a:lnTo>
                  <a:lnTo>
                    <a:pt x="262947" y="286991"/>
                  </a:lnTo>
                  <a:lnTo>
                    <a:pt x="268741" y="290590"/>
                  </a:lnTo>
                  <a:lnTo>
                    <a:pt x="275190" y="291729"/>
                  </a:lnTo>
                  <a:lnTo>
                    <a:pt x="281640" y="290353"/>
                  </a:lnTo>
                  <a:lnTo>
                    <a:pt x="287434" y="286408"/>
                  </a:lnTo>
                  <a:lnTo>
                    <a:pt x="291133" y="280860"/>
                  </a:lnTo>
                  <a:lnTo>
                    <a:pt x="292520" y="274456"/>
                  </a:lnTo>
                  <a:lnTo>
                    <a:pt x="291533" y="267796"/>
                  </a:lnTo>
                  <a:lnTo>
                    <a:pt x="288017" y="261920"/>
                  </a:lnTo>
                  <a:lnTo>
                    <a:pt x="269943" y="243846"/>
                  </a:lnTo>
                  <a:close/>
                </a:path>
                <a:path w="401320" h="400685">
                  <a:moveTo>
                    <a:pt x="85851" y="0"/>
                  </a:moveTo>
                  <a:lnTo>
                    <a:pt x="53784" y="6646"/>
                  </a:lnTo>
                  <a:lnTo>
                    <a:pt x="25653" y="25202"/>
                  </a:lnTo>
                  <a:lnTo>
                    <a:pt x="6759" y="53252"/>
                  </a:lnTo>
                  <a:lnTo>
                    <a:pt x="0" y="85183"/>
                  </a:lnTo>
                  <a:lnTo>
                    <a:pt x="5484" y="117442"/>
                  </a:lnTo>
                  <a:lnTo>
                    <a:pt x="23321" y="146476"/>
                  </a:lnTo>
                  <a:lnTo>
                    <a:pt x="72878" y="196035"/>
                  </a:lnTo>
                  <a:lnTo>
                    <a:pt x="97557" y="213591"/>
                  </a:lnTo>
                  <a:lnTo>
                    <a:pt x="126007" y="221471"/>
                  </a:lnTo>
                  <a:lnTo>
                    <a:pt x="155441" y="219403"/>
                  </a:lnTo>
                  <a:lnTo>
                    <a:pt x="183071" y="207113"/>
                  </a:lnTo>
                  <a:lnTo>
                    <a:pt x="331161" y="207113"/>
                  </a:lnTo>
                  <a:lnTo>
                    <a:pt x="328246" y="204198"/>
                  </a:lnTo>
                  <a:lnTo>
                    <a:pt x="312673" y="193120"/>
                  </a:lnTo>
                  <a:lnTo>
                    <a:pt x="218053" y="193120"/>
                  </a:lnTo>
                  <a:lnTo>
                    <a:pt x="210902" y="185969"/>
                  </a:lnTo>
                  <a:lnTo>
                    <a:pt x="141394" y="185969"/>
                  </a:lnTo>
                  <a:lnTo>
                    <a:pt x="97366" y="170964"/>
                  </a:lnTo>
                  <a:lnTo>
                    <a:pt x="47808" y="121405"/>
                  </a:lnTo>
                  <a:lnTo>
                    <a:pt x="32503" y="84381"/>
                  </a:lnTo>
                  <a:lnTo>
                    <a:pt x="36330" y="64667"/>
                  </a:lnTo>
                  <a:lnTo>
                    <a:pt x="47808" y="47358"/>
                  </a:lnTo>
                  <a:lnTo>
                    <a:pt x="65117" y="35879"/>
                  </a:lnTo>
                  <a:lnTo>
                    <a:pt x="84830" y="32053"/>
                  </a:lnTo>
                  <a:lnTo>
                    <a:pt x="156106" y="32053"/>
                  </a:lnTo>
                  <a:lnTo>
                    <a:pt x="146923" y="22870"/>
                  </a:lnTo>
                  <a:lnTo>
                    <a:pt x="118136" y="5371"/>
                  </a:lnTo>
                  <a:lnTo>
                    <a:pt x="85851" y="0"/>
                  </a:lnTo>
                  <a:close/>
                </a:path>
                <a:path w="401320" h="400685">
                  <a:moveTo>
                    <a:pt x="275117" y="178763"/>
                  </a:moveTo>
                  <a:lnTo>
                    <a:pt x="245683" y="180831"/>
                  </a:lnTo>
                  <a:lnTo>
                    <a:pt x="218053" y="193120"/>
                  </a:lnTo>
                  <a:lnTo>
                    <a:pt x="312673" y="193120"/>
                  </a:lnTo>
                  <a:lnTo>
                    <a:pt x="303567" y="186643"/>
                  </a:lnTo>
                  <a:lnTo>
                    <a:pt x="275117" y="178763"/>
                  </a:lnTo>
                  <a:close/>
                </a:path>
                <a:path w="401320" h="400685">
                  <a:moveTo>
                    <a:pt x="134680" y="116668"/>
                  </a:moveTo>
                  <a:lnTo>
                    <a:pt x="128230" y="118043"/>
                  </a:lnTo>
                  <a:lnTo>
                    <a:pt x="122436" y="121988"/>
                  </a:lnTo>
                  <a:lnTo>
                    <a:pt x="118737" y="127536"/>
                  </a:lnTo>
                  <a:lnTo>
                    <a:pt x="117335" y="134013"/>
                  </a:lnTo>
                  <a:lnTo>
                    <a:pt x="118337" y="140600"/>
                  </a:lnTo>
                  <a:lnTo>
                    <a:pt x="121853" y="146476"/>
                  </a:lnTo>
                  <a:lnTo>
                    <a:pt x="156835" y="181459"/>
                  </a:lnTo>
                  <a:lnTo>
                    <a:pt x="141394" y="185969"/>
                  </a:lnTo>
                  <a:lnTo>
                    <a:pt x="210902" y="185969"/>
                  </a:lnTo>
                  <a:lnTo>
                    <a:pt x="207559" y="182625"/>
                  </a:lnTo>
                  <a:lnTo>
                    <a:pt x="218950" y="156388"/>
                  </a:lnTo>
                  <a:lnTo>
                    <a:pt x="181905" y="156388"/>
                  </a:lnTo>
                  <a:lnTo>
                    <a:pt x="146923" y="121405"/>
                  </a:lnTo>
                  <a:lnTo>
                    <a:pt x="141129" y="117807"/>
                  </a:lnTo>
                  <a:lnTo>
                    <a:pt x="134680" y="116668"/>
                  </a:lnTo>
                  <a:close/>
                </a:path>
                <a:path w="401320" h="400685">
                  <a:moveTo>
                    <a:pt x="156106" y="32053"/>
                  </a:moveTo>
                  <a:lnTo>
                    <a:pt x="84830" y="32053"/>
                  </a:lnTo>
                  <a:lnTo>
                    <a:pt x="104544" y="35879"/>
                  </a:lnTo>
                  <a:lnTo>
                    <a:pt x="121853" y="47358"/>
                  </a:lnTo>
                  <a:lnTo>
                    <a:pt x="171411" y="96917"/>
                  </a:lnTo>
                  <a:lnTo>
                    <a:pt x="186407" y="140600"/>
                  </a:lnTo>
                  <a:lnTo>
                    <a:pt x="186415" y="140946"/>
                  </a:lnTo>
                  <a:lnTo>
                    <a:pt x="181905" y="156388"/>
                  </a:lnTo>
                  <a:lnTo>
                    <a:pt x="218950" y="156388"/>
                  </a:lnTo>
                  <a:lnTo>
                    <a:pt x="219520" y="155076"/>
                  </a:lnTo>
                  <a:lnTo>
                    <a:pt x="221361" y="127536"/>
                  </a:lnTo>
                  <a:lnTo>
                    <a:pt x="221478" y="125778"/>
                  </a:lnTo>
                  <a:lnTo>
                    <a:pt x="213708" y="97354"/>
                  </a:lnTo>
                  <a:lnTo>
                    <a:pt x="196481" y="72429"/>
                  </a:lnTo>
                  <a:lnTo>
                    <a:pt x="156106" y="32053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5133" y="2197598"/>
              <a:ext cx="160540" cy="1607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2681" y="2015385"/>
              <a:ext cx="160713" cy="16071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673578" y="1986733"/>
              <a:ext cx="401320" cy="400685"/>
            </a:xfrm>
            <a:custGeom>
              <a:avLst/>
              <a:gdLst/>
              <a:ahLst/>
              <a:cxnLst/>
              <a:rect l="l" t="t" r="r" b="b"/>
              <a:pathLst>
                <a:path w="401320" h="400685">
                  <a:moveTo>
                    <a:pt x="377804" y="253757"/>
                  </a:moveTo>
                  <a:lnTo>
                    <a:pt x="328246" y="204198"/>
                  </a:lnTo>
                  <a:lnTo>
                    <a:pt x="303567" y="186643"/>
                  </a:lnTo>
                  <a:lnTo>
                    <a:pt x="275117" y="178763"/>
                  </a:lnTo>
                  <a:lnTo>
                    <a:pt x="245683" y="180831"/>
                  </a:lnTo>
                  <a:lnTo>
                    <a:pt x="218053" y="193120"/>
                  </a:lnTo>
                  <a:lnTo>
                    <a:pt x="207559" y="182625"/>
                  </a:lnTo>
                  <a:lnTo>
                    <a:pt x="219520" y="155076"/>
                  </a:lnTo>
                  <a:lnTo>
                    <a:pt x="221478" y="125778"/>
                  </a:lnTo>
                  <a:lnTo>
                    <a:pt x="213708" y="97354"/>
                  </a:lnTo>
                  <a:lnTo>
                    <a:pt x="196481" y="72429"/>
                  </a:lnTo>
                  <a:lnTo>
                    <a:pt x="146923" y="22870"/>
                  </a:lnTo>
                  <a:lnTo>
                    <a:pt x="118136" y="5371"/>
                  </a:lnTo>
                  <a:lnTo>
                    <a:pt x="85851" y="0"/>
                  </a:lnTo>
                  <a:lnTo>
                    <a:pt x="53784" y="6646"/>
                  </a:lnTo>
                  <a:lnTo>
                    <a:pt x="25653" y="25202"/>
                  </a:lnTo>
                  <a:lnTo>
                    <a:pt x="6759" y="53252"/>
                  </a:lnTo>
                  <a:lnTo>
                    <a:pt x="0" y="85183"/>
                  </a:lnTo>
                  <a:lnTo>
                    <a:pt x="5484" y="117442"/>
                  </a:lnTo>
                  <a:lnTo>
                    <a:pt x="23321" y="146476"/>
                  </a:lnTo>
                  <a:lnTo>
                    <a:pt x="72878" y="196035"/>
                  </a:lnTo>
                  <a:lnTo>
                    <a:pt x="97557" y="213591"/>
                  </a:lnTo>
                  <a:lnTo>
                    <a:pt x="126007" y="221471"/>
                  </a:lnTo>
                  <a:lnTo>
                    <a:pt x="155441" y="219403"/>
                  </a:lnTo>
                  <a:lnTo>
                    <a:pt x="183071" y="207113"/>
                  </a:lnTo>
                  <a:lnTo>
                    <a:pt x="193566" y="217608"/>
                  </a:lnTo>
                  <a:lnTo>
                    <a:pt x="181605" y="245157"/>
                  </a:lnTo>
                  <a:lnTo>
                    <a:pt x="179646" y="274456"/>
                  </a:lnTo>
                  <a:lnTo>
                    <a:pt x="187417" y="302879"/>
                  </a:lnTo>
                  <a:lnTo>
                    <a:pt x="204644" y="327805"/>
                  </a:lnTo>
                  <a:lnTo>
                    <a:pt x="254201" y="377364"/>
                  </a:lnTo>
                  <a:lnTo>
                    <a:pt x="282988" y="395202"/>
                  </a:lnTo>
                  <a:lnTo>
                    <a:pt x="315274" y="400686"/>
                  </a:lnTo>
                  <a:lnTo>
                    <a:pt x="347340" y="393926"/>
                  </a:lnTo>
                  <a:lnTo>
                    <a:pt x="375472" y="375032"/>
                  </a:lnTo>
                  <a:lnTo>
                    <a:pt x="394365" y="346900"/>
                  </a:lnTo>
                  <a:lnTo>
                    <a:pt x="401125" y="314832"/>
                  </a:lnTo>
                  <a:lnTo>
                    <a:pt x="395641" y="282546"/>
                  </a:lnTo>
                  <a:lnTo>
                    <a:pt x="377804" y="253757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90157" y="1902853"/>
              <a:ext cx="566420" cy="566420"/>
            </a:xfrm>
            <a:custGeom>
              <a:avLst/>
              <a:gdLst/>
              <a:ahLst/>
              <a:cxnLst/>
              <a:rect l="l" t="t" r="r" b="b"/>
              <a:pathLst>
                <a:path w="566420" h="566419">
                  <a:moveTo>
                    <a:pt x="0" y="566407"/>
                  </a:moveTo>
                  <a:lnTo>
                    <a:pt x="566407" y="566407"/>
                  </a:lnTo>
                  <a:lnTo>
                    <a:pt x="566407" y="0"/>
                  </a:lnTo>
                  <a:lnTo>
                    <a:pt x="0" y="0"/>
                  </a:lnTo>
                  <a:lnTo>
                    <a:pt x="0" y="5664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59167" y="1879854"/>
            <a:ext cx="2295525" cy="6026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60"/>
              </a:spcBef>
            </a:pPr>
            <a:r>
              <a:rPr sz="1300" spc="-25" dirty="0">
                <a:latin typeface="Arial"/>
                <a:cs typeface="Arial"/>
              </a:rPr>
              <a:t>RELATION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AVEC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V.0: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lien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vers </a:t>
            </a:r>
            <a:r>
              <a:rPr sz="1300" dirty="0">
                <a:latin typeface="Arial"/>
                <a:cs typeface="Arial"/>
              </a:rPr>
              <a:t>l’ancienne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nomenclature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(sur </a:t>
            </a:r>
            <a:r>
              <a:rPr sz="1300" dirty="0">
                <a:latin typeface="Arial"/>
                <a:cs typeface="Arial"/>
              </a:rPr>
              <a:t>laquelle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nouvelle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est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basée).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96185" y="3443732"/>
            <a:ext cx="976630" cy="976630"/>
            <a:chOff x="2496185" y="3443732"/>
            <a:chExt cx="976630" cy="976630"/>
          </a:xfrm>
        </p:grpSpPr>
        <p:sp>
          <p:nvSpPr>
            <p:cNvPr id="20" name="object 20"/>
            <p:cNvSpPr/>
            <p:nvPr/>
          </p:nvSpPr>
          <p:spPr>
            <a:xfrm>
              <a:off x="2496185" y="3443732"/>
              <a:ext cx="976630" cy="976630"/>
            </a:xfrm>
            <a:custGeom>
              <a:avLst/>
              <a:gdLst/>
              <a:ahLst/>
              <a:cxnLst/>
              <a:rect l="l" t="t" r="r" b="b"/>
              <a:pathLst>
                <a:path w="976629" h="976629">
                  <a:moveTo>
                    <a:pt x="488314" y="0"/>
                  </a:moveTo>
                  <a:lnTo>
                    <a:pt x="441297" y="2234"/>
                  </a:lnTo>
                  <a:lnTo>
                    <a:pt x="395542" y="8802"/>
                  </a:lnTo>
                  <a:lnTo>
                    <a:pt x="351254" y="19499"/>
                  </a:lnTo>
                  <a:lnTo>
                    <a:pt x="308638" y="34121"/>
                  </a:lnTo>
                  <a:lnTo>
                    <a:pt x="267898" y="52462"/>
                  </a:lnTo>
                  <a:lnTo>
                    <a:pt x="229241" y="74319"/>
                  </a:lnTo>
                  <a:lnTo>
                    <a:pt x="192870" y="99488"/>
                  </a:lnTo>
                  <a:lnTo>
                    <a:pt x="158990" y="127763"/>
                  </a:lnTo>
                  <a:lnTo>
                    <a:pt x="127807" y="158940"/>
                  </a:lnTo>
                  <a:lnTo>
                    <a:pt x="99526" y="192816"/>
                  </a:lnTo>
                  <a:lnTo>
                    <a:pt x="74350" y="229185"/>
                  </a:lnTo>
                  <a:lnTo>
                    <a:pt x="52486" y="267843"/>
                  </a:lnTo>
                  <a:lnTo>
                    <a:pt x="34137" y="308585"/>
                  </a:lnTo>
                  <a:lnTo>
                    <a:pt x="19509" y="351208"/>
                  </a:lnTo>
                  <a:lnTo>
                    <a:pt x="8807" y="395507"/>
                  </a:lnTo>
                  <a:lnTo>
                    <a:pt x="2236" y="441277"/>
                  </a:lnTo>
                  <a:lnTo>
                    <a:pt x="0" y="488314"/>
                  </a:lnTo>
                  <a:lnTo>
                    <a:pt x="2236" y="535331"/>
                  </a:lnTo>
                  <a:lnTo>
                    <a:pt x="8807" y="581082"/>
                  </a:lnTo>
                  <a:lnTo>
                    <a:pt x="19509" y="625365"/>
                  </a:lnTo>
                  <a:lnTo>
                    <a:pt x="34137" y="667974"/>
                  </a:lnTo>
                  <a:lnTo>
                    <a:pt x="52486" y="708704"/>
                  </a:lnTo>
                  <a:lnTo>
                    <a:pt x="74350" y="747352"/>
                  </a:lnTo>
                  <a:lnTo>
                    <a:pt x="99526" y="783712"/>
                  </a:lnTo>
                  <a:lnTo>
                    <a:pt x="127807" y="817581"/>
                  </a:lnTo>
                  <a:lnTo>
                    <a:pt x="158990" y="848752"/>
                  </a:lnTo>
                  <a:lnTo>
                    <a:pt x="192870" y="877023"/>
                  </a:lnTo>
                  <a:lnTo>
                    <a:pt x="229241" y="902188"/>
                  </a:lnTo>
                  <a:lnTo>
                    <a:pt x="267898" y="924043"/>
                  </a:lnTo>
                  <a:lnTo>
                    <a:pt x="308638" y="942383"/>
                  </a:lnTo>
                  <a:lnTo>
                    <a:pt x="351254" y="957003"/>
                  </a:lnTo>
                  <a:lnTo>
                    <a:pt x="395542" y="967700"/>
                  </a:lnTo>
                  <a:lnTo>
                    <a:pt x="441297" y="974268"/>
                  </a:lnTo>
                  <a:lnTo>
                    <a:pt x="488314" y="976502"/>
                  </a:lnTo>
                  <a:lnTo>
                    <a:pt x="535332" y="974268"/>
                  </a:lnTo>
                  <a:lnTo>
                    <a:pt x="581087" y="967700"/>
                  </a:lnTo>
                  <a:lnTo>
                    <a:pt x="625375" y="957003"/>
                  </a:lnTo>
                  <a:lnTo>
                    <a:pt x="667991" y="942383"/>
                  </a:lnTo>
                  <a:lnTo>
                    <a:pt x="708731" y="924043"/>
                  </a:lnTo>
                  <a:lnTo>
                    <a:pt x="747388" y="902188"/>
                  </a:lnTo>
                  <a:lnTo>
                    <a:pt x="783759" y="877023"/>
                  </a:lnTo>
                  <a:lnTo>
                    <a:pt x="817639" y="848752"/>
                  </a:lnTo>
                  <a:lnTo>
                    <a:pt x="848822" y="817581"/>
                  </a:lnTo>
                  <a:lnTo>
                    <a:pt x="877103" y="783712"/>
                  </a:lnTo>
                  <a:lnTo>
                    <a:pt x="902279" y="747352"/>
                  </a:lnTo>
                  <a:lnTo>
                    <a:pt x="924143" y="708704"/>
                  </a:lnTo>
                  <a:lnTo>
                    <a:pt x="942492" y="667974"/>
                  </a:lnTo>
                  <a:lnTo>
                    <a:pt x="957120" y="625365"/>
                  </a:lnTo>
                  <a:lnTo>
                    <a:pt x="967822" y="581082"/>
                  </a:lnTo>
                  <a:lnTo>
                    <a:pt x="974393" y="535331"/>
                  </a:lnTo>
                  <a:lnTo>
                    <a:pt x="976629" y="488314"/>
                  </a:lnTo>
                  <a:lnTo>
                    <a:pt x="974393" y="441277"/>
                  </a:lnTo>
                  <a:lnTo>
                    <a:pt x="967822" y="395507"/>
                  </a:lnTo>
                  <a:lnTo>
                    <a:pt x="957120" y="351208"/>
                  </a:lnTo>
                  <a:lnTo>
                    <a:pt x="942492" y="308585"/>
                  </a:lnTo>
                  <a:lnTo>
                    <a:pt x="924143" y="267843"/>
                  </a:lnTo>
                  <a:lnTo>
                    <a:pt x="902279" y="229185"/>
                  </a:lnTo>
                  <a:lnTo>
                    <a:pt x="877103" y="192816"/>
                  </a:lnTo>
                  <a:lnTo>
                    <a:pt x="848822" y="158940"/>
                  </a:lnTo>
                  <a:lnTo>
                    <a:pt x="817639" y="127763"/>
                  </a:lnTo>
                  <a:lnTo>
                    <a:pt x="783759" y="99488"/>
                  </a:lnTo>
                  <a:lnTo>
                    <a:pt x="747388" y="74319"/>
                  </a:lnTo>
                  <a:lnTo>
                    <a:pt x="708731" y="52462"/>
                  </a:lnTo>
                  <a:lnTo>
                    <a:pt x="667991" y="34121"/>
                  </a:lnTo>
                  <a:lnTo>
                    <a:pt x="625375" y="19499"/>
                  </a:lnTo>
                  <a:lnTo>
                    <a:pt x="581087" y="8802"/>
                  </a:lnTo>
                  <a:lnTo>
                    <a:pt x="535332" y="2234"/>
                  </a:lnTo>
                  <a:lnTo>
                    <a:pt x="488314" y="0"/>
                  </a:lnTo>
                  <a:close/>
                </a:path>
              </a:pathLst>
            </a:custGeom>
            <a:solidFill>
              <a:srgbClr val="DD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3369" y="3781094"/>
              <a:ext cx="486409" cy="303530"/>
            </a:xfrm>
            <a:custGeom>
              <a:avLst/>
              <a:gdLst/>
              <a:ahLst/>
              <a:cxnLst/>
              <a:rect l="l" t="t" r="r" b="b"/>
              <a:pathLst>
                <a:path w="486410" h="303529">
                  <a:moveTo>
                    <a:pt x="414371" y="17799"/>
                  </a:moveTo>
                  <a:lnTo>
                    <a:pt x="83517" y="17799"/>
                  </a:lnTo>
                  <a:lnTo>
                    <a:pt x="35686" y="27636"/>
                  </a:lnTo>
                  <a:lnTo>
                    <a:pt x="4481" y="79511"/>
                  </a:lnTo>
                  <a:lnTo>
                    <a:pt x="0" y="117163"/>
                  </a:lnTo>
                  <a:lnTo>
                    <a:pt x="4911" y="155698"/>
                  </a:lnTo>
                  <a:lnTo>
                    <a:pt x="18525" y="187166"/>
                  </a:lnTo>
                  <a:lnTo>
                    <a:pt x="38884" y="208215"/>
                  </a:lnTo>
                  <a:lnTo>
                    <a:pt x="64080" y="215888"/>
                  </a:lnTo>
                  <a:lnTo>
                    <a:pt x="201093" y="215888"/>
                  </a:lnTo>
                  <a:lnTo>
                    <a:pt x="201093" y="303346"/>
                  </a:lnTo>
                  <a:lnTo>
                    <a:pt x="259396" y="258159"/>
                  </a:lnTo>
                  <a:lnTo>
                    <a:pt x="317699" y="258159"/>
                  </a:lnTo>
                  <a:lnTo>
                    <a:pt x="317699" y="255769"/>
                  </a:lnTo>
                  <a:lnTo>
                    <a:pt x="224414" y="255769"/>
                  </a:lnTo>
                  <a:lnTo>
                    <a:pt x="224414" y="192566"/>
                  </a:lnTo>
                  <a:lnTo>
                    <a:pt x="64080" y="192566"/>
                  </a:lnTo>
                  <a:lnTo>
                    <a:pt x="26874" y="147750"/>
                  </a:lnTo>
                  <a:lnTo>
                    <a:pt x="23314" y="117163"/>
                  </a:lnTo>
                  <a:lnTo>
                    <a:pt x="23268" y="116770"/>
                  </a:lnTo>
                  <a:lnTo>
                    <a:pt x="36194" y="62089"/>
                  </a:lnTo>
                  <a:lnTo>
                    <a:pt x="64080" y="40973"/>
                  </a:lnTo>
                  <a:lnTo>
                    <a:pt x="457799" y="40973"/>
                  </a:lnTo>
                  <a:lnTo>
                    <a:pt x="445844" y="27636"/>
                  </a:lnTo>
                  <a:lnTo>
                    <a:pt x="414371" y="17799"/>
                  </a:lnTo>
                  <a:close/>
                </a:path>
                <a:path w="486410" h="303529">
                  <a:moveTo>
                    <a:pt x="317699" y="258159"/>
                  </a:moveTo>
                  <a:lnTo>
                    <a:pt x="259396" y="258159"/>
                  </a:lnTo>
                  <a:lnTo>
                    <a:pt x="317699" y="303346"/>
                  </a:lnTo>
                  <a:lnTo>
                    <a:pt x="317699" y="258159"/>
                  </a:lnTo>
                  <a:close/>
                </a:path>
                <a:path w="486410" h="303529">
                  <a:moveTo>
                    <a:pt x="259396" y="228657"/>
                  </a:moveTo>
                  <a:lnTo>
                    <a:pt x="224414" y="255769"/>
                  </a:lnTo>
                  <a:lnTo>
                    <a:pt x="294378" y="255769"/>
                  </a:lnTo>
                  <a:lnTo>
                    <a:pt x="259396" y="228657"/>
                  </a:lnTo>
                  <a:close/>
                </a:path>
                <a:path w="486410" h="303529">
                  <a:moveTo>
                    <a:pt x="317699" y="180672"/>
                  </a:moveTo>
                  <a:lnTo>
                    <a:pt x="294377" y="180672"/>
                  </a:lnTo>
                  <a:lnTo>
                    <a:pt x="294378" y="255769"/>
                  </a:lnTo>
                  <a:lnTo>
                    <a:pt x="317699" y="255769"/>
                  </a:lnTo>
                  <a:lnTo>
                    <a:pt x="317699" y="215888"/>
                  </a:lnTo>
                  <a:lnTo>
                    <a:pt x="461173" y="215888"/>
                  </a:lnTo>
                  <a:lnTo>
                    <a:pt x="466372" y="210670"/>
                  </a:lnTo>
                  <a:lnTo>
                    <a:pt x="466372" y="197789"/>
                  </a:lnTo>
                  <a:lnTo>
                    <a:pt x="461173" y="192566"/>
                  </a:lnTo>
                  <a:lnTo>
                    <a:pt x="317699" y="192566"/>
                  </a:lnTo>
                  <a:lnTo>
                    <a:pt x="317699" y="180672"/>
                  </a:lnTo>
                  <a:close/>
                </a:path>
                <a:path w="486410" h="303529">
                  <a:moveTo>
                    <a:pt x="322829" y="163414"/>
                  </a:moveTo>
                  <a:lnTo>
                    <a:pt x="201093" y="163414"/>
                  </a:lnTo>
                  <a:lnTo>
                    <a:pt x="201093" y="192566"/>
                  </a:lnTo>
                  <a:lnTo>
                    <a:pt x="224414" y="192566"/>
                  </a:lnTo>
                  <a:lnTo>
                    <a:pt x="224414" y="177932"/>
                  </a:lnTo>
                  <a:lnTo>
                    <a:pt x="317699" y="177932"/>
                  </a:lnTo>
                  <a:lnTo>
                    <a:pt x="317699" y="165454"/>
                  </a:lnTo>
                  <a:lnTo>
                    <a:pt x="319477" y="164949"/>
                  </a:lnTo>
                  <a:lnTo>
                    <a:pt x="321192" y="164264"/>
                  </a:lnTo>
                  <a:lnTo>
                    <a:pt x="322829" y="163414"/>
                  </a:lnTo>
                  <a:close/>
                </a:path>
                <a:path w="486410" h="303529">
                  <a:moveTo>
                    <a:pt x="422644" y="163414"/>
                  </a:moveTo>
                  <a:lnTo>
                    <a:pt x="399323" y="163414"/>
                  </a:lnTo>
                  <a:lnTo>
                    <a:pt x="399934" y="171188"/>
                  </a:lnTo>
                  <a:lnTo>
                    <a:pt x="401750" y="178777"/>
                  </a:lnTo>
                  <a:lnTo>
                    <a:pt x="404669" y="185899"/>
                  </a:lnTo>
                  <a:lnTo>
                    <a:pt x="408710" y="192566"/>
                  </a:lnTo>
                  <a:lnTo>
                    <a:pt x="454711" y="192566"/>
                  </a:lnTo>
                  <a:lnTo>
                    <a:pt x="442695" y="190705"/>
                  </a:lnTo>
                  <a:lnTo>
                    <a:pt x="432663" y="184606"/>
                  </a:lnTo>
                  <a:lnTo>
                    <a:pt x="425638" y="175198"/>
                  </a:lnTo>
                  <a:lnTo>
                    <a:pt x="422644" y="163414"/>
                  </a:lnTo>
                  <a:close/>
                </a:path>
                <a:path w="486410" h="303529">
                  <a:moveTo>
                    <a:pt x="279628" y="180089"/>
                  </a:moveTo>
                  <a:lnTo>
                    <a:pt x="246161" y="180089"/>
                  </a:lnTo>
                  <a:lnTo>
                    <a:pt x="250655" y="184263"/>
                  </a:lnTo>
                  <a:lnTo>
                    <a:pt x="256872" y="186765"/>
                  </a:lnTo>
                  <a:lnTo>
                    <a:pt x="269458" y="186765"/>
                  </a:lnTo>
                  <a:lnTo>
                    <a:pt x="275959" y="183981"/>
                  </a:lnTo>
                  <a:lnTo>
                    <a:pt x="279628" y="180089"/>
                  </a:lnTo>
                  <a:close/>
                </a:path>
                <a:path w="486410" h="303529">
                  <a:moveTo>
                    <a:pt x="317699" y="177932"/>
                  </a:moveTo>
                  <a:lnTo>
                    <a:pt x="224414" y="177932"/>
                  </a:lnTo>
                  <a:lnTo>
                    <a:pt x="225764" y="178777"/>
                  </a:lnTo>
                  <a:lnTo>
                    <a:pt x="227193" y="179501"/>
                  </a:lnTo>
                  <a:lnTo>
                    <a:pt x="234296" y="182275"/>
                  </a:lnTo>
                  <a:lnTo>
                    <a:pt x="240539" y="182275"/>
                  </a:lnTo>
                  <a:lnTo>
                    <a:pt x="246161" y="180089"/>
                  </a:lnTo>
                  <a:lnTo>
                    <a:pt x="279628" y="180089"/>
                  </a:lnTo>
                  <a:lnTo>
                    <a:pt x="280618" y="179040"/>
                  </a:lnTo>
                  <a:lnTo>
                    <a:pt x="317699" y="179040"/>
                  </a:lnTo>
                  <a:lnTo>
                    <a:pt x="317699" y="177932"/>
                  </a:lnTo>
                  <a:close/>
                </a:path>
                <a:path w="486410" h="303529">
                  <a:moveTo>
                    <a:pt x="317699" y="179040"/>
                  </a:moveTo>
                  <a:lnTo>
                    <a:pt x="280618" y="179040"/>
                  </a:lnTo>
                  <a:lnTo>
                    <a:pt x="284962" y="180866"/>
                  </a:lnTo>
                  <a:lnTo>
                    <a:pt x="289733" y="181430"/>
                  </a:lnTo>
                  <a:lnTo>
                    <a:pt x="294377" y="180672"/>
                  </a:lnTo>
                  <a:lnTo>
                    <a:pt x="317699" y="180672"/>
                  </a:lnTo>
                  <a:lnTo>
                    <a:pt x="317699" y="179040"/>
                  </a:lnTo>
                  <a:close/>
                </a:path>
                <a:path w="486410" h="303529">
                  <a:moveTo>
                    <a:pt x="53066" y="81029"/>
                  </a:moveTo>
                  <a:lnTo>
                    <a:pt x="46827" y="84998"/>
                  </a:lnTo>
                  <a:lnTo>
                    <a:pt x="44233" y="96791"/>
                  </a:lnTo>
                  <a:lnTo>
                    <a:pt x="43645" y="102398"/>
                  </a:lnTo>
                  <a:lnTo>
                    <a:pt x="43674" y="108024"/>
                  </a:lnTo>
                  <a:lnTo>
                    <a:pt x="55510" y="147373"/>
                  </a:lnTo>
                  <a:lnTo>
                    <a:pt x="457626" y="163414"/>
                  </a:lnTo>
                  <a:lnTo>
                    <a:pt x="467797" y="161069"/>
                  </a:lnTo>
                  <a:lnTo>
                    <a:pt x="476860" y="153400"/>
                  </a:lnTo>
                  <a:lnTo>
                    <a:pt x="481055" y="144406"/>
                  </a:lnTo>
                  <a:lnTo>
                    <a:pt x="261378" y="144406"/>
                  </a:lnTo>
                  <a:lnTo>
                    <a:pt x="241510" y="140407"/>
                  </a:lnTo>
                  <a:lnTo>
                    <a:pt x="241040" y="140092"/>
                  </a:lnTo>
                  <a:lnTo>
                    <a:pt x="84486" y="140092"/>
                  </a:lnTo>
                  <a:lnTo>
                    <a:pt x="78261" y="137664"/>
                  </a:lnTo>
                  <a:lnTo>
                    <a:pt x="72636" y="130945"/>
                  </a:lnTo>
                  <a:lnTo>
                    <a:pt x="68564" y="120783"/>
                  </a:lnTo>
                  <a:lnTo>
                    <a:pt x="66995" y="108024"/>
                  </a:lnTo>
                  <a:lnTo>
                    <a:pt x="66971" y="104103"/>
                  </a:lnTo>
                  <a:lnTo>
                    <a:pt x="67379" y="100192"/>
                  </a:lnTo>
                  <a:lnTo>
                    <a:pt x="69624" y="90071"/>
                  </a:lnTo>
                  <a:lnTo>
                    <a:pt x="65654" y="83827"/>
                  </a:lnTo>
                  <a:lnTo>
                    <a:pt x="53066" y="81029"/>
                  </a:lnTo>
                  <a:close/>
                </a:path>
                <a:path w="486410" h="303529">
                  <a:moveTo>
                    <a:pt x="335491" y="42023"/>
                  </a:moveTo>
                  <a:lnTo>
                    <a:pt x="261378" y="42023"/>
                  </a:lnTo>
                  <a:lnTo>
                    <a:pt x="281900" y="46166"/>
                  </a:lnTo>
                  <a:lnTo>
                    <a:pt x="281482" y="46166"/>
                  </a:lnTo>
                  <a:lnTo>
                    <a:pt x="297575" y="57016"/>
                  </a:lnTo>
                  <a:lnTo>
                    <a:pt x="308545" y="73288"/>
                  </a:lnTo>
                  <a:lnTo>
                    <a:pt x="312568" y="93215"/>
                  </a:lnTo>
                  <a:lnTo>
                    <a:pt x="308545" y="113141"/>
                  </a:lnTo>
                  <a:lnTo>
                    <a:pt x="281187" y="140407"/>
                  </a:lnTo>
                  <a:lnTo>
                    <a:pt x="261378" y="144406"/>
                  </a:lnTo>
                  <a:lnTo>
                    <a:pt x="481055" y="144406"/>
                  </a:lnTo>
                  <a:lnTo>
                    <a:pt x="483067" y="140092"/>
                  </a:lnTo>
                  <a:lnTo>
                    <a:pt x="337522" y="140092"/>
                  </a:lnTo>
                  <a:lnTo>
                    <a:pt x="342769" y="137664"/>
                  </a:lnTo>
                  <a:lnTo>
                    <a:pt x="342932" y="137664"/>
                  </a:lnTo>
                  <a:lnTo>
                    <a:pt x="347370" y="132906"/>
                  </a:lnTo>
                  <a:lnTo>
                    <a:pt x="350059" y="125842"/>
                  </a:lnTo>
                  <a:lnTo>
                    <a:pt x="351704" y="121580"/>
                  </a:lnTo>
                  <a:lnTo>
                    <a:pt x="351704" y="115346"/>
                  </a:lnTo>
                  <a:lnTo>
                    <a:pt x="349532" y="109715"/>
                  </a:lnTo>
                  <a:lnTo>
                    <a:pt x="353652" y="105279"/>
                  </a:lnTo>
                  <a:lnTo>
                    <a:pt x="355946" y="99448"/>
                  </a:lnTo>
                  <a:lnTo>
                    <a:pt x="355980" y="86597"/>
                  </a:lnTo>
                  <a:lnTo>
                    <a:pt x="353191" y="80096"/>
                  </a:lnTo>
                  <a:lnTo>
                    <a:pt x="348250" y="75432"/>
                  </a:lnTo>
                  <a:lnTo>
                    <a:pt x="350965" y="69183"/>
                  </a:lnTo>
                  <a:lnTo>
                    <a:pt x="350866" y="61861"/>
                  </a:lnTo>
                  <a:lnTo>
                    <a:pt x="348249" y="55841"/>
                  </a:lnTo>
                  <a:lnTo>
                    <a:pt x="345849" y="50215"/>
                  </a:lnTo>
                  <a:lnTo>
                    <a:pt x="341355" y="45745"/>
                  </a:lnTo>
                  <a:lnTo>
                    <a:pt x="335714" y="43364"/>
                  </a:lnTo>
                  <a:lnTo>
                    <a:pt x="335607" y="42552"/>
                  </a:lnTo>
                  <a:lnTo>
                    <a:pt x="335491" y="42023"/>
                  </a:lnTo>
                  <a:close/>
                </a:path>
                <a:path w="486410" h="303529">
                  <a:moveTo>
                    <a:pt x="106233" y="40973"/>
                  </a:moveTo>
                  <a:lnTo>
                    <a:pt x="64080" y="40973"/>
                  </a:lnTo>
                  <a:lnTo>
                    <a:pt x="79275" y="46166"/>
                  </a:lnTo>
                  <a:lnTo>
                    <a:pt x="91271" y="60651"/>
                  </a:lnTo>
                  <a:lnTo>
                    <a:pt x="99147" y="82789"/>
                  </a:lnTo>
                  <a:lnTo>
                    <a:pt x="101818" y="109353"/>
                  </a:lnTo>
                  <a:lnTo>
                    <a:pt x="101854" y="109715"/>
                  </a:lnTo>
                  <a:lnTo>
                    <a:pt x="101977" y="110939"/>
                  </a:lnTo>
                  <a:lnTo>
                    <a:pt x="101657" y="115346"/>
                  </a:lnTo>
                  <a:lnTo>
                    <a:pt x="101647" y="115494"/>
                  </a:lnTo>
                  <a:lnTo>
                    <a:pt x="99638" y="125515"/>
                  </a:lnTo>
                  <a:lnTo>
                    <a:pt x="94532" y="135333"/>
                  </a:lnTo>
                  <a:lnTo>
                    <a:pt x="94426" y="135537"/>
                  </a:lnTo>
                  <a:lnTo>
                    <a:pt x="84486" y="140092"/>
                  </a:lnTo>
                  <a:lnTo>
                    <a:pt x="119002" y="140092"/>
                  </a:lnTo>
                  <a:lnTo>
                    <a:pt x="121700" y="133078"/>
                  </a:lnTo>
                  <a:lnTo>
                    <a:pt x="123657" y="125842"/>
                  </a:lnTo>
                  <a:lnTo>
                    <a:pt x="124861" y="118443"/>
                  </a:lnTo>
                  <a:lnTo>
                    <a:pt x="124768" y="102398"/>
                  </a:lnTo>
                  <a:lnTo>
                    <a:pt x="124212" y="93448"/>
                  </a:lnTo>
                  <a:lnTo>
                    <a:pt x="124198" y="93215"/>
                  </a:lnTo>
                  <a:lnTo>
                    <a:pt x="124078" y="91290"/>
                  </a:lnTo>
                  <a:lnTo>
                    <a:pt x="124002" y="90071"/>
                  </a:lnTo>
                  <a:lnTo>
                    <a:pt x="120248" y="71234"/>
                  </a:lnTo>
                  <a:lnTo>
                    <a:pt x="114255" y="54792"/>
                  </a:lnTo>
                  <a:lnTo>
                    <a:pt x="106233" y="40973"/>
                  </a:lnTo>
                  <a:close/>
                </a:path>
                <a:path w="486410" h="303529">
                  <a:moveTo>
                    <a:pt x="335190" y="40973"/>
                  </a:moveTo>
                  <a:lnTo>
                    <a:pt x="189782" y="40973"/>
                  </a:lnTo>
                  <a:lnTo>
                    <a:pt x="189782" y="45404"/>
                  </a:lnTo>
                  <a:lnTo>
                    <a:pt x="181697" y="50628"/>
                  </a:lnTo>
                  <a:lnTo>
                    <a:pt x="176416" y="58277"/>
                  </a:lnTo>
                  <a:lnTo>
                    <a:pt x="174377" y="67346"/>
                  </a:lnTo>
                  <a:lnTo>
                    <a:pt x="176022" y="76831"/>
                  </a:lnTo>
                  <a:lnTo>
                    <a:pt x="171824" y="81354"/>
                  </a:lnTo>
                  <a:lnTo>
                    <a:pt x="169458" y="87277"/>
                  </a:lnTo>
                  <a:lnTo>
                    <a:pt x="169496" y="100192"/>
                  </a:lnTo>
                  <a:lnTo>
                    <a:pt x="172228" y="106406"/>
                  </a:lnTo>
                  <a:lnTo>
                    <a:pt x="177072" y="110939"/>
                  </a:lnTo>
                  <a:lnTo>
                    <a:pt x="174336" y="117163"/>
                  </a:lnTo>
                  <a:lnTo>
                    <a:pt x="174336" y="124247"/>
                  </a:lnTo>
                  <a:lnTo>
                    <a:pt x="177072" y="130471"/>
                  </a:lnTo>
                  <a:lnTo>
                    <a:pt x="178680" y="134242"/>
                  </a:lnTo>
                  <a:lnTo>
                    <a:pt x="179669" y="135537"/>
                  </a:lnTo>
                  <a:lnTo>
                    <a:pt x="181349" y="137664"/>
                  </a:lnTo>
                  <a:lnTo>
                    <a:pt x="184418" y="140092"/>
                  </a:lnTo>
                  <a:lnTo>
                    <a:pt x="241040" y="140092"/>
                  </a:lnTo>
                  <a:lnTo>
                    <a:pt x="225265" y="129495"/>
                  </a:lnTo>
                  <a:lnTo>
                    <a:pt x="214279" y="113299"/>
                  </a:lnTo>
                  <a:lnTo>
                    <a:pt x="210188" y="93448"/>
                  </a:lnTo>
                  <a:lnTo>
                    <a:pt x="214121" y="73503"/>
                  </a:lnTo>
                  <a:lnTo>
                    <a:pt x="225019" y="57182"/>
                  </a:lnTo>
                  <a:lnTo>
                    <a:pt x="241198" y="46166"/>
                  </a:lnTo>
                  <a:lnTo>
                    <a:pt x="243140" y="45745"/>
                  </a:lnTo>
                  <a:lnTo>
                    <a:pt x="261145" y="42023"/>
                  </a:lnTo>
                  <a:lnTo>
                    <a:pt x="335491" y="42023"/>
                  </a:lnTo>
                  <a:lnTo>
                    <a:pt x="335433" y="41756"/>
                  </a:lnTo>
                  <a:lnTo>
                    <a:pt x="335190" y="40973"/>
                  </a:lnTo>
                  <a:close/>
                </a:path>
                <a:path w="486410" h="303529">
                  <a:moveTo>
                    <a:pt x="457799" y="40973"/>
                  </a:moveTo>
                  <a:lnTo>
                    <a:pt x="413899" y="40973"/>
                  </a:lnTo>
                  <a:lnTo>
                    <a:pt x="430192" y="45405"/>
                  </a:lnTo>
                  <a:lnTo>
                    <a:pt x="429944" y="45405"/>
                  </a:lnTo>
                  <a:lnTo>
                    <a:pt x="458599" y="90071"/>
                  </a:lnTo>
                  <a:lnTo>
                    <a:pt x="462211" y="124765"/>
                  </a:lnTo>
                  <a:lnTo>
                    <a:pt x="460299" y="135334"/>
                  </a:lnTo>
                  <a:lnTo>
                    <a:pt x="457626" y="140092"/>
                  </a:lnTo>
                  <a:lnTo>
                    <a:pt x="483067" y="140092"/>
                  </a:lnTo>
                  <a:lnTo>
                    <a:pt x="483364" y="139456"/>
                  </a:lnTo>
                  <a:lnTo>
                    <a:pt x="485836" y="118443"/>
                  </a:lnTo>
                  <a:lnTo>
                    <a:pt x="485855" y="118286"/>
                  </a:lnTo>
                  <a:lnTo>
                    <a:pt x="481767" y="87277"/>
                  </a:lnTo>
                  <a:lnTo>
                    <a:pt x="481677" y="86597"/>
                  </a:lnTo>
                  <a:lnTo>
                    <a:pt x="481571" y="85790"/>
                  </a:lnTo>
                  <a:lnTo>
                    <a:pt x="481512" y="85343"/>
                  </a:lnTo>
                  <a:lnTo>
                    <a:pt x="468279" y="52664"/>
                  </a:lnTo>
                  <a:lnTo>
                    <a:pt x="457799" y="40973"/>
                  </a:lnTo>
                  <a:close/>
                </a:path>
                <a:path w="486410" h="303529">
                  <a:moveTo>
                    <a:pt x="238348" y="4883"/>
                  </a:moveTo>
                  <a:lnTo>
                    <a:pt x="213894" y="17799"/>
                  </a:lnTo>
                  <a:lnTo>
                    <a:pt x="309027" y="17799"/>
                  </a:lnTo>
                  <a:lnTo>
                    <a:pt x="306349" y="12418"/>
                  </a:lnTo>
                  <a:lnTo>
                    <a:pt x="301845" y="8371"/>
                  </a:lnTo>
                  <a:lnTo>
                    <a:pt x="299824" y="7623"/>
                  </a:lnTo>
                  <a:lnTo>
                    <a:pt x="244587" y="7623"/>
                  </a:lnTo>
                  <a:lnTo>
                    <a:pt x="238348" y="4883"/>
                  </a:lnTo>
                  <a:close/>
                </a:path>
                <a:path w="486410" h="303529">
                  <a:moveTo>
                    <a:pt x="268588" y="0"/>
                  </a:moveTo>
                  <a:lnTo>
                    <a:pt x="255441" y="0"/>
                  </a:lnTo>
                  <a:lnTo>
                    <a:pt x="249236" y="2662"/>
                  </a:lnTo>
                  <a:lnTo>
                    <a:pt x="244587" y="7623"/>
                  </a:lnTo>
                  <a:lnTo>
                    <a:pt x="299824" y="7623"/>
                  </a:lnTo>
                  <a:lnTo>
                    <a:pt x="296360" y="6340"/>
                  </a:lnTo>
                  <a:lnTo>
                    <a:pt x="278869" y="6340"/>
                  </a:lnTo>
                  <a:lnTo>
                    <a:pt x="274394" y="2278"/>
                  </a:lnTo>
                  <a:lnTo>
                    <a:pt x="268588" y="0"/>
                  </a:lnTo>
                  <a:close/>
                </a:path>
                <a:path w="486410" h="303529">
                  <a:moveTo>
                    <a:pt x="290753" y="4071"/>
                  </a:moveTo>
                  <a:lnTo>
                    <a:pt x="284480" y="4071"/>
                  </a:lnTo>
                  <a:lnTo>
                    <a:pt x="278869" y="6340"/>
                  </a:lnTo>
                  <a:lnTo>
                    <a:pt x="296360" y="6340"/>
                  </a:lnTo>
                  <a:lnTo>
                    <a:pt x="290753" y="4071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43319" y="3780962"/>
              <a:ext cx="486409" cy="303530"/>
            </a:xfrm>
            <a:custGeom>
              <a:avLst/>
              <a:gdLst/>
              <a:ahLst/>
              <a:cxnLst/>
              <a:rect l="l" t="t" r="r" b="b"/>
              <a:pathLst>
                <a:path w="486410" h="303529">
                  <a:moveTo>
                    <a:pt x="485905" y="118417"/>
                  </a:moveTo>
                  <a:lnTo>
                    <a:pt x="468329" y="52795"/>
                  </a:lnTo>
                  <a:lnTo>
                    <a:pt x="413949" y="17783"/>
                  </a:lnTo>
                  <a:lnTo>
                    <a:pt x="309003" y="17783"/>
                  </a:lnTo>
                  <a:lnTo>
                    <a:pt x="306399" y="12550"/>
                  </a:lnTo>
                  <a:lnTo>
                    <a:pt x="301895" y="8502"/>
                  </a:lnTo>
                  <a:lnTo>
                    <a:pt x="296410" y="6471"/>
                  </a:lnTo>
                  <a:lnTo>
                    <a:pt x="290803" y="4202"/>
                  </a:lnTo>
                  <a:lnTo>
                    <a:pt x="284531" y="4202"/>
                  </a:lnTo>
                  <a:lnTo>
                    <a:pt x="278919" y="6471"/>
                  </a:lnTo>
                  <a:lnTo>
                    <a:pt x="274444" y="2409"/>
                  </a:lnTo>
                  <a:lnTo>
                    <a:pt x="268638" y="131"/>
                  </a:lnTo>
                  <a:lnTo>
                    <a:pt x="262594" y="58"/>
                  </a:lnTo>
                  <a:lnTo>
                    <a:pt x="255797" y="0"/>
                  </a:lnTo>
                  <a:lnTo>
                    <a:pt x="249286" y="2793"/>
                  </a:lnTo>
                  <a:lnTo>
                    <a:pt x="244637" y="7754"/>
                  </a:lnTo>
                  <a:lnTo>
                    <a:pt x="238398" y="5014"/>
                  </a:lnTo>
                  <a:lnTo>
                    <a:pt x="214028" y="17783"/>
                  </a:lnTo>
                  <a:lnTo>
                    <a:pt x="189897" y="17788"/>
                  </a:lnTo>
                  <a:lnTo>
                    <a:pt x="136776" y="17826"/>
                  </a:lnTo>
                  <a:lnTo>
                    <a:pt x="83567" y="17930"/>
                  </a:lnTo>
                  <a:lnTo>
                    <a:pt x="35785" y="27711"/>
                  </a:lnTo>
                  <a:lnTo>
                    <a:pt x="4531" y="79642"/>
                  </a:lnTo>
                  <a:lnTo>
                    <a:pt x="0" y="116901"/>
                  </a:lnTo>
                  <a:lnTo>
                    <a:pt x="4961" y="155829"/>
                  </a:lnTo>
                  <a:lnTo>
                    <a:pt x="18575" y="187297"/>
                  </a:lnTo>
                  <a:lnTo>
                    <a:pt x="38934" y="208346"/>
                  </a:lnTo>
                  <a:lnTo>
                    <a:pt x="64130" y="216019"/>
                  </a:lnTo>
                  <a:lnTo>
                    <a:pt x="201143" y="216019"/>
                  </a:lnTo>
                  <a:lnTo>
                    <a:pt x="201143" y="303477"/>
                  </a:lnTo>
                  <a:lnTo>
                    <a:pt x="259446" y="258291"/>
                  </a:lnTo>
                  <a:lnTo>
                    <a:pt x="317749" y="303477"/>
                  </a:lnTo>
                  <a:lnTo>
                    <a:pt x="317749" y="216019"/>
                  </a:lnTo>
                  <a:lnTo>
                    <a:pt x="454761" y="216019"/>
                  </a:lnTo>
                  <a:lnTo>
                    <a:pt x="461223" y="216019"/>
                  </a:lnTo>
                  <a:lnTo>
                    <a:pt x="466422" y="210801"/>
                  </a:lnTo>
                  <a:lnTo>
                    <a:pt x="466422" y="204358"/>
                  </a:lnTo>
                  <a:lnTo>
                    <a:pt x="466422" y="197921"/>
                  </a:lnTo>
                  <a:lnTo>
                    <a:pt x="461223" y="192697"/>
                  </a:lnTo>
                  <a:lnTo>
                    <a:pt x="425689" y="175330"/>
                  </a:lnTo>
                  <a:lnTo>
                    <a:pt x="422694" y="163545"/>
                  </a:lnTo>
                  <a:lnTo>
                    <a:pt x="457676" y="163545"/>
                  </a:lnTo>
                  <a:lnTo>
                    <a:pt x="467847" y="161200"/>
                  </a:lnTo>
                  <a:lnTo>
                    <a:pt x="476910" y="153531"/>
                  </a:lnTo>
                  <a:lnTo>
                    <a:pt x="483414" y="139587"/>
                  </a:lnTo>
                  <a:lnTo>
                    <a:pt x="485905" y="118417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3236" y="3818666"/>
              <a:ext cx="445745" cy="22159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01290" y="3648849"/>
              <a:ext cx="566420" cy="566420"/>
            </a:xfrm>
            <a:custGeom>
              <a:avLst/>
              <a:gdLst/>
              <a:ahLst/>
              <a:cxnLst/>
              <a:rect l="l" t="t" r="r" b="b"/>
              <a:pathLst>
                <a:path w="566420" h="566420">
                  <a:moveTo>
                    <a:pt x="0" y="566407"/>
                  </a:moveTo>
                  <a:lnTo>
                    <a:pt x="566407" y="566407"/>
                  </a:lnTo>
                  <a:lnTo>
                    <a:pt x="566407" y="0"/>
                  </a:lnTo>
                  <a:lnTo>
                    <a:pt x="0" y="0"/>
                  </a:lnTo>
                  <a:lnTo>
                    <a:pt x="0" y="5664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9919" y="3436365"/>
            <a:ext cx="2264410" cy="982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95"/>
              </a:spcBef>
            </a:pPr>
            <a:r>
              <a:rPr sz="1300" spc="-20" dirty="0">
                <a:latin typeface="Arial"/>
                <a:cs typeface="Arial"/>
              </a:rPr>
              <a:t>QUALIFICATION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DU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95900"/>
              </a:lnSpc>
              <a:spcBef>
                <a:spcPts val="25"/>
              </a:spcBef>
            </a:pPr>
            <a:r>
              <a:rPr sz="1300" spc="-30" dirty="0">
                <a:latin typeface="Arial"/>
                <a:cs typeface="Arial"/>
              </a:rPr>
              <a:t>PRESTATAIRE: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qui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peut </a:t>
            </a:r>
            <a:r>
              <a:rPr sz="1300" dirty="0">
                <a:latin typeface="Arial"/>
                <a:cs typeface="Arial"/>
              </a:rPr>
              <a:t>exécuter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prestation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—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sur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la </a:t>
            </a:r>
            <a:r>
              <a:rPr sz="1300" dirty="0">
                <a:latin typeface="Arial"/>
                <a:cs typeface="Arial"/>
              </a:rPr>
              <a:t>base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profession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et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des </a:t>
            </a:r>
            <a:r>
              <a:rPr sz="1300" spc="-10" dirty="0">
                <a:latin typeface="Arial"/>
                <a:cs typeface="Arial"/>
              </a:rPr>
              <a:t>compétences.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385052" y="3443732"/>
            <a:ext cx="976630" cy="976630"/>
            <a:chOff x="6385052" y="3443732"/>
            <a:chExt cx="976630" cy="976630"/>
          </a:xfrm>
        </p:grpSpPr>
        <p:sp>
          <p:nvSpPr>
            <p:cNvPr id="27" name="object 27"/>
            <p:cNvSpPr/>
            <p:nvPr/>
          </p:nvSpPr>
          <p:spPr>
            <a:xfrm>
              <a:off x="6385052" y="3443732"/>
              <a:ext cx="976630" cy="976630"/>
            </a:xfrm>
            <a:custGeom>
              <a:avLst/>
              <a:gdLst/>
              <a:ahLst/>
              <a:cxnLst/>
              <a:rect l="l" t="t" r="r" b="b"/>
              <a:pathLst>
                <a:path w="976629" h="976629">
                  <a:moveTo>
                    <a:pt x="488315" y="0"/>
                  </a:moveTo>
                  <a:lnTo>
                    <a:pt x="441277" y="2234"/>
                  </a:lnTo>
                  <a:lnTo>
                    <a:pt x="395507" y="8802"/>
                  </a:lnTo>
                  <a:lnTo>
                    <a:pt x="351208" y="19499"/>
                  </a:lnTo>
                  <a:lnTo>
                    <a:pt x="308585" y="34121"/>
                  </a:lnTo>
                  <a:lnTo>
                    <a:pt x="267843" y="52462"/>
                  </a:lnTo>
                  <a:lnTo>
                    <a:pt x="229185" y="74319"/>
                  </a:lnTo>
                  <a:lnTo>
                    <a:pt x="192816" y="99488"/>
                  </a:lnTo>
                  <a:lnTo>
                    <a:pt x="158940" y="127763"/>
                  </a:lnTo>
                  <a:lnTo>
                    <a:pt x="127763" y="158940"/>
                  </a:lnTo>
                  <a:lnTo>
                    <a:pt x="99488" y="192816"/>
                  </a:lnTo>
                  <a:lnTo>
                    <a:pt x="74319" y="229185"/>
                  </a:lnTo>
                  <a:lnTo>
                    <a:pt x="52462" y="267843"/>
                  </a:lnTo>
                  <a:lnTo>
                    <a:pt x="34121" y="308585"/>
                  </a:lnTo>
                  <a:lnTo>
                    <a:pt x="19499" y="351208"/>
                  </a:lnTo>
                  <a:lnTo>
                    <a:pt x="8802" y="395507"/>
                  </a:lnTo>
                  <a:lnTo>
                    <a:pt x="2234" y="441277"/>
                  </a:lnTo>
                  <a:lnTo>
                    <a:pt x="0" y="488314"/>
                  </a:lnTo>
                  <a:lnTo>
                    <a:pt x="2234" y="535331"/>
                  </a:lnTo>
                  <a:lnTo>
                    <a:pt x="8802" y="581082"/>
                  </a:lnTo>
                  <a:lnTo>
                    <a:pt x="19499" y="625365"/>
                  </a:lnTo>
                  <a:lnTo>
                    <a:pt x="34121" y="667974"/>
                  </a:lnTo>
                  <a:lnTo>
                    <a:pt x="52462" y="708704"/>
                  </a:lnTo>
                  <a:lnTo>
                    <a:pt x="74319" y="747352"/>
                  </a:lnTo>
                  <a:lnTo>
                    <a:pt x="99488" y="783712"/>
                  </a:lnTo>
                  <a:lnTo>
                    <a:pt x="127763" y="817581"/>
                  </a:lnTo>
                  <a:lnTo>
                    <a:pt x="158940" y="848752"/>
                  </a:lnTo>
                  <a:lnTo>
                    <a:pt x="192816" y="877023"/>
                  </a:lnTo>
                  <a:lnTo>
                    <a:pt x="229185" y="902188"/>
                  </a:lnTo>
                  <a:lnTo>
                    <a:pt x="267843" y="924043"/>
                  </a:lnTo>
                  <a:lnTo>
                    <a:pt x="308585" y="942383"/>
                  </a:lnTo>
                  <a:lnTo>
                    <a:pt x="351208" y="957003"/>
                  </a:lnTo>
                  <a:lnTo>
                    <a:pt x="395507" y="967700"/>
                  </a:lnTo>
                  <a:lnTo>
                    <a:pt x="441277" y="974268"/>
                  </a:lnTo>
                  <a:lnTo>
                    <a:pt x="488315" y="976502"/>
                  </a:lnTo>
                  <a:lnTo>
                    <a:pt x="535331" y="974268"/>
                  </a:lnTo>
                  <a:lnTo>
                    <a:pt x="581082" y="967700"/>
                  </a:lnTo>
                  <a:lnTo>
                    <a:pt x="625365" y="957003"/>
                  </a:lnTo>
                  <a:lnTo>
                    <a:pt x="667974" y="942383"/>
                  </a:lnTo>
                  <a:lnTo>
                    <a:pt x="708704" y="924043"/>
                  </a:lnTo>
                  <a:lnTo>
                    <a:pt x="747352" y="902188"/>
                  </a:lnTo>
                  <a:lnTo>
                    <a:pt x="783712" y="877023"/>
                  </a:lnTo>
                  <a:lnTo>
                    <a:pt x="817581" y="848752"/>
                  </a:lnTo>
                  <a:lnTo>
                    <a:pt x="848752" y="817581"/>
                  </a:lnTo>
                  <a:lnTo>
                    <a:pt x="877023" y="783712"/>
                  </a:lnTo>
                  <a:lnTo>
                    <a:pt x="902188" y="747352"/>
                  </a:lnTo>
                  <a:lnTo>
                    <a:pt x="924043" y="708704"/>
                  </a:lnTo>
                  <a:lnTo>
                    <a:pt x="942383" y="667974"/>
                  </a:lnTo>
                  <a:lnTo>
                    <a:pt x="957003" y="625365"/>
                  </a:lnTo>
                  <a:lnTo>
                    <a:pt x="967700" y="581082"/>
                  </a:lnTo>
                  <a:lnTo>
                    <a:pt x="974268" y="535331"/>
                  </a:lnTo>
                  <a:lnTo>
                    <a:pt x="976502" y="488314"/>
                  </a:lnTo>
                  <a:lnTo>
                    <a:pt x="974268" y="441277"/>
                  </a:lnTo>
                  <a:lnTo>
                    <a:pt x="967700" y="395507"/>
                  </a:lnTo>
                  <a:lnTo>
                    <a:pt x="957003" y="351208"/>
                  </a:lnTo>
                  <a:lnTo>
                    <a:pt x="942383" y="308585"/>
                  </a:lnTo>
                  <a:lnTo>
                    <a:pt x="924043" y="267843"/>
                  </a:lnTo>
                  <a:lnTo>
                    <a:pt x="902188" y="229185"/>
                  </a:lnTo>
                  <a:lnTo>
                    <a:pt x="877023" y="192816"/>
                  </a:lnTo>
                  <a:lnTo>
                    <a:pt x="848752" y="158940"/>
                  </a:lnTo>
                  <a:lnTo>
                    <a:pt x="817581" y="127763"/>
                  </a:lnTo>
                  <a:lnTo>
                    <a:pt x="783712" y="99488"/>
                  </a:lnTo>
                  <a:lnTo>
                    <a:pt x="747352" y="74319"/>
                  </a:lnTo>
                  <a:lnTo>
                    <a:pt x="708704" y="52462"/>
                  </a:lnTo>
                  <a:lnTo>
                    <a:pt x="667974" y="34121"/>
                  </a:lnTo>
                  <a:lnTo>
                    <a:pt x="625365" y="19499"/>
                  </a:lnTo>
                  <a:lnTo>
                    <a:pt x="581082" y="8802"/>
                  </a:lnTo>
                  <a:lnTo>
                    <a:pt x="535331" y="2234"/>
                  </a:lnTo>
                  <a:lnTo>
                    <a:pt x="488315" y="0"/>
                  </a:lnTo>
                  <a:close/>
                </a:path>
              </a:pathLst>
            </a:custGeom>
            <a:solidFill>
              <a:srgbClr val="DD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62480" y="383372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8103" y="0"/>
                  </a:moveTo>
                  <a:lnTo>
                    <a:pt x="5222" y="0"/>
                  </a:lnTo>
                  <a:lnTo>
                    <a:pt x="0" y="5223"/>
                  </a:lnTo>
                  <a:lnTo>
                    <a:pt x="0" y="18103"/>
                  </a:lnTo>
                  <a:lnTo>
                    <a:pt x="5223" y="23321"/>
                  </a:lnTo>
                  <a:lnTo>
                    <a:pt x="18103" y="23321"/>
                  </a:lnTo>
                  <a:lnTo>
                    <a:pt x="23321" y="18103"/>
                  </a:lnTo>
                  <a:lnTo>
                    <a:pt x="23321" y="11661"/>
                  </a:lnTo>
                  <a:lnTo>
                    <a:pt x="23321" y="5223"/>
                  </a:lnTo>
                  <a:lnTo>
                    <a:pt x="18103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62480" y="383372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23321" y="11661"/>
                  </a:moveTo>
                  <a:lnTo>
                    <a:pt x="23321" y="18103"/>
                  </a:lnTo>
                  <a:lnTo>
                    <a:pt x="18103" y="23321"/>
                  </a:lnTo>
                  <a:lnTo>
                    <a:pt x="11660" y="23321"/>
                  </a:lnTo>
                  <a:lnTo>
                    <a:pt x="5223" y="23321"/>
                  </a:lnTo>
                  <a:lnTo>
                    <a:pt x="0" y="18103"/>
                  </a:lnTo>
                  <a:lnTo>
                    <a:pt x="0" y="11660"/>
                  </a:lnTo>
                  <a:lnTo>
                    <a:pt x="0" y="5223"/>
                  </a:lnTo>
                  <a:lnTo>
                    <a:pt x="5222" y="0"/>
                  </a:lnTo>
                  <a:lnTo>
                    <a:pt x="11660" y="0"/>
                  </a:lnTo>
                  <a:lnTo>
                    <a:pt x="18103" y="0"/>
                  </a:lnTo>
                  <a:lnTo>
                    <a:pt x="23321" y="5223"/>
                  </a:lnTo>
                  <a:lnTo>
                    <a:pt x="23321" y="11661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62480" y="406694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8103" y="0"/>
                  </a:moveTo>
                  <a:lnTo>
                    <a:pt x="5222" y="0"/>
                  </a:lnTo>
                  <a:lnTo>
                    <a:pt x="0" y="5223"/>
                  </a:lnTo>
                  <a:lnTo>
                    <a:pt x="0" y="18103"/>
                  </a:lnTo>
                  <a:lnTo>
                    <a:pt x="5223" y="23321"/>
                  </a:lnTo>
                  <a:lnTo>
                    <a:pt x="18103" y="23321"/>
                  </a:lnTo>
                  <a:lnTo>
                    <a:pt x="23321" y="18103"/>
                  </a:lnTo>
                  <a:lnTo>
                    <a:pt x="23321" y="11661"/>
                  </a:lnTo>
                  <a:lnTo>
                    <a:pt x="23321" y="5223"/>
                  </a:lnTo>
                  <a:lnTo>
                    <a:pt x="18103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62480" y="406694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23321" y="11661"/>
                  </a:moveTo>
                  <a:lnTo>
                    <a:pt x="23321" y="18103"/>
                  </a:lnTo>
                  <a:lnTo>
                    <a:pt x="18103" y="23321"/>
                  </a:lnTo>
                  <a:lnTo>
                    <a:pt x="11660" y="23321"/>
                  </a:lnTo>
                  <a:lnTo>
                    <a:pt x="5223" y="23321"/>
                  </a:lnTo>
                  <a:lnTo>
                    <a:pt x="0" y="18103"/>
                  </a:lnTo>
                  <a:lnTo>
                    <a:pt x="0" y="11660"/>
                  </a:lnTo>
                  <a:lnTo>
                    <a:pt x="0" y="5223"/>
                  </a:lnTo>
                  <a:lnTo>
                    <a:pt x="5222" y="0"/>
                  </a:lnTo>
                  <a:lnTo>
                    <a:pt x="11660" y="0"/>
                  </a:lnTo>
                  <a:lnTo>
                    <a:pt x="18103" y="0"/>
                  </a:lnTo>
                  <a:lnTo>
                    <a:pt x="23321" y="5223"/>
                  </a:lnTo>
                  <a:lnTo>
                    <a:pt x="23321" y="11661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79086" y="394450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8103" y="0"/>
                  </a:moveTo>
                  <a:lnTo>
                    <a:pt x="5222" y="0"/>
                  </a:lnTo>
                  <a:lnTo>
                    <a:pt x="0" y="5223"/>
                  </a:lnTo>
                  <a:lnTo>
                    <a:pt x="0" y="18103"/>
                  </a:lnTo>
                  <a:lnTo>
                    <a:pt x="5223" y="23321"/>
                  </a:lnTo>
                  <a:lnTo>
                    <a:pt x="18103" y="23321"/>
                  </a:lnTo>
                  <a:lnTo>
                    <a:pt x="23321" y="18103"/>
                  </a:lnTo>
                  <a:lnTo>
                    <a:pt x="23321" y="11661"/>
                  </a:lnTo>
                  <a:lnTo>
                    <a:pt x="23321" y="5223"/>
                  </a:lnTo>
                  <a:lnTo>
                    <a:pt x="18103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9086" y="394450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23321" y="11661"/>
                  </a:moveTo>
                  <a:lnTo>
                    <a:pt x="23321" y="18103"/>
                  </a:lnTo>
                  <a:lnTo>
                    <a:pt x="18103" y="23321"/>
                  </a:lnTo>
                  <a:lnTo>
                    <a:pt x="11660" y="23321"/>
                  </a:lnTo>
                  <a:lnTo>
                    <a:pt x="5223" y="23321"/>
                  </a:lnTo>
                  <a:lnTo>
                    <a:pt x="0" y="18103"/>
                  </a:lnTo>
                  <a:lnTo>
                    <a:pt x="0" y="11660"/>
                  </a:lnTo>
                  <a:lnTo>
                    <a:pt x="0" y="5223"/>
                  </a:lnTo>
                  <a:lnTo>
                    <a:pt x="5222" y="0"/>
                  </a:lnTo>
                  <a:lnTo>
                    <a:pt x="11660" y="0"/>
                  </a:lnTo>
                  <a:lnTo>
                    <a:pt x="18103" y="0"/>
                  </a:lnTo>
                  <a:lnTo>
                    <a:pt x="23321" y="5223"/>
                  </a:lnTo>
                  <a:lnTo>
                    <a:pt x="23321" y="11661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45874" y="394450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8103" y="0"/>
                  </a:moveTo>
                  <a:lnTo>
                    <a:pt x="5222" y="0"/>
                  </a:lnTo>
                  <a:lnTo>
                    <a:pt x="0" y="5223"/>
                  </a:lnTo>
                  <a:lnTo>
                    <a:pt x="0" y="18103"/>
                  </a:lnTo>
                  <a:lnTo>
                    <a:pt x="5223" y="23321"/>
                  </a:lnTo>
                  <a:lnTo>
                    <a:pt x="18103" y="23321"/>
                  </a:lnTo>
                  <a:lnTo>
                    <a:pt x="23321" y="18103"/>
                  </a:lnTo>
                  <a:lnTo>
                    <a:pt x="23321" y="11661"/>
                  </a:lnTo>
                  <a:lnTo>
                    <a:pt x="23321" y="5223"/>
                  </a:lnTo>
                  <a:lnTo>
                    <a:pt x="18103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45874" y="394450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23321" y="11661"/>
                  </a:moveTo>
                  <a:lnTo>
                    <a:pt x="23321" y="18103"/>
                  </a:lnTo>
                  <a:lnTo>
                    <a:pt x="18103" y="23321"/>
                  </a:lnTo>
                  <a:lnTo>
                    <a:pt x="11660" y="23321"/>
                  </a:lnTo>
                  <a:lnTo>
                    <a:pt x="5223" y="23321"/>
                  </a:lnTo>
                  <a:lnTo>
                    <a:pt x="0" y="18103"/>
                  </a:lnTo>
                  <a:lnTo>
                    <a:pt x="0" y="11660"/>
                  </a:lnTo>
                  <a:lnTo>
                    <a:pt x="0" y="5223"/>
                  </a:lnTo>
                  <a:lnTo>
                    <a:pt x="5222" y="0"/>
                  </a:lnTo>
                  <a:lnTo>
                    <a:pt x="11660" y="0"/>
                  </a:lnTo>
                  <a:lnTo>
                    <a:pt x="18103" y="0"/>
                  </a:lnTo>
                  <a:lnTo>
                    <a:pt x="23321" y="5223"/>
                  </a:lnTo>
                  <a:lnTo>
                    <a:pt x="23321" y="11661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62480" y="3874542"/>
              <a:ext cx="78105" cy="147955"/>
            </a:xfrm>
            <a:custGeom>
              <a:avLst/>
              <a:gdLst/>
              <a:ahLst/>
              <a:cxnLst/>
              <a:rect l="l" t="t" r="r" b="b"/>
              <a:pathLst>
                <a:path w="78104" h="147954">
                  <a:moveTo>
                    <a:pt x="23321" y="0"/>
                  </a:moveTo>
                  <a:lnTo>
                    <a:pt x="0" y="0"/>
                  </a:lnTo>
                  <a:lnTo>
                    <a:pt x="0" y="84542"/>
                  </a:lnTo>
                  <a:lnTo>
                    <a:pt x="1166" y="87457"/>
                  </a:lnTo>
                  <a:lnTo>
                    <a:pt x="61218" y="147511"/>
                  </a:lnTo>
                  <a:lnTo>
                    <a:pt x="77543" y="131186"/>
                  </a:lnTo>
                  <a:lnTo>
                    <a:pt x="23321" y="76962"/>
                  </a:lnTo>
                  <a:lnTo>
                    <a:pt x="23321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62480" y="3874542"/>
              <a:ext cx="78105" cy="147955"/>
            </a:xfrm>
            <a:custGeom>
              <a:avLst/>
              <a:gdLst/>
              <a:ahLst/>
              <a:cxnLst/>
              <a:rect l="l" t="t" r="r" b="b"/>
              <a:pathLst>
                <a:path w="78104" h="147954">
                  <a:moveTo>
                    <a:pt x="23321" y="0"/>
                  </a:moveTo>
                  <a:lnTo>
                    <a:pt x="0" y="0"/>
                  </a:lnTo>
                  <a:lnTo>
                    <a:pt x="0" y="81626"/>
                  </a:lnTo>
                  <a:lnTo>
                    <a:pt x="0" y="84542"/>
                  </a:lnTo>
                  <a:lnTo>
                    <a:pt x="1166" y="87457"/>
                  </a:lnTo>
                  <a:lnTo>
                    <a:pt x="3498" y="89789"/>
                  </a:lnTo>
                  <a:lnTo>
                    <a:pt x="61218" y="147511"/>
                  </a:lnTo>
                  <a:lnTo>
                    <a:pt x="77543" y="131186"/>
                  </a:lnTo>
                  <a:lnTo>
                    <a:pt x="23321" y="76962"/>
                  </a:lnTo>
                  <a:lnTo>
                    <a:pt x="23321" y="0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77171" y="3705477"/>
              <a:ext cx="394970" cy="453390"/>
            </a:xfrm>
            <a:custGeom>
              <a:avLst/>
              <a:gdLst/>
              <a:ahLst/>
              <a:cxnLst/>
              <a:rect l="l" t="t" r="r" b="b"/>
              <a:pathLst>
                <a:path w="394970" h="453389">
                  <a:moveTo>
                    <a:pt x="214460" y="34963"/>
                  </a:moveTo>
                  <a:lnTo>
                    <a:pt x="179478" y="34963"/>
                  </a:lnTo>
                  <a:lnTo>
                    <a:pt x="179478" y="58868"/>
                  </a:lnTo>
                  <a:lnTo>
                    <a:pt x="134841" y="68048"/>
                  </a:lnTo>
                  <a:lnTo>
                    <a:pt x="94464" y="86639"/>
                  </a:lnTo>
                  <a:lnTo>
                    <a:pt x="59593" y="113456"/>
                  </a:lnTo>
                  <a:lnTo>
                    <a:pt x="31475" y="147319"/>
                  </a:lnTo>
                  <a:lnTo>
                    <a:pt x="11358" y="187045"/>
                  </a:lnTo>
                  <a:lnTo>
                    <a:pt x="488" y="231451"/>
                  </a:lnTo>
                  <a:lnTo>
                    <a:pt x="11" y="276086"/>
                  </a:lnTo>
                  <a:lnTo>
                    <a:pt x="0" y="277172"/>
                  </a:lnTo>
                  <a:lnTo>
                    <a:pt x="9601" y="320657"/>
                  </a:lnTo>
                  <a:lnTo>
                    <a:pt x="28401" y="360451"/>
                  </a:lnTo>
                  <a:lnTo>
                    <a:pt x="55509" y="395093"/>
                  </a:lnTo>
                  <a:lnTo>
                    <a:pt x="90035" y="423128"/>
                  </a:lnTo>
                  <a:lnTo>
                    <a:pt x="131087" y="443098"/>
                  </a:lnTo>
                  <a:lnTo>
                    <a:pt x="175619" y="453245"/>
                  </a:lnTo>
                  <a:lnTo>
                    <a:pt x="219659" y="453245"/>
                  </a:lnTo>
                  <a:lnTo>
                    <a:pt x="262998" y="443317"/>
                  </a:lnTo>
                  <a:lnTo>
                    <a:pt x="302671" y="424311"/>
                  </a:lnTo>
                  <a:lnTo>
                    <a:pt x="308391" y="419776"/>
                  </a:lnTo>
                  <a:lnTo>
                    <a:pt x="196970" y="419776"/>
                  </a:lnTo>
                  <a:lnTo>
                    <a:pt x="153499" y="413959"/>
                  </a:lnTo>
                  <a:lnTo>
                    <a:pt x="114482" y="397534"/>
                  </a:lnTo>
                  <a:lnTo>
                    <a:pt x="81457" y="372039"/>
                  </a:lnTo>
                  <a:lnTo>
                    <a:pt x="55962" y="339013"/>
                  </a:lnTo>
                  <a:lnTo>
                    <a:pt x="39538" y="299994"/>
                  </a:lnTo>
                  <a:lnTo>
                    <a:pt x="33721" y="256522"/>
                  </a:lnTo>
                  <a:lnTo>
                    <a:pt x="39538" y="213050"/>
                  </a:lnTo>
                  <a:lnTo>
                    <a:pt x="55962" y="174031"/>
                  </a:lnTo>
                  <a:lnTo>
                    <a:pt x="81456" y="141005"/>
                  </a:lnTo>
                  <a:lnTo>
                    <a:pt x="114481" y="115510"/>
                  </a:lnTo>
                  <a:lnTo>
                    <a:pt x="153498" y="99085"/>
                  </a:lnTo>
                  <a:lnTo>
                    <a:pt x="196969" y="93268"/>
                  </a:lnTo>
                  <a:lnTo>
                    <a:pt x="354811" y="93268"/>
                  </a:lnTo>
                  <a:lnTo>
                    <a:pt x="355535" y="92102"/>
                  </a:lnTo>
                  <a:lnTo>
                    <a:pt x="307745" y="92102"/>
                  </a:lnTo>
                  <a:lnTo>
                    <a:pt x="286036" y="79457"/>
                  </a:lnTo>
                  <a:lnTo>
                    <a:pt x="263070" y="69655"/>
                  </a:lnTo>
                  <a:lnTo>
                    <a:pt x="239120" y="62913"/>
                  </a:lnTo>
                  <a:lnTo>
                    <a:pt x="214460" y="59451"/>
                  </a:lnTo>
                  <a:lnTo>
                    <a:pt x="214460" y="34963"/>
                  </a:lnTo>
                  <a:close/>
                </a:path>
                <a:path w="394970" h="453389">
                  <a:moveTo>
                    <a:pt x="354811" y="93268"/>
                  </a:moveTo>
                  <a:lnTo>
                    <a:pt x="196969" y="93268"/>
                  </a:lnTo>
                  <a:lnTo>
                    <a:pt x="240440" y="99085"/>
                  </a:lnTo>
                  <a:lnTo>
                    <a:pt x="279457" y="115510"/>
                  </a:lnTo>
                  <a:lnTo>
                    <a:pt x="312482" y="141005"/>
                  </a:lnTo>
                  <a:lnTo>
                    <a:pt x="337976" y="174031"/>
                  </a:lnTo>
                  <a:lnTo>
                    <a:pt x="354401" y="213050"/>
                  </a:lnTo>
                  <a:lnTo>
                    <a:pt x="360218" y="256522"/>
                  </a:lnTo>
                  <a:lnTo>
                    <a:pt x="354401" y="299994"/>
                  </a:lnTo>
                  <a:lnTo>
                    <a:pt x="337977" y="339013"/>
                  </a:lnTo>
                  <a:lnTo>
                    <a:pt x="312483" y="372039"/>
                  </a:lnTo>
                  <a:lnTo>
                    <a:pt x="279458" y="397534"/>
                  </a:lnTo>
                  <a:lnTo>
                    <a:pt x="240440" y="413959"/>
                  </a:lnTo>
                  <a:lnTo>
                    <a:pt x="196970" y="419776"/>
                  </a:lnTo>
                  <a:lnTo>
                    <a:pt x="308391" y="419776"/>
                  </a:lnTo>
                  <a:lnTo>
                    <a:pt x="337550" y="396656"/>
                  </a:lnTo>
                  <a:lnTo>
                    <a:pt x="366048" y="360888"/>
                  </a:lnTo>
                  <a:lnTo>
                    <a:pt x="385583" y="319580"/>
                  </a:lnTo>
                  <a:lnTo>
                    <a:pt x="394833" y="276087"/>
                  </a:lnTo>
                  <a:lnTo>
                    <a:pt x="394107" y="232107"/>
                  </a:lnTo>
                  <a:lnTo>
                    <a:pt x="383712" y="189342"/>
                  </a:lnTo>
                  <a:lnTo>
                    <a:pt x="363956" y="149492"/>
                  </a:lnTo>
                  <a:lnTo>
                    <a:pt x="335148" y="114258"/>
                  </a:lnTo>
                  <a:lnTo>
                    <a:pt x="352638" y="96766"/>
                  </a:lnTo>
                  <a:lnTo>
                    <a:pt x="354811" y="93268"/>
                  </a:lnTo>
                  <a:close/>
                </a:path>
                <a:path w="394970" h="453389">
                  <a:moveTo>
                    <a:pt x="340030" y="67177"/>
                  </a:moveTo>
                  <a:lnTo>
                    <a:pt x="333444" y="68179"/>
                  </a:lnTo>
                  <a:lnTo>
                    <a:pt x="327568" y="71695"/>
                  </a:lnTo>
                  <a:lnTo>
                    <a:pt x="307745" y="92102"/>
                  </a:lnTo>
                  <a:lnTo>
                    <a:pt x="355535" y="92102"/>
                  </a:lnTo>
                  <a:lnTo>
                    <a:pt x="356237" y="90972"/>
                  </a:lnTo>
                  <a:lnTo>
                    <a:pt x="357376" y="84522"/>
                  </a:lnTo>
                  <a:lnTo>
                    <a:pt x="356000" y="78072"/>
                  </a:lnTo>
                  <a:lnTo>
                    <a:pt x="352055" y="72278"/>
                  </a:lnTo>
                  <a:lnTo>
                    <a:pt x="346507" y="68580"/>
                  </a:lnTo>
                  <a:lnTo>
                    <a:pt x="340030" y="67177"/>
                  </a:lnTo>
                  <a:close/>
                </a:path>
                <a:path w="394970" h="453389">
                  <a:moveTo>
                    <a:pt x="266933" y="0"/>
                  </a:moveTo>
                  <a:lnTo>
                    <a:pt x="127005" y="0"/>
                  </a:lnTo>
                  <a:lnTo>
                    <a:pt x="127005" y="34963"/>
                  </a:lnTo>
                  <a:lnTo>
                    <a:pt x="266933" y="34963"/>
                  </a:lnTo>
                  <a:lnTo>
                    <a:pt x="266933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77171" y="3705477"/>
              <a:ext cx="394970" cy="453390"/>
            </a:xfrm>
            <a:custGeom>
              <a:avLst/>
              <a:gdLst/>
              <a:ahLst/>
              <a:cxnLst/>
              <a:rect l="l" t="t" r="r" b="b"/>
              <a:pathLst>
                <a:path w="394970" h="453389">
                  <a:moveTo>
                    <a:pt x="196970" y="419776"/>
                  </a:moveTo>
                  <a:lnTo>
                    <a:pt x="153499" y="413959"/>
                  </a:lnTo>
                  <a:lnTo>
                    <a:pt x="114482" y="397534"/>
                  </a:lnTo>
                  <a:lnTo>
                    <a:pt x="81457" y="372039"/>
                  </a:lnTo>
                  <a:lnTo>
                    <a:pt x="55962" y="339013"/>
                  </a:lnTo>
                  <a:lnTo>
                    <a:pt x="39538" y="299994"/>
                  </a:lnTo>
                  <a:lnTo>
                    <a:pt x="33721" y="256522"/>
                  </a:lnTo>
                  <a:lnTo>
                    <a:pt x="39538" y="213050"/>
                  </a:lnTo>
                  <a:lnTo>
                    <a:pt x="55962" y="174031"/>
                  </a:lnTo>
                  <a:lnTo>
                    <a:pt x="81456" y="141005"/>
                  </a:lnTo>
                  <a:lnTo>
                    <a:pt x="114481" y="115510"/>
                  </a:lnTo>
                  <a:lnTo>
                    <a:pt x="153498" y="99085"/>
                  </a:lnTo>
                  <a:lnTo>
                    <a:pt x="196969" y="93268"/>
                  </a:lnTo>
                  <a:lnTo>
                    <a:pt x="240440" y="99085"/>
                  </a:lnTo>
                  <a:lnTo>
                    <a:pt x="279457" y="115510"/>
                  </a:lnTo>
                  <a:lnTo>
                    <a:pt x="312482" y="141005"/>
                  </a:lnTo>
                  <a:lnTo>
                    <a:pt x="337976" y="174031"/>
                  </a:lnTo>
                  <a:lnTo>
                    <a:pt x="354401" y="213050"/>
                  </a:lnTo>
                  <a:lnTo>
                    <a:pt x="360218" y="256522"/>
                  </a:lnTo>
                  <a:lnTo>
                    <a:pt x="354401" y="299994"/>
                  </a:lnTo>
                  <a:lnTo>
                    <a:pt x="337977" y="339013"/>
                  </a:lnTo>
                  <a:lnTo>
                    <a:pt x="312483" y="372039"/>
                  </a:lnTo>
                  <a:lnTo>
                    <a:pt x="279458" y="397534"/>
                  </a:lnTo>
                  <a:lnTo>
                    <a:pt x="240440" y="413959"/>
                  </a:lnTo>
                  <a:lnTo>
                    <a:pt x="196970" y="419776"/>
                  </a:lnTo>
                  <a:close/>
                </a:path>
                <a:path w="394970" h="453389">
                  <a:moveTo>
                    <a:pt x="335148" y="114258"/>
                  </a:moveTo>
                  <a:lnTo>
                    <a:pt x="352638" y="96766"/>
                  </a:lnTo>
                  <a:lnTo>
                    <a:pt x="356237" y="90972"/>
                  </a:lnTo>
                  <a:lnTo>
                    <a:pt x="357376" y="84522"/>
                  </a:lnTo>
                  <a:lnTo>
                    <a:pt x="356000" y="78072"/>
                  </a:lnTo>
                  <a:lnTo>
                    <a:pt x="352055" y="72278"/>
                  </a:lnTo>
                  <a:lnTo>
                    <a:pt x="346507" y="68580"/>
                  </a:lnTo>
                  <a:lnTo>
                    <a:pt x="340030" y="67177"/>
                  </a:lnTo>
                  <a:lnTo>
                    <a:pt x="333444" y="68179"/>
                  </a:lnTo>
                  <a:lnTo>
                    <a:pt x="327568" y="71695"/>
                  </a:lnTo>
                  <a:lnTo>
                    <a:pt x="307745" y="92102"/>
                  </a:lnTo>
                  <a:lnTo>
                    <a:pt x="286036" y="79457"/>
                  </a:lnTo>
                  <a:lnTo>
                    <a:pt x="263070" y="69655"/>
                  </a:lnTo>
                  <a:lnTo>
                    <a:pt x="239120" y="62913"/>
                  </a:lnTo>
                  <a:lnTo>
                    <a:pt x="214460" y="59451"/>
                  </a:lnTo>
                  <a:lnTo>
                    <a:pt x="214460" y="34963"/>
                  </a:lnTo>
                  <a:lnTo>
                    <a:pt x="266933" y="34963"/>
                  </a:lnTo>
                  <a:lnTo>
                    <a:pt x="266933" y="0"/>
                  </a:lnTo>
                  <a:lnTo>
                    <a:pt x="127005" y="0"/>
                  </a:lnTo>
                  <a:lnTo>
                    <a:pt x="127005" y="34963"/>
                  </a:lnTo>
                  <a:lnTo>
                    <a:pt x="179478" y="34963"/>
                  </a:lnTo>
                  <a:lnTo>
                    <a:pt x="179478" y="58868"/>
                  </a:lnTo>
                  <a:lnTo>
                    <a:pt x="134841" y="68048"/>
                  </a:lnTo>
                  <a:lnTo>
                    <a:pt x="94464" y="86639"/>
                  </a:lnTo>
                  <a:lnTo>
                    <a:pt x="59593" y="113456"/>
                  </a:lnTo>
                  <a:lnTo>
                    <a:pt x="31475" y="147319"/>
                  </a:lnTo>
                  <a:lnTo>
                    <a:pt x="11358" y="187045"/>
                  </a:lnTo>
                  <a:lnTo>
                    <a:pt x="488" y="231451"/>
                  </a:lnTo>
                  <a:lnTo>
                    <a:pt x="0" y="277172"/>
                  </a:lnTo>
                  <a:lnTo>
                    <a:pt x="9601" y="320657"/>
                  </a:lnTo>
                  <a:lnTo>
                    <a:pt x="28401" y="360451"/>
                  </a:lnTo>
                  <a:lnTo>
                    <a:pt x="55509" y="395093"/>
                  </a:lnTo>
                  <a:lnTo>
                    <a:pt x="90035" y="423128"/>
                  </a:lnTo>
                  <a:lnTo>
                    <a:pt x="131087" y="443098"/>
                  </a:lnTo>
                  <a:lnTo>
                    <a:pt x="175619" y="453245"/>
                  </a:lnTo>
                  <a:lnTo>
                    <a:pt x="220118" y="453140"/>
                  </a:lnTo>
                  <a:lnTo>
                    <a:pt x="262998" y="443317"/>
                  </a:lnTo>
                  <a:lnTo>
                    <a:pt x="302671" y="424311"/>
                  </a:lnTo>
                  <a:lnTo>
                    <a:pt x="337550" y="396656"/>
                  </a:lnTo>
                  <a:lnTo>
                    <a:pt x="366048" y="360888"/>
                  </a:lnTo>
                  <a:lnTo>
                    <a:pt x="385583" y="319580"/>
                  </a:lnTo>
                  <a:lnTo>
                    <a:pt x="394833" y="276087"/>
                  </a:lnTo>
                  <a:lnTo>
                    <a:pt x="394107" y="232107"/>
                  </a:lnTo>
                  <a:lnTo>
                    <a:pt x="383712" y="189342"/>
                  </a:lnTo>
                  <a:lnTo>
                    <a:pt x="363956" y="149492"/>
                  </a:lnTo>
                  <a:lnTo>
                    <a:pt x="335148" y="114258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0157" y="3648849"/>
              <a:ext cx="566420" cy="566420"/>
            </a:xfrm>
            <a:custGeom>
              <a:avLst/>
              <a:gdLst/>
              <a:ahLst/>
              <a:cxnLst/>
              <a:rect l="l" t="t" r="r" b="b"/>
              <a:pathLst>
                <a:path w="566420" h="566420">
                  <a:moveTo>
                    <a:pt x="0" y="566407"/>
                  </a:moveTo>
                  <a:lnTo>
                    <a:pt x="566407" y="566407"/>
                  </a:lnTo>
                  <a:lnTo>
                    <a:pt x="566407" y="0"/>
                  </a:lnTo>
                  <a:lnTo>
                    <a:pt x="0" y="0"/>
                  </a:lnTo>
                  <a:lnTo>
                    <a:pt x="0" y="5664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559167" y="3531234"/>
            <a:ext cx="1951355" cy="791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RÈGLE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D’APPLICATION: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30"/>
              </a:spcBef>
            </a:pPr>
            <a:r>
              <a:rPr sz="1300" dirty="0">
                <a:latin typeface="Arial"/>
                <a:cs typeface="Arial"/>
              </a:rPr>
              <a:t>conditions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qui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déterminent </a:t>
            </a:r>
            <a:r>
              <a:rPr sz="1300" dirty="0">
                <a:latin typeface="Arial"/>
                <a:cs typeface="Arial"/>
              </a:rPr>
              <a:t>quand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prestation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est </a:t>
            </a:r>
            <a:r>
              <a:rPr sz="1300" spc="-10" dirty="0">
                <a:latin typeface="Arial"/>
                <a:cs typeface="Arial"/>
              </a:rPr>
              <a:t>d’application.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496185" y="5189728"/>
            <a:ext cx="976630" cy="976630"/>
            <a:chOff x="2496185" y="5189728"/>
            <a:chExt cx="976630" cy="976630"/>
          </a:xfrm>
        </p:grpSpPr>
        <p:sp>
          <p:nvSpPr>
            <p:cNvPr id="43" name="object 43"/>
            <p:cNvSpPr/>
            <p:nvPr/>
          </p:nvSpPr>
          <p:spPr>
            <a:xfrm>
              <a:off x="2496185" y="5189728"/>
              <a:ext cx="976630" cy="976630"/>
            </a:xfrm>
            <a:custGeom>
              <a:avLst/>
              <a:gdLst/>
              <a:ahLst/>
              <a:cxnLst/>
              <a:rect l="l" t="t" r="r" b="b"/>
              <a:pathLst>
                <a:path w="976629" h="976629">
                  <a:moveTo>
                    <a:pt x="488314" y="0"/>
                  </a:moveTo>
                  <a:lnTo>
                    <a:pt x="441297" y="2234"/>
                  </a:lnTo>
                  <a:lnTo>
                    <a:pt x="395542" y="8802"/>
                  </a:lnTo>
                  <a:lnTo>
                    <a:pt x="351254" y="19499"/>
                  </a:lnTo>
                  <a:lnTo>
                    <a:pt x="308638" y="34120"/>
                  </a:lnTo>
                  <a:lnTo>
                    <a:pt x="267898" y="52461"/>
                  </a:lnTo>
                  <a:lnTo>
                    <a:pt x="229241" y="74317"/>
                  </a:lnTo>
                  <a:lnTo>
                    <a:pt x="192870" y="99483"/>
                  </a:lnTo>
                  <a:lnTo>
                    <a:pt x="158990" y="127756"/>
                  </a:lnTo>
                  <a:lnTo>
                    <a:pt x="127807" y="158931"/>
                  </a:lnTo>
                  <a:lnTo>
                    <a:pt x="99526" y="192803"/>
                  </a:lnTo>
                  <a:lnTo>
                    <a:pt x="74350" y="229167"/>
                  </a:lnTo>
                  <a:lnTo>
                    <a:pt x="52486" y="267820"/>
                  </a:lnTo>
                  <a:lnTo>
                    <a:pt x="34137" y="308557"/>
                  </a:lnTo>
                  <a:lnTo>
                    <a:pt x="19509" y="351173"/>
                  </a:lnTo>
                  <a:lnTo>
                    <a:pt x="8807" y="395463"/>
                  </a:lnTo>
                  <a:lnTo>
                    <a:pt x="2236" y="441224"/>
                  </a:lnTo>
                  <a:lnTo>
                    <a:pt x="0" y="488251"/>
                  </a:lnTo>
                  <a:lnTo>
                    <a:pt x="2236" y="535276"/>
                  </a:lnTo>
                  <a:lnTo>
                    <a:pt x="8807" y="581037"/>
                  </a:lnTo>
                  <a:lnTo>
                    <a:pt x="19509" y="625328"/>
                  </a:lnTo>
                  <a:lnTo>
                    <a:pt x="34137" y="667945"/>
                  </a:lnTo>
                  <a:lnTo>
                    <a:pt x="52486" y="708684"/>
                  </a:lnTo>
                  <a:lnTo>
                    <a:pt x="74350" y="747340"/>
                  </a:lnTo>
                  <a:lnTo>
                    <a:pt x="99526" y="783708"/>
                  </a:lnTo>
                  <a:lnTo>
                    <a:pt x="127807" y="817584"/>
                  </a:lnTo>
                  <a:lnTo>
                    <a:pt x="158990" y="848762"/>
                  </a:lnTo>
                  <a:lnTo>
                    <a:pt x="192870" y="877039"/>
                  </a:lnTo>
                  <a:lnTo>
                    <a:pt x="229241" y="902210"/>
                  </a:lnTo>
                  <a:lnTo>
                    <a:pt x="267898" y="924069"/>
                  </a:lnTo>
                  <a:lnTo>
                    <a:pt x="308638" y="942413"/>
                  </a:lnTo>
                  <a:lnTo>
                    <a:pt x="351254" y="957037"/>
                  </a:lnTo>
                  <a:lnTo>
                    <a:pt x="395542" y="967736"/>
                  </a:lnTo>
                  <a:lnTo>
                    <a:pt x="441297" y="974305"/>
                  </a:lnTo>
                  <a:lnTo>
                    <a:pt x="488314" y="976541"/>
                  </a:lnTo>
                  <a:lnTo>
                    <a:pt x="535332" y="974305"/>
                  </a:lnTo>
                  <a:lnTo>
                    <a:pt x="581087" y="967736"/>
                  </a:lnTo>
                  <a:lnTo>
                    <a:pt x="625375" y="957037"/>
                  </a:lnTo>
                  <a:lnTo>
                    <a:pt x="667991" y="942413"/>
                  </a:lnTo>
                  <a:lnTo>
                    <a:pt x="708731" y="924069"/>
                  </a:lnTo>
                  <a:lnTo>
                    <a:pt x="747388" y="902210"/>
                  </a:lnTo>
                  <a:lnTo>
                    <a:pt x="783759" y="877039"/>
                  </a:lnTo>
                  <a:lnTo>
                    <a:pt x="817639" y="848762"/>
                  </a:lnTo>
                  <a:lnTo>
                    <a:pt x="848822" y="817584"/>
                  </a:lnTo>
                  <a:lnTo>
                    <a:pt x="877103" y="783708"/>
                  </a:lnTo>
                  <a:lnTo>
                    <a:pt x="902279" y="747340"/>
                  </a:lnTo>
                  <a:lnTo>
                    <a:pt x="924143" y="708684"/>
                  </a:lnTo>
                  <a:lnTo>
                    <a:pt x="942492" y="667945"/>
                  </a:lnTo>
                  <a:lnTo>
                    <a:pt x="957120" y="625328"/>
                  </a:lnTo>
                  <a:lnTo>
                    <a:pt x="967822" y="581037"/>
                  </a:lnTo>
                  <a:lnTo>
                    <a:pt x="974393" y="535276"/>
                  </a:lnTo>
                  <a:lnTo>
                    <a:pt x="976629" y="488251"/>
                  </a:lnTo>
                  <a:lnTo>
                    <a:pt x="974393" y="441224"/>
                  </a:lnTo>
                  <a:lnTo>
                    <a:pt x="967822" y="395463"/>
                  </a:lnTo>
                  <a:lnTo>
                    <a:pt x="957120" y="351173"/>
                  </a:lnTo>
                  <a:lnTo>
                    <a:pt x="942492" y="308557"/>
                  </a:lnTo>
                  <a:lnTo>
                    <a:pt x="924143" y="267820"/>
                  </a:lnTo>
                  <a:lnTo>
                    <a:pt x="902279" y="229167"/>
                  </a:lnTo>
                  <a:lnTo>
                    <a:pt x="877103" y="192803"/>
                  </a:lnTo>
                  <a:lnTo>
                    <a:pt x="848822" y="158931"/>
                  </a:lnTo>
                  <a:lnTo>
                    <a:pt x="817639" y="127756"/>
                  </a:lnTo>
                  <a:lnTo>
                    <a:pt x="783759" y="99483"/>
                  </a:lnTo>
                  <a:lnTo>
                    <a:pt x="747388" y="74317"/>
                  </a:lnTo>
                  <a:lnTo>
                    <a:pt x="708731" y="52461"/>
                  </a:lnTo>
                  <a:lnTo>
                    <a:pt x="667991" y="34120"/>
                  </a:lnTo>
                  <a:lnTo>
                    <a:pt x="625375" y="19499"/>
                  </a:lnTo>
                  <a:lnTo>
                    <a:pt x="581087" y="8802"/>
                  </a:lnTo>
                  <a:lnTo>
                    <a:pt x="535332" y="2234"/>
                  </a:lnTo>
                  <a:lnTo>
                    <a:pt x="488314" y="0"/>
                  </a:lnTo>
                  <a:close/>
                </a:path>
              </a:pathLst>
            </a:custGeom>
            <a:solidFill>
              <a:srgbClr val="DD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55539" y="5513776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487" y="0"/>
                  </a:moveTo>
                  <a:lnTo>
                    <a:pt x="15003" y="1940"/>
                  </a:lnTo>
                  <a:lnTo>
                    <a:pt x="7215" y="7215"/>
                  </a:lnTo>
                  <a:lnTo>
                    <a:pt x="1940" y="15004"/>
                  </a:lnTo>
                  <a:lnTo>
                    <a:pt x="0" y="24488"/>
                  </a:lnTo>
                  <a:lnTo>
                    <a:pt x="1940" y="33971"/>
                  </a:lnTo>
                  <a:lnTo>
                    <a:pt x="7215" y="41760"/>
                  </a:lnTo>
                  <a:lnTo>
                    <a:pt x="15003" y="47035"/>
                  </a:lnTo>
                  <a:lnTo>
                    <a:pt x="24487" y="48976"/>
                  </a:lnTo>
                  <a:lnTo>
                    <a:pt x="33970" y="47035"/>
                  </a:lnTo>
                  <a:lnTo>
                    <a:pt x="41759" y="41760"/>
                  </a:lnTo>
                  <a:lnTo>
                    <a:pt x="47034" y="33971"/>
                  </a:lnTo>
                  <a:lnTo>
                    <a:pt x="48974" y="24488"/>
                  </a:lnTo>
                  <a:lnTo>
                    <a:pt x="47034" y="15004"/>
                  </a:lnTo>
                  <a:lnTo>
                    <a:pt x="41759" y="7215"/>
                  </a:lnTo>
                  <a:lnTo>
                    <a:pt x="33970" y="1940"/>
                  </a:lnTo>
                  <a:lnTo>
                    <a:pt x="24487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55539" y="5513776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487" y="0"/>
                  </a:moveTo>
                  <a:lnTo>
                    <a:pt x="15003" y="1940"/>
                  </a:lnTo>
                  <a:lnTo>
                    <a:pt x="7215" y="7215"/>
                  </a:lnTo>
                  <a:lnTo>
                    <a:pt x="1940" y="15004"/>
                  </a:lnTo>
                  <a:lnTo>
                    <a:pt x="0" y="24488"/>
                  </a:lnTo>
                  <a:lnTo>
                    <a:pt x="1940" y="33971"/>
                  </a:lnTo>
                  <a:lnTo>
                    <a:pt x="7215" y="41760"/>
                  </a:lnTo>
                  <a:lnTo>
                    <a:pt x="15003" y="47035"/>
                  </a:lnTo>
                  <a:lnTo>
                    <a:pt x="24487" y="48976"/>
                  </a:lnTo>
                  <a:lnTo>
                    <a:pt x="33970" y="47035"/>
                  </a:lnTo>
                  <a:lnTo>
                    <a:pt x="41759" y="41760"/>
                  </a:lnTo>
                  <a:lnTo>
                    <a:pt x="47034" y="33971"/>
                  </a:lnTo>
                  <a:lnTo>
                    <a:pt x="48974" y="24488"/>
                  </a:lnTo>
                  <a:lnTo>
                    <a:pt x="47034" y="15004"/>
                  </a:lnTo>
                  <a:lnTo>
                    <a:pt x="41759" y="7215"/>
                  </a:lnTo>
                  <a:lnTo>
                    <a:pt x="33970" y="1940"/>
                  </a:lnTo>
                  <a:lnTo>
                    <a:pt x="24487" y="0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82078" y="5632135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487" y="0"/>
                  </a:moveTo>
                  <a:lnTo>
                    <a:pt x="14956" y="1924"/>
                  </a:lnTo>
                  <a:lnTo>
                    <a:pt x="7173" y="7173"/>
                  </a:lnTo>
                  <a:lnTo>
                    <a:pt x="1924" y="14957"/>
                  </a:lnTo>
                  <a:lnTo>
                    <a:pt x="0" y="24488"/>
                  </a:lnTo>
                  <a:lnTo>
                    <a:pt x="1924" y="34020"/>
                  </a:lnTo>
                  <a:lnTo>
                    <a:pt x="7173" y="41804"/>
                  </a:lnTo>
                  <a:lnTo>
                    <a:pt x="14956" y="47052"/>
                  </a:lnTo>
                  <a:lnTo>
                    <a:pt x="24487" y="48976"/>
                  </a:lnTo>
                  <a:lnTo>
                    <a:pt x="34019" y="47052"/>
                  </a:lnTo>
                  <a:lnTo>
                    <a:pt x="41803" y="41804"/>
                  </a:lnTo>
                  <a:lnTo>
                    <a:pt x="47050" y="34020"/>
                  </a:lnTo>
                  <a:lnTo>
                    <a:pt x="48974" y="24488"/>
                  </a:lnTo>
                  <a:lnTo>
                    <a:pt x="47050" y="14957"/>
                  </a:lnTo>
                  <a:lnTo>
                    <a:pt x="41803" y="7173"/>
                  </a:lnTo>
                  <a:lnTo>
                    <a:pt x="34019" y="1924"/>
                  </a:lnTo>
                  <a:lnTo>
                    <a:pt x="24487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82078" y="5632135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8974" y="24488"/>
                  </a:moveTo>
                  <a:lnTo>
                    <a:pt x="47050" y="34020"/>
                  </a:lnTo>
                  <a:lnTo>
                    <a:pt x="41803" y="41804"/>
                  </a:lnTo>
                  <a:lnTo>
                    <a:pt x="34019" y="47052"/>
                  </a:lnTo>
                  <a:lnTo>
                    <a:pt x="24487" y="48976"/>
                  </a:lnTo>
                  <a:lnTo>
                    <a:pt x="14956" y="47052"/>
                  </a:lnTo>
                  <a:lnTo>
                    <a:pt x="7173" y="41804"/>
                  </a:lnTo>
                  <a:lnTo>
                    <a:pt x="1924" y="34020"/>
                  </a:lnTo>
                  <a:lnTo>
                    <a:pt x="0" y="24488"/>
                  </a:lnTo>
                  <a:lnTo>
                    <a:pt x="1924" y="14957"/>
                  </a:lnTo>
                  <a:lnTo>
                    <a:pt x="7173" y="7173"/>
                  </a:lnTo>
                  <a:lnTo>
                    <a:pt x="14956" y="1924"/>
                  </a:lnTo>
                  <a:lnTo>
                    <a:pt x="24487" y="0"/>
                  </a:lnTo>
                  <a:lnTo>
                    <a:pt x="34019" y="1924"/>
                  </a:lnTo>
                  <a:lnTo>
                    <a:pt x="41803" y="7173"/>
                  </a:lnTo>
                  <a:lnTo>
                    <a:pt x="47050" y="14957"/>
                  </a:lnTo>
                  <a:lnTo>
                    <a:pt x="48974" y="24488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87044" y="5431586"/>
              <a:ext cx="396875" cy="470534"/>
            </a:xfrm>
            <a:custGeom>
              <a:avLst/>
              <a:gdLst/>
              <a:ahLst/>
              <a:cxnLst/>
              <a:rect l="l" t="t" r="r" b="b"/>
              <a:pathLst>
                <a:path w="396875" h="470535">
                  <a:moveTo>
                    <a:pt x="175200" y="0"/>
                  </a:moveTo>
                  <a:lnTo>
                    <a:pt x="129250" y="6122"/>
                  </a:lnTo>
                  <a:lnTo>
                    <a:pt x="85705" y="24488"/>
                  </a:lnTo>
                  <a:lnTo>
                    <a:pt x="48619" y="53829"/>
                  </a:lnTo>
                  <a:lnTo>
                    <a:pt x="21207" y="91376"/>
                  </a:lnTo>
                  <a:lnTo>
                    <a:pt x="4681" y="134665"/>
                  </a:lnTo>
                  <a:lnTo>
                    <a:pt x="114" y="180725"/>
                  </a:lnTo>
                  <a:lnTo>
                    <a:pt x="0" y="181892"/>
                  </a:lnTo>
                  <a:lnTo>
                    <a:pt x="4600" y="222550"/>
                  </a:lnTo>
                  <a:lnTo>
                    <a:pt x="18001" y="260530"/>
                  </a:lnTo>
                  <a:lnTo>
                    <a:pt x="39600" y="294466"/>
                  </a:lnTo>
                  <a:lnTo>
                    <a:pt x="68797" y="322990"/>
                  </a:lnTo>
                  <a:lnTo>
                    <a:pt x="68797" y="470501"/>
                  </a:lnTo>
                  <a:lnTo>
                    <a:pt x="253035" y="470501"/>
                  </a:lnTo>
                  <a:lnTo>
                    <a:pt x="253035" y="400535"/>
                  </a:lnTo>
                  <a:lnTo>
                    <a:pt x="281603" y="400535"/>
                  </a:lnTo>
                  <a:lnTo>
                    <a:pt x="320138" y="388728"/>
                  </a:lnTo>
                  <a:lnTo>
                    <a:pt x="345300" y="357317"/>
                  </a:lnTo>
                  <a:lnTo>
                    <a:pt x="350401" y="330569"/>
                  </a:lnTo>
                  <a:lnTo>
                    <a:pt x="350401" y="295586"/>
                  </a:lnTo>
                  <a:lnTo>
                    <a:pt x="376054" y="295586"/>
                  </a:lnTo>
                  <a:lnTo>
                    <a:pt x="380615" y="293837"/>
                  </a:lnTo>
                  <a:lnTo>
                    <a:pt x="111358" y="293837"/>
                  </a:lnTo>
                  <a:lnTo>
                    <a:pt x="104362" y="279261"/>
                  </a:lnTo>
                  <a:lnTo>
                    <a:pt x="102030" y="278678"/>
                  </a:lnTo>
                  <a:lnTo>
                    <a:pt x="76377" y="278678"/>
                  </a:lnTo>
                  <a:lnTo>
                    <a:pt x="64716" y="267017"/>
                  </a:lnTo>
                  <a:lnTo>
                    <a:pt x="69963" y="251858"/>
                  </a:lnTo>
                  <a:lnTo>
                    <a:pt x="67631" y="247776"/>
                  </a:lnTo>
                  <a:lnTo>
                    <a:pt x="65882" y="243695"/>
                  </a:lnTo>
                  <a:lnTo>
                    <a:pt x="64716" y="239030"/>
                  </a:lnTo>
                  <a:lnTo>
                    <a:pt x="50140" y="232034"/>
                  </a:lnTo>
                  <a:lnTo>
                    <a:pt x="50140" y="215708"/>
                  </a:lnTo>
                  <a:lnTo>
                    <a:pt x="64716" y="208712"/>
                  </a:lnTo>
                  <a:lnTo>
                    <a:pt x="65882" y="204047"/>
                  </a:lnTo>
                  <a:lnTo>
                    <a:pt x="67631" y="199966"/>
                  </a:lnTo>
                  <a:lnTo>
                    <a:pt x="69963" y="195885"/>
                  </a:lnTo>
                  <a:lnTo>
                    <a:pt x="64716" y="180725"/>
                  </a:lnTo>
                  <a:lnTo>
                    <a:pt x="76377" y="169064"/>
                  </a:lnTo>
                  <a:lnTo>
                    <a:pt x="104362" y="169064"/>
                  </a:lnTo>
                  <a:lnTo>
                    <a:pt x="111358" y="154488"/>
                  </a:lnTo>
                  <a:lnTo>
                    <a:pt x="142842" y="154488"/>
                  </a:lnTo>
                  <a:lnTo>
                    <a:pt x="137595" y="149241"/>
                  </a:lnTo>
                  <a:lnTo>
                    <a:pt x="142842" y="134082"/>
                  </a:lnTo>
                  <a:lnTo>
                    <a:pt x="140510" y="130000"/>
                  </a:lnTo>
                  <a:lnTo>
                    <a:pt x="138761" y="125919"/>
                  </a:lnTo>
                  <a:lnTo>
                    <a:pt x="137595" y="121254"/>
                  </a:lnTo>
                  <a:lnTo>
                    <a:pt x="123019" y="114258"/>
                  </a:lnTo>
                  <a:lnTo>
                    <a:pt x="123019" y="97932"/>
                  </a:lnTo>
                  <a:lnTo>
                    <a:pt x="137595" y="90936"/>
                  </a:lnTo>
                  <a:lnTo>
                    <a:pt x="138761" y="86271"/>
                  </a:lnTo>
                  <a:lnTo>
                    <a:pt x="140510" y="82190"/>
                  </a:lnTo>
                  <a:lnTo>
                    <a:pt x="142842" y="78109"/>
                  </a:lnTo>
                  <a:lnTo>
                    <a:pt x="138178" y="62949"/>
                  </a:lnTo>
                  <a:lnTo>
                    <a:pt x="149838" y="51288"/>
                  </a:lnTo>
                  <a:lnTo>
                    <a:pt x="177824" y="51288"/>
                  </a:lnTo>
                  <a:lnTo>
                    <a:pt x="184820" y="36732"/>
                  </a:lnTo>
                  <a:lnTo>
                    <a:pt x="280043" y="36732"/>
                  </a:lnTo>
                  <a:lnTo>
                    <a:pt x="264695" y="24488"/>
                  </a:lnTo>
                  <a:lnTo>
                    <a:pt x="221150" y="6122"/>
                  </a:lnTo>
                  <a:lnTo>
                    <a:pt x="175200" y="0"/>
                  </a:lnTo>
                  <a:close/>
                </a:path>
                <a:path w="396875" h="470535">
                  <a:moveTo>
                    <a:pt x="146923" y="274596"/>
                  </a:moveTo>
                  <a:lnTo>
                    <a:pt x="142842" y="276929"/>
                  </a:lnTo>
                  <a:lnTo>
                    <a:pt x="138761" y="278678"/>
                  </a:lnTo>
                  <a:lnTo>
                    <a:pt x="134097" y="279844"/>
                  </a:lnTo>
                  <a:lnTo>
                    <a:pt x="127683" y="293837"/>
                  </a:lnTo>
                  <a:lnTo>
                    <a:pt x="380615" y="293837"/>
                  </a:lnTo>
                  <a:lnTo>
                    <a:pt x="386695" y="291505"/>
                  </a:lnTo>
                  <a:lnTo>
                    <a:pt x="394274" y="282613"/>
                  </a:lnTo>
                  <a:lnTo>
                    <a:pt x="394738" y="279844"/>
                  </a:lnTo>
                  <a:lnTo>
                    <a:pt x="162082" y="279844"/>
                  </a:lnTo>
                  <a:lnTo>
                    <a:pt x="146923" y="274596"/>
                  </a:lnTo>
                  <a:close/>
                </a:path>
                <a:path w="396875" h="470535">
                  <a:moveTo>
                    <a:pt x="181159" y="169064"/>
                  </a:moveTo>
                  <a:lnTo>
                    <a:pt x="163248" y="169064"/>
                  </a:lnTo>
                  <a:lnTo>
                    <a:pt x="174909" y="180725"/>
                  </a:lnTo>
                  <a:lnTo>
                    <a:pt x="169661" y="195885"/>
                  </a:lnTo>
                  <a:lnTo>
                    <a:pt x="171994" y="199966"/>
                  </a:lnTo>
                  <a:lnTo>
                    <a:pt x="173743" y="204047"/>
                  </a:lnTo>
                  <a:lnTo>
                    <a:pt x="174909" y="208712"/>
                  </a:lnTo>
                  <a:lnTo>
                    <a:pt x="189485" y="215708"/>
                  </a:lnTo>
                  <a:lnTo>
                    <a:pt x="188940" y="232034"/>
                  </a:lnTo>
                  <a:lnTo>
                    <a:pt x="188901" y="233200"/>
                  </a:lnTo>
                  <a:lnTo>
                    <a:pt x="174326" y="240197"/>
                  </a:lnTo>
                  <a:lnTo>
                    <a:pt x="173160" y="244861"/>
                  </a:lnTo>
                  <a:lnTo>
                    <a:pt x="171411" y="248942"/>
                  </a:lnTo>
                  <a:lnTo>
                    <a:pt x="169078" y="253024"/>
                  </a:lnTo>
                  <a:lnTo>
                    <a:pt x="173743" y="268183"/>
                  </a:lnTo>
                  <a:lnTo>
                    <a:pt x="162082" y="279844"/>
                  </a:lnTo>
                  <a:lnTo>
                    <a:pt x="394738" y="279844"/>
                  </a:lnTo>
                  <a:lnTo>
                    <a:pt x="396388" y="270005"/>
                  </a:lnTo>
                  <a:lnTo>
                    <a:pt x="390630" y="254773"/>
                  </a:lnTo>
                  <a:lnTo>
                    <a:pt x="350401" y="184807"/>
                  </a:lnTo>
                  <a:lnTo>
                    <a:pt x="350286" y="180725"/>
                  </a:lnTo>
                  <a:lnTo>
                    <a:pt x="349770" y="175478"/>
                  </a:lnTo>
                  <a:lnTo>
                    <a:pt x="184237" y="175478"/>
                  </a:lnTo>
                  <a:lnTo>
                    <a:pt x="181159" y="169064"/>
                  </a:lnTo>
                  <a:close/>
                </a:path>
                <a:path w="396875" h="470535">
                  <a:moveTo>
                    <a:pt x="91535" y="274013"/>
                  </a:moveTo>
                  <a:lnTo>
                    <a:pt x="76377" y="278678"/>
                  </a:lnTo>
                  <a:lnTo>
                    <a:pt x="102030" y="278678"/>
                  </a:lnTo>
                  <a:lnTo>
                    <a:pt x="99698" y="278095"/>
                  </a:lnTo>
                  <a:lnTo>
                    <a:pt x="95617" y="276346"/>
                  </a:lnTo>
                  <a:lnTo>
                    <a:pt x="91535" y="274013"/>
                  </a:lnTo>
                  <a:close/>
                </a:path>
                <a:path w="396875" h="470535">
                  <a:moveTo>
                    <a:pt x="220385" y="156237"/>
                  </a:moveTo>
                  <a:lnTo>
                    <a:pt x="216304" y="158570"/>
                  </a:lnTo>
                  <a:lnTo>
                    <a:pt x="212223" y="160319"/>
                  </a:lnTo>
                  <a:lnTo>
                    <a:pt x="207558" y="161485"/>
                  </a:lnTo>
                  <a:lnTo>
                    <a:pt x="200562" y="175478"/>
                  </a:lnTo>
                  <a:lnTo>
                    <a:pt x="349770" y="175478"/>
                  </a:lnTo>
                  <a:lnTo>
                    <a:pt x="348395" y="161485"/>
                  </a:lnTo>
                  <a:lnTo>
                    <a:pt x="235544" y="161485"/>
                  </a:lnTo>
                  <a:lnTo>
                    <a:pt x="220385" y="156237"/>
                  </a:lnTo>
                  <a:close/>
                </a:path>
                <a:path w="396875" h="470535">
                  <a:moveTo>
                    <a:pt x="104362" y="169064"/>
                  </a:moveTo>
                  <a:lnTo>
                    <a:pt x="76377" y="169064"/>
                  </a:lnTo>
                  <a:lnTo>
                    <a:pt x="91535" y="174312"/>
                  </a:lnTo>
                  <a:lnTo>
                    <a:pt x="95617" y="171980"/>
                  </a:lnTo>
                  <a:lnTo>
                    <a:pt x="99698" y="170231"/>
                  </a:lnTo>
                  <a:lnTo>
                    <a:pt x="104362" y="169064"/>
                  </a:lnTo>
                  <a:close/>
                </a:path>
                <a:path w="396875" h="470535">
                  <a:moveTo>
                    <a:pt x="142842" y="154488"/>
                  </a:moveTo>
                  <a:lnTo>
                    <a:pt x="128266" y="154488"/>
                  </a:lnTo>
                  <a:lnTo>
                    <a:pt x="135263" y="169064"/>
                  </a:lnTo>
                  <a:lnTo>
                    <a:pt x="139927" y="170231"/>
                  </a:lnTo>
                  <a:lnTo>
                    <a:pt x="144008" y="171980"/>
                  </a:lnTo>
                  <a:lnTo>
                    <a:pt x="148089" y="174312"/>
                  </a:lnTo>
                  <a:lnTo>
                    <a:pt x="163248" y="169064"/>
                  </a:lnTo>
                  <a:lnTo>
                    <a:pt x="181159" y="169064"/>
                  </a:lnTo>
                  <a:lnTo>
                    <a:pt x="177241" y="160902"/>
                  </a:lnTo>
                  <a:lnTo>
                    <a:pt x="149255" y="160902"/>
                  </a:lnTo>
                  <a:lnTo>
                    <a:pt x="142842" y="154488"/>
                  </a:lnTo>
                  <a:close/>
                </a:path>
                <a:path w="396875" h="470535">
                  <a:moveTo>
                    <a:pt x="297558" y="50705"/>
                  </a:moveTo>
                  <a:lnTo>
                    <a:pt x="236127" y="50705"/>
                  </a:lnTo>
                  <a:lnTo>
                    <a:pt x="247788" y="62366"/>
                  </a:lnTo>
                  <a:lnTo>
                    <a:pt x="242540" y="77526"/>
                  </a:lnTo>
                  <a:lnTo>
                    <a:pt x="244872" y="81607"/>
                  </a:lnTo>
                  <a:lnTo>
                    <a:pt x="246622" y="85688"/>
                  </a:lnTo>
                  <a:lnTo>
                    <a:pt x="247788" y="90353"/>
                  </a:lnTo>
                  <a:lnTo>
                    <a:pt x="262363" y="97349"/>
                  </a:lnTo>
                  <a:lnTo>
                    <a:pt x="262363" y="114841"/>
                  </a:lnTo>
                  <a:lnTo>
                    <a:pt x="247788" y="121837"/>
                  </a:lnTo>
                  <a:lnTo>
                    <a:pt x="246622" y="126502"/>
                  </a:lnTo>
                  <a:lnTo>
                    <a:pt x="241957" y="134665"/>
                  </a:lnTo>
                  <a:lnTo>
                    <a:pt x="247205" y="149824"/>
                  </a:lnTo>
                  <a:lnTo>
                    <a:pt x="235544" y="161485"/>
                  </a:lnTo>
                  <a:lnTo>
                    <a:pt x="348395" y="161485"/>
                  </a:lnTo>
                  <a:lnTo>
                    <a:pt x="345782" y="134911"/>
                  </a:lnTo>
                  <a:lnTo>
                    <a:pt x="329193" y="91594"/>
                  </a:lnTo>
                  <a:lnTo>
                    <a:pt x="301876" y="54204"/>
                  </a:lnTo>
                  <a:lnTo>
                    <a:pt x="301782" y="54075"/>
                  </a:lnTo>
                  <a:lnTo>
                    <a:pt x="297558" y="50705"/>
                  </a:lnTo>
                  <a:close/>
                </a:path>
                <a:path w="396875" h="470535">
                  <a:moveTo>
                    <a:pt x="164414" y="155654"/>
                  </a:moveTo>
                  <a:lnTo>
                    <a:pt x="149255" y="160902"/>
                  </a:lnTo>
                  <a:lnTo>
                    <a:pt x="177241" y="160902"/>
                  </a:lnTo>
                  <a:lnTo>
                    <a:pt x="172577" y="159736"/>
                  </a:lnTo>
                  <a:lnTo>
                    <a:pt x="168495" y="157987"/>
                  </a:lnTo>
                  <a:lnTo>
                    <a:pt x="164414" y="155654"/>
                  </a:lnTo>
                  <a:close/>
                </a:path>
                <a:path w="396875" h="470535">
                  <a:moveTo>
                    <a:pt x="177824" y="51288"/>
                  </a:moveTo>
                  <a:lnTo>
                    <a:pt x="149838" y="51288"/>
                  </a:lnTo>
                  <a:lnTo>
                    <a:pt x="164997" y="56536"/>
                  </a:lnTo>
                  <a:lnTo>
                    <a:pt x="169078" y="54204"/>
                  </a:lnTo>
                  <a:lnTo>
                    <a:pt x="173160" y="52455"/>
                  </a:lnTo>
                  <a:lnTo>
                    <a:pt x="177824" y="51288"/>
                  </a:lnTo>
                  <a:close/>
                </a:path>
                <a:path w="396875" h="470535">
                  <a:moveTo>
                    <a:pt x="280043" y="36732"/>
                  </a:moveTo>
                  <a:lnTo>
                    <a:pt x="201145" y="36732"/>
                  </a:lnTo>
                  <a:lnTo>
                    <a:pt x="208141" y="50705"/>
                  </a:lnTo>
                  <a:lnTo>
                    <a:pt x="212806" y="51871"/>
                  </a:lnTo>
                  <a:lnTo>
                    <a:pt x="216887" y="53621"/>
                  </a:lnTo>
                  <a:lnTo>
                    <a:pt x="220968" y="55953"/>
                  </a:lnTo>
                  <a:lnTo>
                    <a:pt x="236127" y="50705"/>
                  </a:lnTo>
                  <a:lnTo>
                    <a:pt x="297558" y="50705"/>
                  </a:lnTo>
                  <a:lnTo>
                    <a:pt x="280043" y="36732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783" y="5464917"/>
              <a:ext cx="219025" cy="26390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787044" y="5431586"/>
              <a:ext cx="396875" cy="470534"/>
            </a:xfrm>
            <a:custGeom>
              <a:avLst/>
              <a:gdLst/>
              <a:ahLst/>
              <a:cxnLst/>
              <a:rect l="l" t="t" r="r" b="b"/>
              <a:pathLst>
                <a:path w="396875" h="470535">
                  <a:moveTo>
                    <a:pt x="390630" y="254773"/>
                  </a:moveTo>
                  <a:lnTo>
                    <a:pt x="350401" y="184807"/>
                  </a:lnTo>
                  <a:lnTo>
                    <a:pt x="350401" y="181892"/>
                  </a:lnTo>
                  <a:lnTo>
                    <a:pt x="345782" y="134911"/>
                  </a:lnTo>
                  <a:lnTo>
                    <a:pt x="329193" y="91594"/>
                  </a:lnTo>
                  <a:lnTo>
                    <a:pt x="301782" y="54075"/>
                  </a:lnTo>
                  <a:lnTo>
                    <a:pt x="264695" y="24488"/>
                  </a:lnTo>
                  <a:lnTo>
                    <a:pt x="221150" y="6122"/>
                  </a:lnTo>
                  <a:lnTo>
                    <a:pt x="175200" y="0"/>
                  </a:lnTo>
                  <a:lnTo>
                    <a:pt x="129250" y="6122"/>
                  </a:lnTo>
                  <a:lnTo>
                    <a:pt x="85705" y="24488"/>
                  </a:lnTo>
                  <a:lnTo>
                    <a:pt x="48619" y="53829"/>
                  </a:lnTo>
                  <a:lnTo>
                    <a:pt x="21207" y="91376"/>
                  </a:lnTo>
                  <a:lnTo>
                    <a:pt x="4618" y="134829"/>
                  </a:lnTo>
                  <a:lnTo>
                    <a:pt x="0" y="181892"/>
                  </a:lnTo>
                  <a:lnTo>
                    <a:pt x="4600" y="222550"/>
                  </a:lnTo>
                  <a:lnTo>
                    <a:pt x="18001" y="260530"/>
                  </a:lnTo>
                  <a:lnTo>
                    <a:pt x="39600" y="294466"/>
                  </a:lnTo>
                  <a:lnTo>
                    <a:pt x="68797" y="322990"/>
                  </a:lnTo>
                  <a:lnTo>
                    <a:pt x="68797" y="470501"/>
                  </a:lnTo>
                  <a:lnTo>
                    <a:pt x="253035" y="470501"/>
                  </a:lnTo>
                  <a:lnTo>
                    <a:pt x="253035" y="400535"/>
                  </a:lnTo>
                  <a:lnTo>
                    <a:pt x="281603" y="400535"/>
                  </a:lnTo>
                  <a:lnTo>
                    <a:pt x="320138" y="388728"/>
                  </a:lnTo>
                  <a:lnTo>
                    <a:pt x="345300" y="357317"/>
                  </a:lnTo>
                  <a:lnTo>
                    <a:pt x="350401" y="330569"/>
                  </a:lnTo>
                  <a:lnTo>
                    <a:pt x="350401" y="295586"/>
                  </a:lnTo>
                  <a:lnTo>
                    <a:pt x="376054" y="295586"/>
                  </a:lnTo>
                  <a:lnTo>
                    <a:pt x="386695" y="291505"/>
                  </a:lnTo>
                  <a:lnTo>
                    <a:pt x="394274" y="282613"/>
                  </a:lnTo>
                  <a:lnTo>
                    <a:pt x="396388" y="270005"/>
                  </a:lnTo>
                  <a:lnTo>
                    <a:pt x="390630" y="254773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01290" y="5394782"/>
              <a:ext cx="566420" cy="566420"/>
            </a:xfrm>
            <a:custGeom>
              <a:avLst/>
              <a:gdLst/>
              <a:ahLst/>
              <a:cxnLst/>
              <a:rect l="l" t="t" r="r" b="b"/>
              <a:pathLst>
                <a:path w="566420" h="566420">
                  <a:moveTo>
                    <a:pt x="0" y="566407"/>
                  </a:moveTo>
                  <a:lnTo>
                    <a:pt x="566407" y="566407"/>
                  </a:lnTo>
                  <a:lnTo>
                    <a:pt x="566407" y="0"/>
                  </a:lnTo>
                  <a:lnTo>
                    <a:pt x="0" y="0"/>
                  </a:lnTo>
                  <a:lnTo>
                    <a:pt x="0" y="5664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669919" y="5372480"/>
            <a:ext cx="2065020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RÈGLE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INTERPRÉTATIVE: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95"/>
              </a:lnSpc>
            </a:pPr>
            <a:r>
              <a:rPr sz="1300" dirty="0">
                <a:latin typeface="Arial"/>
                <a:cs typeface="Arial"/>
              </a:rPr>
              <a:t>comment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interpréter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la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sz="1300" spc="-10" dirty="0">
                <a:latin typeface="Arial"/>
                <a:cs typeface="Arial"/>
              </a:rPr>
              <a:t>prestation.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385052" y="5189728"/>
            <a:ext cx="976630" cy="976630"/>
            <a:chOff x="6385052" y="5189728"/>
            <a:chExt cx="976630" cy="976630"/>
          </a:xfrm>
        </p:grpSpPr>
        <p:sp>
          <p:nvSpPr>
            <p:cNvPr id="54" name="object 54"/>
            <p:cNvSpPr/>
            <p:nvPr/>
          </p:nvSpPr>
          <p:spPr>
            <a:xfrm>
              <a:off x="6385052" y="5189728"/>
              <a:ext cx="976630" cy="976630"/>
            </a:xfrm>
            <a:custGeom>
              <a:avLst/>
              <a:gdLst/>
              <a:ahLst/>
              <a:cxnLst/>
              <a:rect l="l" t="t" r="r" b="b"/>
              <a:pathLst>
                <a:path w="976629" h="976629">
                  <a:moveTo>
                    <a:pt x="488315" y="0"/>
                  </a:moveTo>
                  <a:lnTo>
                    <a:pt x="441277" y="2234"/>
                  </a:lnTo>
                  <a:lnTo>
                    <a:pt x="395507" y="8802"/>
                  </a:lnTo>
                  <a:lnTo>
                    <a:pt x="351208" y="19499"/>
                  </a:lnTo>
                  <a:lnTo>
                    <a:pt x="308585" y="34120"/>
                  </a:lnTo>
                  <a:lnTo>
                    <a:pt x="267843" y="52461"/>
                  </a:lnTo>
                  <a:lnTo>
                    <a:pt x="229185" y="74317"/>
                  </a:lnTo>
                  <a:lnTo>
                    <a:pt x="192816" y="99483"/>
                  </a:lnTo>
                  <a:lnTo>
                    <a:pt x="158940" y="127756"/>
                  </a:lnTo>
                  <a:lnTo>
                    <a:pt x="127763" y="158931"/>
                  </a:lnTo>
                  <a:lnTo>
                    <a:pt x="99488" y="192803"/>
                  </a:lnTo>
                  <a:lnTo>
                    <a:pt x="74319" y="229167"/>
                  </a:lnTo>
                  <a:lnTo>
                    <a:pt x="52462" y="267820"/>
                  </a:lnTo>
                  <a:lnTo>
                    <a:pt x="34121" y="308557"/>
                  </a:lnTo>
                  <a:lnTo>
                    <a:pt x="19499" y="351173"/>
                  </a:lnTo>
                  <a:lnTo>
                    <a:pt x="8802" y="395463"/>
                  </a:lnTo>
                  <a:lnTo>
                    <a:pt x="2234" y="441224"/>
                  </a:lnTo>
                  <a:lnTo>
                    <a:pt x="0" y="488251"/>
                  </a:lnTo>
                  <a:lnTo>
                    <a:pt x="2234" y="535276"/>
                  </a:lnTo>
                  <a:lnTo>
                    <a:pt x="8802" y="581037"/>
                  </a:lnTo>
                  <a:lnTo>
                    <a:pt x="19499" y="625328"/>
                  </a:lnTo>
                  <a:lnTo>
                    <a:pt x="34121" y="667945"/>
                  </a:lnTo>
                  <a:lnTo>
                    <a:pt x="52462" y="708684"/>
                  </a:lnTo>
                  <a:lnTo>
                    <a:pt x="74319" y="747340"/>
                  </a:lnTo>
                  <a:lnTo>
                    <a:pt x="99488" y="783708"/>
                  </a:lnTo>
                  <a:lnTo>
                    <a:pt x="127763" y="817584"/>
                  </a:lnTo>
                  <a:lnTo>
                    <a:pt x="158940" y="848762"/>
                  </a:lnTo>
                  <a:lnTo>
                    <a:pt x="192816" y="877039"/>
                  </a:lnTo>
                  <a:lnTo>
                    <a:pt x="229185" y="902210"/>
                  </a:lnTo>
                  <a:lnTo>
                    <a:pt x="267843" y="924069"/>
                  </a:lnTo>
                  <a:lnTo>
                    <a:pt x="308585" y="942413"/>
                  </a:lnTo>
                  <a:lnTo>
                    <a:pt x="351208" y="957037"/>
                  </a:lnTo>
                  <a:lnTo>
                    <a:pt x="395507" y="967736"/>
                  </a:lnTo>
                  <a:lnTo>
                    <a:pt x="441277" y="974305"/>
                  </a:lnTo>
                  <a:lnTo>
                    <a:pt x="488315" y="976541"/>
                  </a:lnTo>
                  <a:lnTo>
                    <a:pt x="535331" y="974305"/>
                  </a:lnTo>
                  <a:lnTo>
                    <a:pt x="581082" y="967736"/>
                  </a:lnTo>
                  <a:lnTo>
                    <a:pt x="625365" y="957037"/>
                  </a:lnTo>
                  <a:lnTo>
                    <a:pt x="667974" y="942413"/>
                  </a:lnTo>
                  <a:lnTo>
                    <a:pt x="708704" y="924069"/>
                  </a:lnTo>
                  <a:lnTo>
                    <a:pt x="747352" y="902210"/>
                  </a:lnTo>
                  <a:lnTo>
                    <a:pt x="783712" y="877039"/>
                  </a:lnTo>
                  <a:lnTo>
                    <a:pt x="817581" y="848762"/>
                  </a:lnTo>
                  <a:lnTo>
                    <a:pt x="848752" y="817584"/>
                  </a:lnTo>
                  <a:lnTo>
                    <a:pt x="877023" y="783708"/>
                  </a:lnTo>
                  <a:lnTo>
                    <a:pt x="902188" y="747340"/>
                  </a:lnTo>
                  <a:lnTo>
                    <a:pt x="924043" y="708684"/>
                  </a:lnTo>
                  <a:lnTo>
                    <a:pt x="942383" y="667945"/>
                  </a:lnTo>
                  <a:lnTo>
                    <a:pt x="957003" y="625328"/>
                  </a:lnTo>
                  <a:lnTo>
                    <a:pt x="967700" y="581037"/>
                  </a:lnTo>
                  <a:lnTo>
                    <a:pt x="974268" y="535276"/>
                  </a:lnTo>
                  <a:lnTo>
                    <a:pt x="976502" y="488251"/>
                  </a:lnTo>
                  <a:lnTo>
                    <a:pt x="974268" y="441224"/>
                  </a:lnTo>
                  <a:lnTo>
                    <a:pt x="967700" y="395463"/>
                  </a:lnTo>
                  <a:lnTo>
                    <a:pt x="957003" y="351173"/>
                  </a:lnTo>
                  <a:lnTo>
                    <a:pt x="942383" y="308557"/>
                  </a:lnTo>
                  <a:lnTo>
                    <a:pt x="924043" y="267820"/>
                  </a:lnTo>
                  <a:lnTo>
                    <a:pt x="902188" y="229167"/>
                  </a:lnTo>
                  <a:lnTo>
                    <a:pt x="877023" y="192803"/>
                  </a:lnTo>
                  <a:lnTo>
                    <a:pt x="848752" y="158931"/>
                  </a:lnTo>
                  <a:lnTo>
                    <a:pt x="817581" y="127756"/>
                  </a:lnTo>
                  <a:lnTo>
                    <a:pt x="783712" y="99483"/>
                  </a:lnTo>
                  <a:lnTo>
                    <a:pt x="747352" y="74317"/>
                  </a:lnTo>
                  <a:lnTo>
                    <a:pt x="708704" y="52461"/>
                  </a:lnTo>
                  <a:lnTo>
                    <a:pt x="667974" y="34120"/>
                  </a:lnTo>
                  <a:lnTo>
                    <a:pt x="625365" y="19499"/>
                  </a:lnTo>
                  <a:lnTo>
                    <a:pt x="581082" y="8802"/>
                  </a:lnTo>
                  <a:lnTo>
                    <a:pt x="535331" y="2234"/>
                  </a:lnTo>
                  <a:lnTo>
                    <a:pt x="488315" y="0"/>
                  </a:lnTo>
                  <a:close/>
                </a:path>
              </a:pathLst>
            </a:custGeom>
            <a:solidFill>
              <a:srgbClr val="DD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17610" y="5632135"/>
              <a:ext cx="513080" cy="233679"/>
            </a:xfrm>
            <a:custGeom>
              <a:avLst/>
              <a:gdLst/>
              <a:ahLst/>
              <a:cxnLst/>
              <a:rect l="l" t="t" r="r" b="b"/>
              <a:pathLst>
                <a:path w="513079" h="233679">
                  <a:moveTo>
                    <a:pt x="513064" y="0"/>
                  </a:moveTo>
                  <a:lnTo>
                    <a:pt x="0" y="0"/>
                  </a:lnTo>
                  <a:lnTo>
                    <a:pt x="0" y="233219"/>
                  </a:lnTo>
                  <a:lnTo>
                    <a:pt x="513064" y="233219"/>
                  </a:lnTo>
                  <a:lnTo>
                    <a:pt x="513064" y="198236"/>
                  </a:lnTo>
                  <a:lnTo>
                    <a:pt x="58300" y="198236"/>
                  </a:lnTo>
                  <a:lnTo>
                    <a:pt x="34979" y="174914"/>
                  </a:lnTo>
                  <a:lnTo>
                    <a:pt x="34979" y="58304"/>
                  </a:lnTo>
                  <a:lnTo>
                    <a:pt x="58300" y="34982"/>
                  </a:lnTo>
                  <a:lnTo>
                    <a:pt x="513064" y="34982"/>
                  </a:lnTo>
                  <a:lnTo>
                    <a:pt x="513064" y="0"/>
                  </a:lnTo>
                  <a:close/>
                </a:path>
                <a:path w="513079" h="233679">
                  <a:moveTo>
                    <a:pt x="513064" y="34982"/>
                  </a:moveTo>
                  <a:lnTo>
                    <a:pt x="460591" y="34982"/>
                  </a:lnTo>
                  <a:lnTo>
                    <a:pt x="478082" y="52474"/>
                  </a:lnTo>
                  <a:lnTo>
                    <a:pt x="478083" y="180745"/>
                  </a:lnTo>
                  <a:lnTo>
                    <a:pt x="460592" y="198236"/>
                  </a:lnTo>
                  <a:lnTo>
                    <a:pt x="513064" y="198236"/>
                  </a:lnTo>
                  <a:lnTo>
                    <a:pt x="513064" y="34982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17610" y="5632135"/>
              <a:ext cx="513080" cy="233679"/>
            </a:xfrm>
            <a:custGeom>
              <a:avLst/>
              <a:gdLst/>
              <a:ahLst/>
              <a:cxnLst/>
              <a:rect l="l" t="t" r="r" b="b"/>
              <a:pathLst>
                <a:path w="513079" h="233679">
                  <a:moveTo>
                    <a:pt x="478083" y="180745"/>
                  </a:moveTo>
                  <a:lnTo>
                    <a:pt x="460592" y="198236"/>
                  </a:lnTo>
                  <a:lnTo>
                    <a:pt x="58300" y="198236"/>
                  </a:lnTo>
                  <a:lnTo>
                    <a:pt x="34979" y="174914"/>
                  </a:lnTo>
                  <a:lnTo>
                    <a:pt x="34979" y="58304"/>
                  </a:lnTo>
                  <a:lnTo>
                    <a:pt x="58300" y="34982"/>
                  </a:lnTo>
                  <a:lnTo>
                    <a:pt x="460591" y="34982"/>
                  </a:lnTo>
                  <a:lnTo>
                    <a:pt x="478082" y="52474"/>
                  </a:lnTo>
                  <a:lnTo>
                    <a:pt x="478083" y="180745"/>
                  </a:lnTo>
                  <a:close/>
                </a:path>
                <a:path w="513079" h="233679">
                  <a:moveTo>
                    <a:pt x="0" y="0"/>
                  </a:moveTo>
                  <a:lnTo>
                    <a:pt x="0" y="233219"/>
                  </a:lnTo>
                  <a:lnTo>
                    <a:pt x="513064" y="233219"/>
                  </a:lnTo>
                  <a:lnTo>
                    <a:pt x="513064" y="0"/>
                  </a:lnTo>
                  <a:lnTo>
                    <a:pt x="0" y="0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4097" y="5687039"/>
              <a:ext cx="100087" cy="12341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710892" y="5731254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54" y="0"/>
                  </a:moveTo>
                  <a:lnTo>
                    <a:pt x="7832" y="0"/>
                  </a:lnTo>
                  <a:lnTo>
                    <a:pt x="0" y="7832"/>
                  </a:lnTo>
                  <a:lnTo>
                    <a:pt x="0" y="27150"/>
                  </a:lnTo>
                  <a:lnTo>
                    <a:pt x="7832" y="34982"/>
                  </a:lnTo>
                  <a:lnTo>
                    <a:pt x="27154" y="34982"/>
                  </a:lnTo>
                  <a:lnTo>
                    <a:pt x="34981" y="27150"/>
                  </a:lnTo>
                  <a:lnTo>
                    <a:pt x="34981" y="17491"/>
                  </a:lnTo>
                  <a:lnTo>
                    <a:pt x="34981" y="7832"/>
                  </a:lnTo>
                  <a:lnTo>
                    <a:pt x="27154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10892" y="5731254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34981" y="17491"/>
                  </a:moveTo>
                  <a:lnTo>
                    <a:pt x="34981" y="27150"/>
                  </a:lnTo>
                  <a:lnTo>
                    <a:pt x="27154" y="34982"/>
                  </a:lnTo>
                  <a:lnTo>
                    <a:pt x="17490" y="34982"/>
                  </a:lnTo>
                  <a:lnTo>
                    <a:pt x="7832" y="34982"/>
                  </a:lnTo>
                  <a:lnTo>
                    <a:pt x="0" y="27150"/>
                  </a:lnTo>
                  <a:lnTo>
                    <a:pt x="0" y="17491"/>
                  </a:lnTo>
                  <a:lnTo>
                    <a:pt x="0" y="7832"/>
                  </a:lnTo>
                  <a:lnTo>
                    <a:pt x="7832" y="0"/>
                  </a:lnTo>
                  <a:lnTo>
                    <a:pt x="17490" y="0"/>
                  </a:lnTo>
                  <a:lnTo>
                    <a:pt x="27154" y="0"/>
                  </a:lnTo>
                  <a:lnTo>
                    <a:pt x="34981" y="7832"/>
                  </a:lnTo>
                  <a:lnTo>
                    <a:pt x="34981" y="17491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02408" y="5731254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54" y="0"/>
                  </a:moveTo>
                  <a:lnTo>
                    <a:pt x="7832" y="0"/>
                  </a:lnTo>
                  <a:lnTo>
                    <a:pt x="0" y="7832"/>
                  </a:lnTo>
                  <a:lnTo>
                    <a:pt x="0" y="27150"/>
                  </a:lnTo>
                  <a:lnTo>
                    <a:pt x="7832" y="34982"/>
                  </a:lnTo>
                  <a:lnTo>
                    <a:pt x="27154" y="34982"/>
                  </a:lnTo>
                  <a:lnTo>
                    <a:pt x="34981" y="27150"/>
                  </a:lnTo>
                  <a:lnTo>
                    <a:pt x="34981" y="17491"/>
                  </a:lnTo>
                  <a:lnTo>
                    <a:pt x="34981" y="7832"/>
                  </a:lnTo>
                  <a:lnTo>
                    <a:pt x="27154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02408" y="5731254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34981" y="17491"/>
                  </a:moveTo>
                  <a:lnTo>
                    <a:pt x="34981" y="27150"/>
                  </a:lnTo>
                  <a:lnTo>
                    <a:pt x="27154" y="34982"/>
                  </a:lnTo>
                  <a:lnTo>
                    <a:pt x="17490" y="34982"/>
                  </a:lnTo>
                  <a:lnTo>
                    <a:pt x="7832" y="34982"/>
                  </a:lnTo>
                  <a:lnTo>
                    <a:pt x="0" y="27150"/>
                  </a:lnTo>
                  <a:lnTo>
                    <a:pt x="0" y="17491"/>
                  </a:lnTo>
                  <a:lnTo>
                    <a:pt x="0" y="7832"/>
                  </a:lnTo>
                  <a:lnTo>
                    <a:pt x="7832" y="0"/>
                  </a:lnTo>
                  <a:lnTo>
                    <a:pt x="17490" y="0"/>
                  </a:lnTo>
                  <a:lnTo>
                    <a:pt x="27154" y="0"/>
                  </a:lnTo>
                  <a:lnTo>
                    <a:pt x="34981" y="7832"/>
                  </a:lnTo>
                  <a:lnTo>
                    <a:pt x="34981" y="17491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684073" y="5473565"/>
              <a:ext cx="338455" cy="128270"/>
            </a:xfrm>
            <a:custGeom>
              <a:avLst/>
              <a:gdLst/>
              <a:ahLst/>
              <a:cxnLst/>
              <a:rect l="l" t="t" r="r" b="b"/>
              <a:pathLst>
                <a:path w="338454" h="128270">
                  <a:moveTo>
                    <a:pt x="313670" y="0"/>
                  </a:moveTo>
                  <a:lnTo>
                    <a:pt x="0" y="128251"/>
                  </a:lnTo>
                  <a:lnTo>
                    <a:pt x="179573" y="92685"/>
                  </a:lnTo>
                  <a:lnTo>
                    <a:pt x="294430" y="46041"/>
                  </a:lnTo>
                  <a:lnTo>
                    <a:pt x="303175" y="68197"/>
                  </a:lnTo>
                  <a:lnTo>
                    <a:pt x="338157" y="61200"/>
                  </a:lnTo>
                  <a:lnTo>
                    <a:pt x="313670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84073" y="5473565"/>
              <a:ext cx="338455" cy="128270"/>
            </a:xfrm>
            <a:custGeom>
              <a:avLst/>
              <a:gdLst/>
              <a:ahLst/>
              <a:cxnLst/>
              <a:rect l="l" t="t" r="r" b="b"/>
              <a:pathLst>
                <a:path w="338454" h="128270">
                  <a:moveTo>
                    <a:pt x="294430" y="46041"/>
                  </a:moveTo>
                  <a:lnTo>
                    <a:pt x="303175" y="68197"/>
                  </a:lnTo>
                  <a:lnTo>
                    <a:pt x="338157" y="61200"/>
                  </a:lnTo>
                  <a:lnTo>
                    <a:pt x="313670" y="0"/>
                  </a:lnTo>
                  <a:lnTo>
                    <a:pt x="0" y="128251"/>
                  </a:lnTo>
                  <a:lnTo>
                    <a:pt x="179573" y="92685"/>
                  </a:lnTo>
                  <a:lnTo>
                    <a:pt x="294430" y="46041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69195" y="5549342"/>
              <a:ext cx="311150" cy="59690"/>
            </a:xfrm>
            <a:custGeom>
              <a:avLst/>
              <a:gdLst/>
              <a:ahLst/>
              <a:cxnLst/>
              <a:rect l="l" t="t" r="r" b="b"/>
              <a:pathLst>
                <a:path w="311150" h="59689">
                  <a:moveTo>
                    <a:pt x="299094" y="0"/>
                  </a:moveTo>
                  <a:lnTo>
                    <a:pt x="0" y="59471"/>
                  </a:lnTo>
                  <a:lnTo>
                    <a:pt x="178990" y="59471"/>
                  </a:lnTo>
                  <a:lnTo>
                    <a:pt x="271109" y="41396"/>
                  </a:lnTo>
                  <a:lnTo>
                    <a:pt x="275190" y="59471"/>
                  </a:lnTo>
                  <a:lnTo>
                    <a:pt x="310755" y="59471"/>
                  </a:lnTo>
                  <a:lnTo>
                    <a:pt x="299094" y="0"/>
                  </a:lnTo>
                  <a:close/>
                </a:path>
              </a:pathLst>
            </a:custGeom>
            <a:solidFill>
              <a:srgbClr val="B9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69195" y="5549342"/>
              <a:ext cx="311150" cy="59690"/>
            </a:xfrm>
            <a:custGeom>
              <a:avLst/>
              <a:gdLst/>
              <a:ahLst/>
              <a:cxnLst/>
              <a:rect l="l" t="t" r="r" b="b"/>
              <a:pathLst>
                <a:path w="311150" h="59689">
                  <a:moveTo>
                    <a:pt x="178990" y="59471"/>
                  </a:moveTo>
                  <a:lnTo>
                    <a:pt x="271109" y="41396"/>
                  </a:lnTo>
                  <a:lnTo>
                    <a:pt x="275190" y="59471"/>
                  </a:lnTo>
                  <a:lnTo>
                    <a:pt x="310755" y="59471"/>
                  </a:lnTo>
                  <a:lnTo>
                    <a:pt x="299094" y="0"/>
                  </a:lnTo>
                  <a:lnTo>
                    <a:pt x="0" y="59471"/>
                  </a:lnTo>
                  <a:lnTo>
                    <a:pt x="178990" y="59471"/>
                  </a:lnTo>
                  <a:close/>
                </a:path>
              </a:pathLst>
            </a:custGeom>
            <a:ln w="6802">
              <a:solidFill>
                <a:srgbClr val="B9D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90157" y="5394782"/>
              <a:ext cx="566420" cy="566420"/>
            </a:xfrm>
            <a:custGeom>
              <a:avLst/>
              <a:gdLst/>
              <a:ahLst/>
              <a:cxnLst/>
              <a:rect l="l" t="t" r="r" b="b"/>
              <a:pathLst>
                <a:path w="566420" h="566420">
                  <a:moveTo>
                    <a:pt x="0" y="566407"/>
                  </a:moveTo>
                  <a:lnTo>
                    <a:pt x="566407" y="566407"/>
                  </a:lnTo>
                  <a:lnTo>
                    <a:pt x="566407" y="0"/>
                  </a:lnTo>
                  <a:lnTo>
                    <a:pt x="0" y="0"/>
                  </a:lnTo>
                  <a:lnTo>
                    <a:pt x="0" y="5664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7559167" y="5467603"/>
            <a:ext cx="2205355" cy="41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95"/>
              </a:spcBef>
            </a:pPr>
            <a:r>
              <a:rPr sz="1300" spc="-10" dirty="0">
                <a:latin typeface="Arial"/>
                <a:cs typeface="Arial"/>
              </a:rPr>
              <a:t>PARAMÈTRE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FINANCIER: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25"/>
              </a:lnSpc>
            </a:pPr>
            <a:r>
              <a:rPr sz="1300" spc="-10" dirty="0">
                <a:latin typeface="Arial"/>
                <a:cs typeface="Arial"/>
              </a:rPr>
              <a:t>tarification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et</a:t>
            </a:r>
            <a:r>
              <a:rPr sz="1300" spc="-10" dirty="0">
                <a:latin typeface="Arial"/>
                <a:cs typeface="Arial"/>
              </a:rPr>
              <a:t> remboursement.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8" name="object 6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626485">
              <a:lnSpc>
                <a:spcPct val="100000"/>
              </a:lnSpc>
              <a:spcBef>
                <a:spcPts val="105"/>
              </a:spcBef>
            </a:pPr>
            <a:r>
              <a:rPr dirty="0"/>
              <a:t>Description</a:t>
            </a:r>
            <a:r>
              <a:rPr spc="-45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principales</a:t>
            </a:r>
            <a:r>
              <a:rPr spc="-20" dirty="0"/>
              <a:t> </a:t>
            </a:r>
            <a:r>
              <a:rPr spc="-10" dirty="0"/>
              <a:t>entités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3909" y="5614822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Diagramme</a:t>
            </a:r>
            <a:r>
              <a:rPr spc="-70" dirty="0"/>
              <a:t> </a:t>
            </a:r>
            <a:r>
              <a:rPr spc="-10" dirty="0"/>
              <a:t>conceptuel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1492" y="3525747"/>
            <a:ext cx="3041118" cy="6614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550" y="2438762"/>
            <a:ext cx="3959607" cy="7663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8391" y="2402931"/>
            <a:ext cx="2400419" cy="6858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5812" y="4571694"/>
            <a:ext cx="3927408" cy="5712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0539" y="4487369"/>
            <a:ext cx="2495663" cy="889045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809365">
              <a:lnSpc>
                <a:spcPct val="100000"/>
              </a:lnSpc>
              <a:spcBef>
                <a:spcPts val="105"/>
              </a:spcBef>
            </a:pPr>
            <a:r>
              <a:rPr dirty="0"/>
              <a:t>Diagramme</a:t>
            </a:r>
            <a:r>
              <a:rPr spc="-45" dirty="0"/>
              <a:t> </a:t>
            </a:r>
            <a:r>
              <a:rPr dirty="0"/>
              <a:t>conceptual</a:t>
            </a:r>
            <a:r>
              <a:rPr spc="-6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10" dirty="0"/>
              <a:t>entités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180840">
              <a:lnSpc>
                <a:spcPct val="100000"/>
              </a:lnSpc>
              <a:spcBef>
                <a:spcPts val="105"/>
              </a:spcBef>
            </a:pPr>
            <a:r>
              <a:rPr dirty="0"/>
              <a:t>Business</a:t>
            </a:r>
            <a:r>
              <a:rPr spc="-35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0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29161" y="6274714"/>
            <a:ext cx="17526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Arial"/>
                <a:cs typeface="Arial"/>
              </a:rPr>
              <a:t>54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" name="object 4" descr="A screenshot of a computer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4639" y="1256271"/>
            <a:ext cx="8193278" cy="546442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872105">
              <a:lnSpc>
                <a:spcPct val="100000"/>
              </a:lnSpc>
              <a:spcBef>
                <a:spcPts val="105"/>
              </a:spcBef>
            </a:pPr>
            <a:r>
              <a:rPr dirty="0"/>
              <a:t>Structure</a:t>
            </a:r>
            <a:r>
              <a:rPr spc="-25" dirty="0"/>
              <a:t> </a:t>
            </a:r>
            <a:r>
              <a:rPr dirty="0"/>
              <a:t>des</a:t>
            </a:r>
            <a:r>
              <a:rPr spc="-30" dirty="0"/>
              <a:t> </a:t>
            </a:r>
            <a:r>
              <a:rPr dirty="0"/>
              <a:t>règles</a:t>
            </a:r>
            <a:r>
              <a:rPr spc="-30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structure</a:t>
            </a:r>
            <a:r>
              <a:rPr spc="-20" dirty="0"/>
              <a:t> </a:t>
            </a:r>
            <a:r>
              <a:rPr dirty="0"/>
              <a:t>fixe</a:t>
            </a:r>
            <a:r>
              <a:rPr spc="-3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spc="-10" dirty="0"/>
              <a:t>claire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3851" y="1379346"/>
            <a:ext cx="713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200" b="1" spc="-20" dirty="0">
                <a:latin typeface="Arial"/>
                <a:cs typeface="Arial"/>
              </a:rPr>
              <a:t>RULE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4005" y="1562227"/>
            <a:ext cx="36709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86385" algn="l"/>
              </a:tabLst>
            </a:pP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règle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ensemble</a:t>
            </a:r>
            <a:endParaRPr sz="12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buChar char="•"/>
              <a:tabLst>
                <a:tab pos="286385" algn="l"/>
              </a:tabLst>
            </a:pPr>
            <a:r>
              <a:rPr sz="1200" dirty="0">
                <a:latin typeface="Arial"/>
                <a:cs typeface="Arial"/>
              </a:rPr>
              <a:t>Possède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description</a:t>
            </a:r>
            <a:endParaRPr sz="12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buChar char="•"/>
              <a:tabLst>
                <a:tab pos="286385" algn="l"/>
              </a:tabLst>
            </a:pPr>
            <a:r>
              <a:rPr sz="1200" dirty="0">
                <a:latin typeface="Arial"/>
                <a:cs typeface="Arial"/>
              </a:rPr>
              <a:t>Peut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définir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1-n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conditions</a:t>
            </a:r>
            <a:endParaRPr sz="12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buChar char="•"/>
              <a:tabLst>
                <a:tab pos="286385" algn="l"/>
              </a:tabLst>
            </a:pPr>
            <a:r>
              <a:rPr sz="1200" dirty="0">
                <a:latin typeface="Arial"/>
                <a:cs typeface="Arial"/>
              </a:rPr>
              <a:t>Est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éventuellement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orchestrée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opérateurs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06545" y="1607337"/>
            <a:ext cx="1600835" cy="890905"/>
            <a:chOff x="4106545" y="1607337"/>
            <a:chExt cx="1600835" cy="890905"/>
          </a:xfrm>
        </p:grpSpPr>
        <p:sp>
          <p:nvSpPr>
            <p:cNvPr id="8" name="object 8"/>
            <p:cNvSpPr/>
            <p:nvPr/>
          </p:nvSpPr>
          <p:spPr>
            <a:xfrm>
              <a:off x="4119245" y="1620037"/>
              <a:ext cx="1575435" cy="865505"/>
            </a:xfrm>
            <a:custGeom>
              <a:avLst/>
              <a:gdLst/>
              <a:ahLst/>
              <a:cxnLst/>
              <a:rect l="l" t="t" r="r" b="b"/>
              <a:pathLst>
                <a:path w="1575435" h="865505">
                  <a:moveTo>
                    <a:pt x="1575308" y="0"/>
                  </a:moveTo>
                  <a:lnTo>
                    <a:pt x="0" y="0"/>
                  </a:lnTo>
                  <a:lnTo>
                    <a:pt x="0" y="865098"/>
                  </a:lnTo>
                  <a:lnTo>
                    <a:pt x="1575308" y="865098"/>
                  </a:lnTo>
                  <a:lnTo>
                    <a:pt x="1575308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9245" y="1620037"/>
              <a:ext cx="1575435" cy="865505"/>
            </a:xfrm>
            <a:custGeom>
              <a:avLst/>
              <a:gdLst/>
              <a:ahLst/>
              <a:cxnLst/>
              <a:rect l="l" t="t" r="r" b="b"/>
              <a:pathLst>
                <a:path w="1575435" h="865505">
                  <a:moveTo>
                    <a:pt x="0" y="865098"/>
                  </a:moveTo>
                  <a:lnTo>
                    <a:pt x="1575308" y="865098"/>
                  </a:lnTo>
                  <a:lnTo>
                    <a:pt x="1575308" y="0"/>
                  </a:lnTo>
                  <a:lnTo>
                    <a:pt x="0" y="0"/>
                  </a:lnTo>
                  <a:lnTo>
                    <a:pt x="0" y="865098"/>
                  </a:lnTo>
                  <a:close/>
                </a:path>
              </a:pathLst>
            </a:custGeom>
            <a:ln w="25400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24858" y="1791969"/>
            <a:ext cx="11652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indent="-15303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Result: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Error code/tarif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122297" y="1607324"/>
          <a:ext cx="3119755" cy="476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6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38100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B8B92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0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38100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38100">
                      <a:solidFill>
                        <a:srgbClr val="3B8B9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B w="28575">
                      <a:solidFill>
                        <a:srgbClr val="3B8B92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scope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38100">
                      <a:solidFill>
                        <a:srgbClr val="3B8B9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38100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38100">
                      <a:solidFill>
                        <a:srgbClr val="3B8B9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B w="28575">
                      <a:solidFill>
                        <a:srgbClr val="3B8B92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condition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38100">
                      <a:solidFill>
                        <a:srgbClr val="3B8B9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2390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38100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B8B92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38100">
                      <a:solidFill>
                        <a:srgbClr val="3B8B9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B w="28575">
                      <a:solidFill>
                        <a:srgbClr val="3B8B92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exception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B8B92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2390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173851" y="2500376"/>
            <a:ext cx="4013835" cy="258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200" b="1" spc="-10" dirty="0">
                <a:latin typeface="Arial"/>
                <a:cs typeface="Arial"/>
              </a:rPr>
              <a:t>RESULT</a:t>
            </a:r>
            <a:endParaRPr sz="1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1200" dirty="0">
                <a:latin typeface="Arial"/>
                <a:cs typeface="Arial"/>
              </a:rPr>
              <a:t>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résultat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règle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99085" algn="l"/>
              </a:tabLst>
            </a:pPr>
            <a:r>
              <a:rPr sz="1200" b="1" spc="-10" dirty="0">
                <a:latin typeface="Arial"/>
                <a:cs typeface="Arial"/>
              </a:rPr>
              <a:t>SCOPE</a:t>
            </a:r>
            <a:endParaRPr sz="1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</a:tabLst>
            </a:pPr>
            <a:r>
              <a:rPr sz="1200" dirty="0">
                <a:latin typeface="Arial"/>
                <a:cs typeface="Arial"/>
              </a:rPr>
              <a:t>Champ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d’application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 règle </a:t>
            </a:r>
            <a:r>
              <a:rPr sz="1200" spc="-10" dirty="0">
                <a:latin typeface="Arial"/>
                <a:cs typeface="Arial"/>
              </a:rPr>
              <a:t>(précondition)</a:t>
            </a:r>
            <a:endParaRPr sz="1200">
              <a:latin typeface="Arial"/>
              <a:cs typeface="Arial"/>
            </a:endParaRPr>
          </a:p>
          <a:p>
            <a:pPr marL="1213485" lvl="2" indent="-286385">
              <a:lnSpc>
                <a:spcPct val="100000"/>
              </a:lnSpc>
              <a:buChar char="•"/>
              <a:tabLst>
                <a:tab pos="1213485" algn="l"/>
              </a:tabLst>
            </a:pPr>
            <a:r>
              <a:rPr sz="1200" dirty="0">
                <a:latin typeface="Arial"/>
                <a:cs typeface="Arial"/>
              </a:rPr>
              <a:t>Détermine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cadre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conditions</a:t>
            </a:r>
            <a:endParaRPr sz="12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sont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d’application</a:t>
            </a:r>
            <a:endParaRPr sz="1200">
              <a:latin typeface="Arial"/>
              <a:cs typeface="Arial"/>
            </a:endParaRPr>
          </a:p>
          <a:p>
            <a:pPr marL="1213485" lvl="2" indent="-286385">
              <a:lnSpc>
                <a:spcPct val="100000"/>
              </a:lnSpc>
              <a:buChar char="•"/>
              <a:tabLst>
                <a:tab pos="1213485" algn="l"/>
              </a:tabLst>
            </a:pPr>
            <a:r>
              <a:rPr sz="1200" dirty="0">
                <a:latin typeface="Arial"/>
                <a:cs typeface="Arial"/>
              </a:rPr>
              <a:t>Ex.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certaines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catégories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prestations</a:t>
            </a:r>
            <a:endParaRPr sz="12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dans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cadre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d’une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séance</a:t>
            </a:r>
            <a:endParaRPr sz="1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1200" dirty="0">
                <a:latin typeface="Arial"/>
                <a:cs typeface="Arial"/>
              </a:rPr>
              <a:t>Non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obligatoire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299085" algn="l"/>
              </a:tabLst>
            </a:pPr>
            <a:r>
              <a:rPr sz="1200" b="1" spc="-10" dirty="0">
                <a:latin typeface="Arial"/>
                <a:cs typeface="Arial"/>
              </a:rPr>
              <a:t>CONDITION</a:t>
            </a:r>
            <a:endParaRPr sz="1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1200" dirty="0">
                <a:latin typeface="Arial"/>
                <a:cs typeface="Arial"/>
              </a:rPr>
              <a:t>Décrit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conditions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contrôler</a:t>
            </a:r>
            <a:endParaRPr sz="1200">
              <a:latin typeface="Arial"/>
              <a:cs typeface="Arial"/>
            </a:endParaRPr>
          </a:p>
          <a:p>
            <a:pPr marL="1213485" lvl="2" indent="-286385">
              <a:lnSpc>
                <a:spcPct val="100000"/>
              </a:lnSpc>
              <a:buChar char="•"/>
              <a:tabLst>
                <a:tab pos="1213485" algn="l"/>
              </a:tabLst>
            </a:pPr>
            <a:r>
              <a:rPr sz="1200" dirty="0">
                <a:latin typeface="Arial"/>
                <a:cs typeface="Arial"/>
              </a:rPr>
              <a:t>Pour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validation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règle</a:t>
            </a:r>
            <a:endParaRPr sz="1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1200" dirty="0">
                <a:latin typeface="Arial"/>
                <a:cs typeface="Arial"/>
              </a:rPr>
              <a:t>S’applique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scope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échéant)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3851" y="5549290"/>
            <a:ext cx="3920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200" b="1" spc="-10" dirty="0">
                <a:latin typeface="Arial"/>
                <a:cs typeface="Arial"/>
              </a:rPr>
              <a:t>EXCEPTION</a:t>
            </a:r>
            <a:endParaRPr sz="12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98830" algn="l"/>
              </a:tabLst>
            </a:pPr>
            <a:r>
              <a:rPr sz="1200" dirty="0">
                <a:latin typeface="Arial"/>
                <a:cs typeface="Arial"/>
              </a:rPr>
              <a:t>	Décrit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la/les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exception(s)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règle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qui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doivent </a:t>
            </a:r>
            <a:r>
              <a:rPr sz="1200" dirty="0">
                <a:latin typeface="Arial"/>
                <a:cs typeface="Arial"/>
              </a:rPr>
              <a:t>être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contrôlées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règle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acceptée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44848" y="1966341"/>
            <a:ext cx="370840" cy="85725"/>
          </a:xfrm>
          <a:custGeom>
            <a:avLst/>
            <a:gdLst/>
            <a:ahLst/>
            <a:cxnLst/>
            <a:rect l="l" t="t" r="r" b="b"/>
            <a:pathLst>
              <a:path w="370839" h="85725">
                <a:moveTo>
                  <a:pt x="286258" y="0"/>
                </a:moveTo>
                <a:lnTo>
                  <a:pt x="285453" y="28543"/>
                </a:lnTo>
                <a:lnTo>
                  <a:pt x="299720" y="28956"/>
                </a:lnTo>
                <a:lnTo>
                  <a:pt x="298969" y="57117"/>
                </a:lnTo>
                <a:lnTo>
                  <a:pt x="298958" y="57531"/>
                </a:lnTo>
                <a:lnTo>
                  <a:pt x="284636" y="57531"/>
                </a:lnTo>
                <a:lnTo>
                  <a:pt x="283845" y="85598"/>
                </a:lnTo>
                <a:lnTo>
                  <a:pt x="344215" y="57531"/>
                </a:lnTo>
                <a:lnTo>
                  <a:pt x="298958" y="57531"/>
                </a:lnTo>
                <a:lnTo>
                  <a:pt x="284647" y="57117"/>
                </a:lnTo>
                <a:lnTo>
                  <a:pt x="345104" y="57117"/>
                </a:lnTo>
                <a:lnTo>
                  <a:pt x="370713" y="45212"/>
                </a:lnTo>
                <a:lnTo>
                  <a:pt x="286258" y="0"/>
                </a:lnTo>
                <a:close/>
              </a:path>
              <a:path w="370839" h="85725">
                <a:moveTo>
                  <a:pt x="285453" y="28543"/>
                </a:moveTo>
                <a:lnTo>
                  <a:pt x="284647" y="57117"/>
                </a:lnTo>
                <a:lnTo>
                  <a:pt x="298958" y="57531"/>
                </a:lnTo>
                <a:lnTo>
                  <a:pt x="299720" y="28956"/>
                </a:lnTo>
                <a:lnTo>
                  <a:pt x="285453" y="28543"/>
                </a:lnTo>
                <a:close/>
              </a:path>
              <a:path w="370839" h="85725">
                <a:moveTo>
                  <a:pt x="762" y="20320"/>
                </a:moveTo>
                <a:lnTo>
                  <a:pt x="98" y="45212"/>
                </a:lnTo>
                <a:lnTo>
                  <a:pt x="0" y="48895"/>
                </a:lnTo>
                <a:lnTo>
                  <a:pt x="284647" y="57117"/>
                </a:lnTo>
                <a:lnTo>
                  <a:pt x="285441" y="28956"/>
                </a:lnTo>
                <a:lnTo>
                  <a:pt x="285453" y="28543"/>
                </a:lnTo>
                <a:lnTo>
                  <a:pt x="762" y="2032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871595">
              <a:lnSpc>
                <a:spcPct val="100000"/>
              </a:lnSpc>
              <a:spcBef>
                <a:spcPts val="105"/>
              </a:spcBef>
            </a:pPr>
            <a:r>
              <a:rPr dirty="0"/>
              <a:t>Condition</a:t>
            </a:r>
            <a:r>
              <a:rPr spc="-3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règle</a:t>
            </a:r>
            <a:r>
              <a:rPr spc="-20" dirty="0"/>
              <a:t> </a:t>
            </a:r>
            <a:r>
              <a:rPr dirty="0"/>
              <a:t>—</a:t>
            </a:r>
            <a:r>
              <a:rPr spc="-30" dirty="0"/>
              <a:t> </a:t>
            </a:r>
            <a:r>
              <a:rPr spc="-10" dirty="0"/>
              <a:t>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7285" y="1508010"/>
            <a:ext cx="1584325" cy="864235"/>
          </a:xfrm>
          <a:prstGeom prst="rect">
            <a:avLst/>
          </a:prstGeom>
          <a:solidFill>
            <a:srgbClr val="71BEC5"/>
          </a:solidFill>
          <a:ln w="25400">
            <a:solidFill>
              <a:srgbClr val="3B8B92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65"/>
              </a:spcBef>
            </a:pPr>
            <a:endParaRPr sz="1600">
              <a:latin typeface="Times New Roman"/>
              <a:cs typeface="Times New Roman"/>
            </a:endParaRPr>
          </a:p>
          <a:p>
            <a:pPr marL="14859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condition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61434" y="2501023"/>
            <a:ext cx="1609725" cy="673735"/>
            <a:chOff x="4361434" y="2501023"/>
            <a:chExt cx="1609725" cy="673735"/>
          </a:xfrm>
        </p:grpSpPr>
        <p:sp>
          <p:nvSpPr>
            <p:cNvPr id="6" name="object 6"/>
            <p:cNvSpPr/>
            <p:nvPr/>
          </p:nvSpPr>
          <p:spPr>
            <a:xfrm>
              <a:off x="4374134" y="2513723"/>
              <a:ext cx="1584325" cy="648335"/>
            </a:xfrm>
            <a:custGeom>
              <a:avLst/>
              <a:gdLst/>
              <a:ahLst/>
              <a:cxnLst/>
              <a:rect l="l" t="t" r="r" b="b"/>
              <a:pathLst>
                <a:path w="1584325" h="648335">
                  <a:moveTo>
                    <a:pt x="1584198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1584198" y="648068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4134" y="2513723"/>
              <a:ext cx="1584325" cy="648335"/>
            </a:xfrm>
            <a:custGeom>
              <a:avLst/>
              <a:gdLst/>
              <a:ahLst/>
              <a:cxnLst/>
              <a:rect l="l" t="t" r="r" b="b"/>
              <a:pathLst>
                <a:path w="1584325" h="648335">
                  <a:moveTo>
                    <a:pt x="0" y="648068"/>
                  </a:moveTo>
                  <a:lnTo>
                    <a:pt x="1584198" y="648068"/>
                  </a:lnTo>
                  <a:lnTo>
                    <a:pt x="1584198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ln w="25400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24002" y="2699385"/>
            <a:ext cx="1558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operator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2582" y="3809123"/>
            <a:ext cx="1609725" cy="673735"/>
            <a:chOff x="4402582" y="3809123"/>
            <a:chExt cx="1609725" cy="673735"/>
          </a:xfrm>
        </p:grpSpPr>
        <p:sp>
          <p:nvSpPr>
            <p:cNvPr id="10" name="object 10"/>
            <p:cNvSpPr/>
            <p:nvPr/>
          </p:nvSpPr>
          <p:spPr>
            <a:xfrm>
              <a:off x="4415282" y="3821823"/>
              <a:ext cx="1584325" cy="648335"/>
            </a:xfrm>
            <a:custGeom>
              <a:avLst/>
              <a:gdLst/>
              <a:ahLst/>
              <a:cxnLst/>
              <a:rect l="l" t="t" r="r" b="b"/>
              <a:pathLst>
                <a:path w="1584325" h="648335">
                  <a:moveTo>
                    <a:pt x="1584198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1584198" y="648068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282" y="3821823"/>
              <a:ext cx="1584325" cy="648335"/>
            </a:xfrm>
            <a:custGeom>
              <a:avLst/>
              <a:gdLst/>
              <a:ahLst/>
              <a:cxnLst/>
              <a:rect l="l" t="t" r="r" b="b"/>
              <a:pathLst>
                <a:path w="1584325" h="648335">
                  <a:moveTo>
                    <a:pt x="0" y="648068"/>
                  </a:moveTo>
                  <a:lnTo>
                    <a:pt x="1584198" y="648068"/>
                  </a:lnTo>
                  <a:lnTo>
                    <a:pt x="1584198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ln w="25400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24002" y="4007611"/>
            <a:ext cx="1558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templates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31791" y="4967363"/>
            <a:ext cx="1609725" cy="673735"/>
            <a:chOff x="4431791" y="4967363"/>
            <a:chExt cx="1609725" cy="673735"/>
          </a:xfrm>
        </p:grpSpPr>
        <p:sp>
          <p:nvSpPr>
            <p:cNvPr id="14" name="object 14"/>
            <p:cNvSpPr/>
            <p:nvPr/>
          </p:nvSpPr>
          <p:spPr>
            <a:xfrm>
              <a:off x="4444491" y="4980063"/>
              <a:ext cx="1584325" cy="648335"/>
            </a:xfrm>
            <a:custGeom>
              <a:avLst/>
              <a:gdLst/>
              <a:ahLst/>
              <a:cxnLst/>
              <a:rect l="l" t="t" r="r" b="b"/>
              <a:pathLst>
                <a:path w="1584325" h="648335">
                  <a:moveTo>
                    <a:pt x="1584198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1584198" y="648068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44491" y="4980063"/>
              <a:ext cx="1584325" cy="648335"/>
            </a:xfrm>
            <a:custGeom>
              <a:avLst/>
              <a:gdLst/>
              <a:ahLst/>
              <a:cxnLst/>
              <a:rect l="l" t="t" r="r" b="b"/>
              <a:pathLst>
                <a:path w="1584325" h="648335">
                  <a:moveTo>
                    <a:pt x="0" y="648068"/>
                  </a:moveTo>
                  <a:lnTo>
                    <a:pt x="1584198" y="648068"/>
                  </a:lnTo>
                  <a:lnTo>
                    <a:pt x="1584198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ln w="25400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24002" y="5044185"/>
            <a:ext cx="15589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0355" marR="95885" indent="-13144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condition parameters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83508" y="2356230"/>
            <a:ext cx="1276985" cy="2964180"/>
            <a:chOff x="3183508" y="2356230"/>
            <a:chExt cx="1276985" cy="2964180"/>
          </a:xfrm>
        </p:grpSpPr>
        <p:sp>
          <p:nvSpPr>
            <p:cNvPr id="18" name="object 18"/>
            <p:cNvSpPr/>
            <p:nvPr/>
          </p:nvSpPr>
          <p:spPr>
            <a:xfrm>
              <a:off x="3199383" y="2372105"/>
              <a:ext cx="1174750" cy="466090"/>
            </a:xfrm>
            <a:custGeom>
              <a:avLst/>
              <a:gdLst/>
              <a:ahLst/>
              <a:cxnLst/>
              <a:rect l="l" t="t" r="r" b="b"/>
              <a:pathLst>
                <a:path w="1174750" h="466089">
                  <a:moveTo>
                    <a:pt x="0" y="0"/>
                  </a:moveTo>
                  <a:lnTo>
                    <a:pt x="0" y="465709"/>
                  </a:lnTo>
                  <a:lnTo>
                    <a:pt x="1174750" y="465709"/>
                  </a:lnTo>
                </a:path>
              </a:pathLst>
            </a:custGeom>
            <a:ln w="31750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9383" y="2372105"/>
              <a:ext cx="1245235" cy="2932430"/>
            </a:xfrm>
            <a:custGeom>
              <a:avLst/>
              <a:gdLst/>
              <a:ahLst/>
              <a:cxnLst/>
              <a:rect l="l" t="t" r="r" b="b"/>
              <a:pathLst>
                <a:path w="1245235" h="2932429">
                  <a:moveTo>
                    <a:pt x="0" y="0"/>
                  </a:moveTo>
                  <a:lnTo>
                    <a:pt x="0" y="1773809"/>
                  </a:lnTo>
                  <a:lnTo>
                    <a:pt x="1215898" y="1773809"/>
                  </a:lnTo>
                </a:path>
                <a:path w="1245235" h="2932429">
                  <a:moveTo>
                    <a:pt x="0" y="0"/>
                  </a:moveTo>
                  <a:lnTo>
                    <a:pt x="0" y="2932049"/>
                  </a:lnTo>
                  <a:lnTo>
                    <a:pt x="1245108" y="2932049"/>
                  </a:lnTo>
                </a:path>
              </a:pathLst>
            </a:custGeom>
            <a:ln w="31750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584695" y="4003675"/>
            <a:ext cx="42989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Définissent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structure fixe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règle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les </a:t>
            </a:r>
            <a:r>
              <a:rPr sz="1600" spc="-10" dirty="0">
                <a:latin typeface="Arial"/>
                <a:cs typeface="Arial"/>
              </a:rPr>
              <a:t>conditions/paramètres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attendus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spc="-10" dirty="0">
                <a:latin typeface="Arial"/>
                <a:cs typeface="Arial"/>
              </a:rPr>
              <a:t>Prédéfinis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spc="-25" dirty="0"/>
              <a:t>56</a:t>
            </a:fld>
            <a:endParaRPr sz="1050"/>
          </a:p>
        </p:txBody>
      </p:sp>
      <p:sp>
        <p:nvSpPr>
          <p:cNvPr id="21" name="object 21"/>
          <p:cNvSpPr txBox="1"/>
          <p:nvPr/>
        </p:nvSpPr>
        <p:spPr>
          <a:xfrm>
            <a:off x="6117716" y="2403093"/>
            <a:ext cx="2285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Opérateurs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logiques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27496" y="2646933"/>
            <a:ext cx="5069840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612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746125" algn="l"/>
              </a:tabLst>
            </a:pPr>
            <a:r>
              <a:rPr sz="1600" dirty="0">
                <a:latin typeface="Arial"/>
                <a:cs typeface="Arial"/>
              </a:rPr>
              <a:t>En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plusieurs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conditions</a:t>
            </a:r>
            <a:endParaRPr sz="1600">
              <a:latin typeface="Arial"/>
              <a:cs typeface="Arial"/>
            </a:endParaRPr>
          </a:p>
          <a:p>
            <a:pPr marL="746125" marR="5080" indent="-287020">
              <a:lnSpc>
                <a:spcPct val="100000"/>
              </a:lnSpc>
              <a:buChar char="•"/>
              <a:tabLst>
                <a:tab pos="746125" algn="l"/>
              </a:tabLst>
            </a:pPr>
            <a:r>
              <a:rPr sz="1600" dirty="0">
                <a:latin typeface="Arial"/>
                <a:cs typeface="Arial"/>
              </a:rPr>
              <a:t>Utilisés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pour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instances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modèle (template)</a:t>
            </a:r>
            <a:endParaRPr sz="1600">
              <a:latin typeface="Arial"/>
              <a:cs typeface="Arial"/>
            </a:endParaRPr>
          </a:p>
          <a:p>
            <a:pPr marL="746125" indent="-286385">
              <a:lnSpc>
                <a:spcPct val="100000"/>
              </a:lnSpc>
              <a:buChar char="•"/>
              <a:tabLst>
                <a:tab pos="746125" algn="l"/>
              </a:tabLst>
            </a:pPr>
            <a:r>
              <a:rPr sz="1600" spc="-10" dirty="0">
                <a:latin typeface="Arial"/>
                <a:cs typeface="Arial"/>
              </a:rPr>
              <a:t>AND/OR/…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spc="-10" dirty="0">
                <a:latin typeface="Arial"/>
                <a:cs typeface="Arial"/>
              </a:rPr>
              <a:t>Templates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(modèles)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10478" y="4908296"/>
            <a:ext cx="54521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5910" algn="l"/>
              </a:tabLst>
            </a:pPr>
            <a:r>
              <a:rPr sz="1600" b="1" dirty="0">
                <a:latin typeface="Arial"/>
                <a:cs typeface="Arial"/>
              </a:rPr>
              <a:t>Paramètres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condition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règle</a:t>
            </a:r>
            <a:endParaRPr sz="1600">
              <a:latin typeface="Arial"/>
              <a:cs typeface="Arial"/>
            </a:endParaRPr>
          </a:p>
          <a:p>
            <a:pPr marL="753110" lvl="1" indent="-283210">
              <a:lnSpc>
                <a:spcPct val="100000"/>
              </a:lnSpc>
              <a:buChar char="•"/>
              <a:tabLst>
                <a:tab pos="753110" algn="l"/>
              </a:tabLst>
            </a:pPr>
            <a:r>
              <a:rPr sz="1600" dirty="0">
                <a:latin typeface="Arial"/>
                <a:cs typeface="Arial"/>
              </a:rPr>
              <a:t>Les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valeurs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concrètes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qui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renseignent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condition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834765">
              <a:lnSpc>
                <a:spcPct val="100000"/>
              </a:lnSpc>
              <a:spcBef>
                <a:spcPts val="105"/>
              </a:spcBef>
            </a:pPr>
            <a:r>
              <a:rPr dirty="0"/>
              <a:t>Exemple</a:t>
            </a:r>
            <a:r>
              <a:rPr spc="-5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règle</a:t>
            </a:r>
            <a:r>
              <a:rPr spc="-5" dirty="0"/>
              <a:t> </a:t>
            </a:r>
            <a:r>
              <a:rPr spc="-10" dirty="0"/>
              <a:t>ageBenefMin18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spc="-25" dirty="0"/>
              <a:t>57</a:t>
            </a:fld>
            <a:endParaRPr sz="10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49879" y="1951240"/>
          <a:ext cx="3653154" cy="3526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6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condition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B8B92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60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B w="38100">
                      <a:solidFill>
                        <a:srgbClr val="3B8B9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7485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38100">
                      <a:solidFill>
                        <a:srgbClr val="3B8B92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7485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B w="38100">
                      <a:solidFill>
                        <a:srgbClr val="3B8B9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templates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8120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38100">
                      <a:solidFill>
                        <a:srgbClr val="3B8B92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8120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B w="38100">
                      <a:solidFill>
                        <a:srgbClr val="3B8B9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79400" marR="141605" indent="-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condition parameters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B8B92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0" marB="0">
                    <a:lnL w="28575">
                      <a:solidFill>
                        <a:srgbClr val="3B8B92"/>
                      </a:solidFill>
                      <a:prstDash val="solid"/>
                    </a:lnL>
                    <a:lnR w="28575">
                      <a:solidFill>
                        <a:srgbClr val="3B8B92"/>
                      </a:solidFill>
                      <a:prstDash val="solid"/>
                    </a:lnR>
                    <a:lnT w="28575">
                      <a:solidFill>
                        <a:srgbClr val="3B8B92"/>
                      </a:solidFill>
                      <a:prstDash val="solid"/>
                    </a:lnT>
                    <a:lnB w="28575">
                      <a:solidFill>
                        <a:srgbClr val="3B8B92"/>
                      </a:solidFill>
                      <a:prstDash val="solid"/>
                    </a:lnB>
                    <a:solidFill>
                      <a:srgbClr val="71B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908550" y="2217801"/>
            <a:ext cx="5389880" cy="403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510" indent="-25781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70510" algn="l"/>
              </a:tabLst>
            </a:pPr>
            <a:r>
              <a:rPr sz="1400" b="1" dirty="0">
                <a:latin typeface="Arial"/>
                <a:cs typeface="Arial"/>
              </a:rPr>
              <a:t>Rule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ageBenefMin18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contains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condition.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5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1948814" lvl="1" indent="-342900">
              <a:lnSpc>
                <a:spcPct val="100000"/>
              </a:lnSpc>
              <a:buChar char="•"/>
              <a:tabLst>
                <a:tab pos="1948814" algn="l"/>
              </a:tabLst>
            </a:pPr>
            <a:r>
              <a:rPr sz="1400" dirty="0">
                <a:latin typeface="Arial"/>
                <a:cs typeface="Arial"/>
              </a:rPr>
              <a:t>Has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operators</a:t>
            </a:r>
            <a:endParaRPr sz="1400">
              <a:latin typeface="Arial"/>
              <a:cs typeface="Arial"/>
            </a:endParaRPr>
          </a:p>
          <a:p>
            <a:pPr marL="2350135" lvl="2" indent="-286385">
              <a:lnSpc>
                <a:spcPct val="100000"/>
              </a:lnSpc>
              <a:spcBef>
                <a:spcPts val="295"/>
              </a:spcBef>
              <a:buChar char="–"/>
              <a:tabLst>
                <a:tab pos="2350135" algn="l"/>
              </a:tabLst>
            </a:pPr>
            <a:r>
              <a:rPr sz="1200" dirty="0">
                <a:latin typeface="Arial"/>
                <a:cs typeface="Arial"/>
              </a:rPr>
              <a:t>Since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it’s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single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template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315"/>
              </a:spcBef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marL="1948814" lvl="1" indent="-342900">
              <a:lnSpc>
                <a:spcPct val="100000"/>
              </a:lnSpc>
              <a:buChar char="•"/>
              <a:tabLst>
                <a:tab pos="1948814" algn="l"/>
              </a:tabLst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single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condition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has</a:t>
            </a:r>
            <a:endParaRPr sz="1400">
              <a:latin typeface="Arial"/>
              <a:cs typeface="Arial"/>
            </a:endParaRPr>
          </a:p>
          <a:p>
            <a:pPr marL="2350135" lvl="2" indent="-286385">
              <a:lnSpc>
                <a:spcPct val="100000"/>
              </a:lnSpc>
              <a:spcBef>
                <a:spcPts val="300"/>
              </a:spcBef>
              <a:buChar char="–"/>
              <a:tabLst>
                <a:tab pos="2350135" algn="l"/>
              </a:tabLst>
            </a:pPr>
            <a:r>
              <a:rPr sz="1200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template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ageMin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100"/>
              </a:spcBef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marL="1948814" lvl="1" indent="-342900">
              <a:lnSpc>
                <a:spcPct val="100000"/>
              </a:lnSpc>
              <a:buChar char="•"/>
              <a:tabLst>
                <a:tab pos="1948814" algn="l"/>
              </a:tabLst>
            </a:pPr>
            <a:r>
              <a:rPr sz="1400" dirty="0">
                <a:latin typeface="Arial"/>
                <a:cs typeface="Arial"/>
              </a:rPr>
              <a:t>with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parameters</a:t>
            </a:r>
            <a:r>
              <a:rPr sz="1400" spc="-1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2578735" indent="-172085">
              <a:lnSpc>
                <a:spcPct val="100000"/>
              </a:lnSpc>
              <a:spcBef>
                <a:spcPts val="265"/>
              </a:spcBef>
              <a:buChar char="-"/>
              <a:tabLst>
                <a:tab pos="2578735" algn="l"/>
              </a:tabLst>
            </a:pPr>
            <a:r>
              <a:rPr sz="1050" dirty="0">
                <a:latin typeface="Arial"/>
                <a:cs typeface="Arial"/>
              </a:rPr>
              <a:t>minAge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  <a:p>
            <a:pPr marL="2576195" indent="-169545">
              <a:lnSpc>
                <a:spcPct val="100000"/>
              </a:lnSpc>
              <a:spcBef>
                <a:spcPts val="265"/>
              </a:spcBef>
              <a:buChar char="-"/>
              <a:tabLst>
                <a:tab pos="2576195" algn="l"/>
              </a:tabLst>
            </a:pPr>
            <a:r>
              <a:rPr sz="1100" spc="-10" dirty="0">
                <a:latin typeface="Arial"/>
                <a:cs typeface="Arial"/>
              </a:rPr>
              <a:t>dateOfAgeCalculation</a:t>
            </a:r>
            <a:endParaRPr sz="1100">
              <a:latin typeface="Arial"/>
              <a:cs typeface="Arial"/>
            </a:endParaRPr>
          </a:p>
          <a:p>
            <a:pPr marL="2350135" indent="-286385">
              <a:lnSpc>
                <a:spcPct val="100000"/>
              </a:lnSpc>
              <a:spcBef>
                <a:spcPts val="325"/>
              </a:spcBef>
              <a:buChar char="–"/>
              <a:tabLst>
                <a:tab pos="2350135" algn="l"/>
              </a:tabLst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parameter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values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for:</a:t>
            </a:r>
            <a:endParaRPr sz="1400">
              <a:latin typeface="Arial"/>
              <a:cs typeface="Arial"/>
            </a:endParaRPr>
          </a:p>
          <a:p>
            <a:pPr marL="2578735" lvl="1" indent="-172085">
              <a:lnSpc>
                <a:spcPct val="100000"/>
              </a:lnSpc>
              <a:spcBef>
                <a:spcPts val="265"/>
              </a:spcBef>
              <a:buChar char="-"/>
              <a:tabLst>
                <a:tab pos="2578735" algn="l"/>
              </a:tabLst>
            </a:pPr>
            <a:r>
              <a:rPr sz="1050" dirty="0">
                <a:latin typeface="Arial"/>
                <a:cs typeface="Arial"/>
              </a:rPr>
              <a:t>minAge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=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18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  <a:p>
            <a:pPr marL="2578735" marR="5080" lvl="1" indent="-172720">
              <a:lnSpc>
                <a:spcPct val="100000"/>
              </a:lnSpc>
              <a:spcBef>
                <a:spcPts val="254"/>
              </a:spcBef>
              <a:buChar char="-"/>
              <a:tabLst>
                <a:tab pos="2578735" algn="l"/>
              </a:tabLst>
            </a:pPr>
            <a:r>
              <a:rPr sz="1050" spc="-10" dirty="0">
                <a:latin typeface="Arial"/>
                <a:cs typeface="Arial"/>
              </a:rPr>
              <a:t>dateOfAgeCalculation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=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prestation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actuelle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/ </a:t>
            </a:r>
            <a:r>
              <a:rPr sz="1050" spc="-25" dirty="0">
                <a:latin typeface="Arial"/>
                <a:cs typeface="Arial"/>
              </a:rPr>
              <a:t>de </a:t>
            </a:r>
            <a:r>
              <a:rPr sz="1050" dirty="0">
                <a:latin typeface="Arial"/>
                <a:cs typeface="Arial"/>
              </a:rPr>
              <a:t>huidige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prestatie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2938" y="1399159"/>
            <a:ext cx="625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Description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métier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bénéficiaire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avoir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moins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18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ans.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29154" y="1431671"/>
          <a:ext cx="8164195" cy="4462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09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6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description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bénéficiaire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doit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avoir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moins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begunstigde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moet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minimaal</a:t>
                      </a:r>
                      <a:r>
                        <a:rPr sz="1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jaar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oud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zijn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Rule</a:t>
                      </a:r>
                      <a:r>
                        <a:rPr sz="12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name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2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ageBenefMin18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Rule</a:t>
                      </a:r>
                      <a:r>
                        <a:rPr sz="12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description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bénéficiaire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doit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avoir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moins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marR="64769">
                        <a:lnSpc>
                          <a:spcPts val="14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begunstigde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moet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minimaal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jaar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oud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zijn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Rule</a:t>
                      </a:r>
                      <a:r>
                        <a:rPr sz="12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category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40" dirty="0">
                          <a:latin typeface="Calibri"/>
                          <a:cs typeface="Calibri"/>
                        </a:rPr>
                        <a:t>NOMENCLATURE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20" dirty="0">
                          <a:latin typeface="Calibri"/>
                          <a:cs typeface="Calibri"/>
                        </a:rPr>
                        <a:t>Applicable</a:t>
                      </a:r>
                      <a:r>
                        <a:rPr sz="12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codes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1045564;1000742;1012200;1027821;101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8566;1007716;1026712;1000414;103896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2;1055725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valid</a:t>
                      </a:r>
                      <a:r>
                        <a:rPr sz="12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from/to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1/1/2027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1/1/9999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Error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code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2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500443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Error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description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55880">
                        <a:lnSpc>
                          <a:spcPts val="144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(Pseudo-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)code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nomenclature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incompatible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avec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l'âge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bénéficiaire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marR="132715">
                        <a:lnSpc>
                          <a:spcPts val="144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(Pseudo-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)nomenclatuurcodenummer</a:t>
                      </a:r>
                      <a:r>
                        <a:rPr sz="12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niet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overeenstemming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met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leeftijd rechthebbende.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Conditions/Operators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8F8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55" dirty="0">
                          <a:latin typeface="Calibri"/>
                          <a:cs typeface="Calibri"/>
                        </a:rPr>
                        <a:t>Subject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Parameter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8F8"/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Template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Value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Beneficiary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ageMin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minAge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dateOfAgeCalculation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430"/>
                        </a:lnSpc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prestation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actuelle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huidige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prestatie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spc="-25" dirty="0"/>
              <a:t>58</a:t>
            </a:fld>
            <a:endParaRPr sz="1050"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693160">
              <a:lnSpc>
                <a:spcPct val="100000"/>
              </a:lnSpc>
              <a:spcBef>
                <a:spcPts val="105"/>
              </a:spcBef>
            </a:pPr>
            <a:r>
              <a:rPr dirty="0"/>
              <a:t>Exemple</a:t>
            </a:r>
            <a:r>
              <a:rPr spc="-5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règle</a:t>
            </a:r>
            <a:r>
              <a:rPr spc="-25" dirty="0"/>
              <a:t> </a:t>
            </a:r>
            <a:r>
              <a:rPr dirty="0"/>
              <a:t>:</a:t>
            </a:r>
            <a:r>
              <a:rPr spc="-10" dirty="0"/>
              <a:t> </a:t>
            </a:r>
            <a:r>
              <a:rPr dirty="0"/>
              <a:t>Âge</a:t>
            </a:r>
            <a:r>
              <a:rPr spc="-30" dirty="0"/>
              <a:t> </a:t>
            </a:r>
            <a:r>
              <a:rPr spc="-10" dirty="0"/>
              <a:t>minimum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screenshot of a computer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962" y="1452587"/>
            <a:ext cx="9382125" cy="527443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702175">
              <a:lnSpc>
                <a:spcPct val="100000"/>
              </a:lnSpc>
              <a:spcBef>
                <a:spcPts val="105"/>
              </a:spcBef>
            </a:pPr>
            <a:r>
              <a:rPr dirty="0"/>
              <a:t>Résultat</a:t>
            </a:r>
            <a:r>
              <a:rPr spc="-3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spc="-10" dirty="0"/>
              <a:t>exemple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spc="-25" dirty="0"/>
              <a:t>59</a:t>
            </a:fld>
            <a:endParaRPr sz="10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1908" y="3609797"/>
            <a:ext cx="10119360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Réforme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nomenclature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prestations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médicales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médecins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|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Contenu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000" b="1" spc="-10" dirty="0">
                <a:solidFill>
                  <a:srgbClr val="006E82"/>
                </a:solidFill>
                <a:latin typeface="Verdana"/>
                <a:cs typeface="Verdana"/>
              </a:rPr>
              <a:t>POURQUOI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screenshot of a computer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87" y="1428711"/>
            <a:ext cx="9405874" cy="529831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702175">
              <a:lnSpc>
                <a:spcPct val="100000"/>
              </a:lnSpc>
              <a:spcBef>
                <a:spcPts val="105"/>
              </a:spcBef>
            </a:pPr>
            <a:r>
              <a:rPr dirty="0"/>
              <a:t>Résultat</a:t>
            </a:r>
            <a:r>
              <a:rPr spc="-3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spc="-10" dirty="0"/>
              <a:t>exemple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spc="-25" dirty="0"/>
              <a:t>60</a:t>
            </a:fld>
            <a:endParaRPr sz="105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screenshot of a computer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100" y="1297811"/>
            <a:ext cx="9929749" cy="556018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4419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Exemple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spc="-25" dirty="0"/>
              <a:t>61</a:t>
            </a:fld>
            <a:endParaRPr sz="105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screenshot of a computer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25" y="1428749"/>
            <a:ext cx="9536938" cy="542924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909820">
              <a:lnSpc>
                <a:spcPct val="100000"/>
              </a:lnSpc>
              <a:spcBef>
                <a:spcPts val="105"/>
              </a:spcBef>
            </a:pPr>
            <a:r>
              <a:rPr dirty="0"/>
              <a:t>Exemple</a:t>
            </a:r>
            <a:r>
              <a:rPr spc="-65" dirty="0"/>
              <a:t> </a:t>
            </a:r>
            <a:r>
              <a:rPr spc="-10" dirty="0"/>
              <a:t>(suite)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spc="-25" dirty="0"/>
              <a:t>62</a:t>
            </a:fld>
            <a:endParaRPr sz="105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7157" y="2215908"/>
            <a:ext cx="8312150" cy="1004569"/>
            <a:chOff x="777157" y="2215908"/>
            <a:chExt cx="8312150" cy="100456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57" y="2225038"/>
              <a:ext cx="987741" cy="9860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6076" y="2240026"/>
              <a:ext cx="915035" cy="914400"/>
            </a:xfrm>
            <a:custGeom>
              <a:avLst/>
              <a:gdLst/>
              <a:ahLst/>
              <a:cxnLst/>
              <a:rect l="l" t="t" r="r" b="b"/>
              <a:pathLst>
                <a:path w="915035" h="914400">
                  <a:moveTo>
                    <a:pt x="457225" y="0"/>
                  </a:moveTo>
                  <a:lnTo>
                    <a:pt x="410475" y="2360"/>
                  </a:lnTo>
                  <a:lnTo>
                    <a:pt x="365076" y="9289"/>
                  </a:lnTo>
                  <a:lnTo>
                    <a:pt x="321257" y="20557"/>
                  </a:lnTo>
                  <a:lnTo>
                    <a:pt x="279249" y="35933"/>
                  </a:lnTo>
                  <a:lnTo>
                    <a:pt x="239280" y="55187"/>
                  </a:lnTo>
                  <a:lnTo>
                    <a:pt x="201582" y="78090"/>
                  </a:lnTo>
                  <a:lnTo>
                    <a:pt x="166384" y="104411"/>
                  </a:lnTo>
                  <a:lnTo>
                    <a:pt x="133915" y="133921"/>
                  </a:lnTo>
                  <a:lnTo>
                    <a:pt x="104405" y="166390"/>
                  </a:lnTo>
                  <a:lnTo>
                    <a:pt x="78084" y="201587"/>
                  </a:lnTo>
                  <a:lnTo>
                    <a:pt x="55182" y="239283"/>
                  </a:lnTo>
                  <a:lnTo>
                    <a:pt x="35929" y="279249"/>
                  </a:lnTo>
                  <a:lnTo>
                    <a:pt x="20555" y="321253"/>
                  </a:lnTo>
                  <a:lnTo>
                    <a:pt x="9288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8" y="549333"/>
                  </a:lnTo>
                  <a:lnTo>
                    <a:pt x="20555" y="593146"/>
                  </a:lnTo>
                  <a:lnTo>
                    <a:pt x="35929" y="635150"/>
                  </a:lnTo>
                  <a:lnTo>
                    <a:pt x="55182" y="675116"/>
                  </a:lnTo>
                  <a:lnTo>
                    <a:pt x="78084" y="712812"/>
                  </a:lnTo>
                  <a:lnTo>
                    <a:pt x="104405" y="748009"/>
                  </a:lnTo>
                  <a:lnTo>
                    <a:pt x="133915" y="780478"/>
                  </a:lnTo>
                  <a:lnTo>
                    <a:pt x="166384" y="809988"/>
                  </a:lnTo>
                  <a:lnTo>
                    <a:pt x="201582" y="836309"/>
                  </a:lnTo>
                  <a:lnTo>
                    <a:pt x="239280" y="859212"/>
                  </a:lnTo>
                  <a:lnTo>
                    <a:pt x="279249" y="878466"/>
                  </a:lnTo>
                  <a:lnTo>
                    <a:pt x="321257" y="893842"/>
                  </a:lnTo>
                  <a:lnTo>
                    <a:pt x="365076" y="905110"/>
                  </a:lnTo>
                  <a:lnTo>
                    <a:pt x="410475" y="912039"/>
                  </a:lnTo>
                  <a:lnTo>
                    <a:pt x="457225" y="914400"/>
                  </a:lnTo>
                  <a:lnTo>
                    <a:pt x="503966" y="912039"/>
                  </a:lnTo>
                  <a:lnTo>
                    <a:pt x="549358" y="905110"/>
                  </a:lnTo>
                  <a:lnTo>
                    <a:pt x="593172" y="893842"/>
                  </a:lnTo>
                  <a:lnTo>
                    <a:pt x="635176" y="878466"/>
                  </a:lnTo>
                  <a:lnTo>
                    <a:pt x="675141" y="859212"/>
                  </a:lnTo>
                  <a:lnTo>
                    <a:pt x="712837" y="836309"/>
                  </a:lnTo>
                  <a:lnTo>
                    <a:pt x="748035" y="809988"/>
                  </a:lnTo>
                  <a:lnTo>
                    <a:pt x="780503" y="780478"/>
                  </a:lnTo>
                  <a:lnTo>
                    <a:pt x="810013" y="748009"/>
                  </a:lnTo>
                  <a:lnTo>
                    <a:pt x="836335" y="712812"/>
                  </a:lnTo>
                  <a:lnTo>
                    <a:pt x="859238" y="675116"/>
                  </a:lnTo>
                  <a:lnTo>
                    <a:pt x="878492" y="635150"/>
                  </a:lnTo>
                  <a:lnTo>
                    <a:pt x="893868" y="593146"/>
                  </a:lnTo>
                  <a:lnTo>
                    <a:pt x="905135" y="549333"/>
                  </a:lnTo>
                  <a:lnTo>
                    <a:pt x="912064" y="503941"/>
                  </a:lnTo>
                  <a:lnTo>
                    <a:pt x="914425" y="457200"/>
                  </a:lnTo>
                  <a:lnTo>
                    <a:pt x="912064" y="410458"/>
                  </a:lnTo>
                  <a:lnTo>
                    <a:pt x="905135" y="365066"/>
                  </a:lnTo>
                  <a:lnTo>
                    <a:pt x="893868" y="321253"/>
                  </a:lnTo>
                  <a:lnTo>
                    <a:pt x="878492" y="279249"/>
                  </a:lnTo>
                  <a:lnTo>
                    <a:pt x="859238" y="239283"/>
                  </a:lnTo>
                  <a:lnTo>
                    <a:pt x="836335" y="201587"/>
                  </a:lnTo>
                  <a:lnTo>
                    <a:pt x="810013" y="166390"/>
                  </a:lnTo>
                  <a:lnTo>
                    <a:pt x="780503" y="133921"/>
                  </a:lnTo>
                  <a:lnTo>
                    <a:pt x="748035" y="104411"/>
                  </a:lnTo>
                  <a:lnTo>
                    <a:pt x="712837" y="78090"/>
                  </a:lnTo>
                  <a:lnTo>
                    <a:pt x="675141" y="55187"/>
                  </a:lnTo>
                  <a:lnTo>
                    <a:pt x="635176" y="35933"/>
                  </a:lnTo>
                  <a:lnTo>
                    <a:pt x="593172" y="20557"/>
                  </a:lnTo>
                  <a:lnTo>
                    <a:pt x="549358" y="9289"/>
                  </a:lnTo>
                  <a:lnTo>
                    <a:pt x="503966" y="2360"/>
                  </a:lnTo>
                  <a:lnTo>
                    <a:pt x="457225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6076" y="2240026"/>
              <a:ext cx="915035" cy="914400"/>
            </a:xfrm>
            <a:custGeom>
              <a:avLst/>
              <a:gdLst/>
              <a:ahLst/>
              <a:cxnLst/>
              <a:rect l="l" t="t" r="r" b="b"/>
              <a:pathLst>
                <a:path w="915035" h="914400">
                  <a:moveTo>
                    <a:pt x="0" y="457200"/>
                  </a:moveTo>
                  <a:lnTo>
                    <a:pt x="2360" y="410458"/>
                  </a:lnTo>
                  <a:lnTo>
                    <a:pt x="9288" y="365066"/>
                  </a:lnTo>
                  <a:lnTo>
                    <a:pt x="20555" y="321253"/>
                  </a:lnTo>
                  <a:lnTo>
                    <a:pt x="35929" y="279249"/>
                  </a:lnTo>
                  <a:lnTo>
                    <a:pt x="55182" y="239283"/>
                  </a:lnTo>
                  <a:lnTo>
                    <a:pt x="78084" y="201587"/>
                  </a:lnTo>
                  <a:lnTo>
                    <a:pt x="104405" y="166390"/>
                  </a:lnTo>
                  <a:lnTo>
                    <a:pt x="133915" y="133921"/>
                  </a:lnTo>
                  <a:lnTo>
                    <a:pt x="166384" y="104411"/>
                  </a:lnTo>
                  <a:lnTo>
                    <a:pt x="201582" y="78090"/>
                  </a:lnTo>
                  <a:lnTo>
                    <a:pt x="239280" y="55187"/>
                  </a:lnTo>
                  <a:lnTo>
                    <a:pt x="279249" y="35933"/>
                  </a:lnTo>
                  <a:lnTo>
                    <a:pt x="321257" y="20557"/>
                  </a:lnTo>
                  <a:lnTo>
                    <a:pt x="365076" y="9289"/>
                  </a:lnTo>
                  <a:lnTo>
                    <a:pt x="410475" y="2360"/>
                  </a:lnTo>
                  <a:lnTo>
                    <a:pt x="457225" y="0"/>
                  </a:lnTo>
                  <a:lnTo>
                    <a:pt x="503966" y="2360"/>
                  </a:lnTo>
                  <a:lnTo>
                    <a:pt x="549358" y="9289"/>
                  </a:lnTo>
                  <a:lnTo>
                    <a:pt x="593172" y="20557"/>
                  </a:lnTo>
                  <a:lnTo>
                    <a:pt x="635176" y="35933"/>
                  </a:lnTo>
                  <a:lnTo>
                    <a:pt x="675141" y="55187"/>
                  </a:lnTo>
                  <a:lnTo>
                    <a:pt x="712837" y="78090"/>
                  </a:lnTo>
                  <a:lnTo>
                    <a:pt x="748035" y="104411"/>
                  </a:lnTo>
                  <a:lnTo>
                    <a:pt x="780503" y="133921"/>
                  </a:lnTo>
                  <a:lnTo>
                    <a:pt x="810013" y="166390"/>
                  </a:lnTo>
                  <a:lnTo>
                    <a:pt x="836335" y="201587"/>
                  </a:lnTo>
                  <a:lnTo>
                    <a:pt x="859238" y="239283"/>
                  </a:lnTo>
                  <a:lnTo>
                    <a:pt x="878492" y="279249"/>
                  </a:lnTo>
                  <a:lnTo>
                    <a:pt x="893868" y="321253"/>
                  </a:lnTo>
                  <a:lnTo>
                    <a:pt x="905135" y="365066"/>
                  </a:lnTo>
                  <a:lnTo>
                    <a:pt x="912064" y="410458"/>
                  </a:lnTo>
                  <a:lnTo>
                    <a:pt x="914425" y="457200"/>
                  </a:lnTo>
                  <a:lnTo>
                    <a:pt x="912064" y="503941"/>
                  </a:lnTo>
                  <a:lnTo>
                    <a:pt x="905135" y="549333"/>
                  </a:lnTo>
                  <a:lnTo>
                    <a:pt x="893868" y="593146"/>
                  </a:lnTo>
                  <a:lnTo>
                    <a:pt x="878492" y="635150"/>
                  </a:lnTo>
                  <a:lnTo>
                    <a:pt x="859238" y="675116"/>
                  </a:lnTo>
                  <a:lnTo>
                    <a:pt x="836335" y="712812"/>
                  </a:lnTo>
                  <a:lnTo>
                    <a:pt x="810013" y="748009"/>
                  </a:lnTo>
                  <a:lnTo>
                    <a:pt x="780503" y="780478"/>
                  </a:lnTo>
                  <a:lnTo>
                    <a:pt x="748035" y="809988"/>
                  </a:lnTo>
                  <a:lnTo>
                    <a:pt x="712837" y="836309"/>
                  </a:lnTo>
                  <a:lnTo>
                    <a:pt x="675141" y="859212"/>
                  </a:lnTo>
                  <a:lnTo>
                    <a:pt x="635176" y="878466"/>
                  </a:lnTo>
                  <a:lnTo>
                    <a:pt x="593172" y="893842"/>
                  </a:lnTo>
                  <a:lnTo>
                    <a:pt x="549358" y="905110"/>
                  </a:lnTo>
                  <a:lnTo>
                    <a:pt x="503966" y="912039"/>
                  </a:lnTo>
                  <a:lnTo>
                    <a:pt x="457225" y="914400"/>
                  </a:lnTo>
                  <a:lnTo>
                    <a:pt x="410475" y="912039"/>
                  </a:lnTo>
                  <a:lnTo>
                    <a:pt x="365076" y="905110"/>
                  </a:lnTo>
                  <a:lnTo>
                    <a:pt x="321257" y="893842"/>
                  </a:lnTo>
                  <a:lnTo>
                    <a:pt x="279249" y="878466"/>
                  </a:lnTo>
                  <a:lnTo>
                    <a:pt x="239280" y="859212"/>
                  </a:lnTo>
                  <a:lnTo>
                    <a:pt x="201582" y="836309"/>
                  </a:lnTo>
                  <a:lnTo>
                    <a:pt x="166384" y="809988"/>
                  </a:lnTo>
                  <a:lnTo>
                    <a:pt x="133915" y="780478"/>
                  </a:lnTo>
                  <a:lnTo>
                    <a:pt x="104405" y="748009"/>
                  </a:lnTo>
                  <a:lnTo>
                    <a:pt x="78084" y="712812"/>
                  </a:lnTo>
                  <a:lnTo>
                    <a:pt x="55182" y="675116"/>
                  </a:lnTo>
                  <a:lnTo>
                    <a:pt x="35929" y="635150"/>
                  </a:lnTo>
                  <a:lnTo>
                    <a:pt x="20555" y="593146"/>
                  </a:lnTo>
                  <a:lnTo>
                    <a:pt x="9288" y="549333"/>
                  </a:lnTo>
                  <a:lnTo>
                    <a:pt x="2360" y="503941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2495" y="2627325"/>
              <a:ext cx="2834639" cy="1812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30501" y="2651506"/>
              <a:ext cx="2743200" cy="91440"/>
            </a:xfrm>
            <a:custGeom>
              <a:avLst/>
              <a:gdLst/>
              <a:ahLst/>
              <a:cxnLst/>
              <a:rect l="l" t="t" r="r" b="b"/>
              <a:pathLst>
                <a:path w="2743200" h="91439">
                  <a:moveTo>
                    <a:pt x="274320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743200" y="91439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0501" y="2651506"/>
              <a:ext cx="2743200" cy="91440"/>
            </a:xfrm>
            <a:custGeom>
              <a:avLst/>
              <a:gdLst/>
              <a:ahLst/>
              <a:cxnLst/>
              <a:rect l="l" t="t" r="r" b="b"/>
              <a:pathLst>
                <a:path w="2743200" h="91439">
                  <a:moveTo>
                    <a:pt x="0" y="91439"/>
                  </a:moveTo>
                  <a:lnTo>
                    <a:pt x="2743200" y="91439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5695" y="2215908"/>
              <a:ext cx="1005865" cy="10043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73701" y="224002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73701" y="224002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8"/>
                  </a:lnTo>
                  <a:lnTo>
                    <a:pt x="9289" y="365066"/>
                  </a:lnTo>
                  <a:lnTo>
                    <a:pt x="20557" y="321253"/>
                  </a:lnTo>
                  <a:lnTo>
                    <a:pt x="35933" y="279249"/>
                  </a:lnTo>
                  <a:lnTo>
                    <a:pt x="55187" y="239283"/>
                  </a:lnTo>
                  <a:lnTo>
                    <a:pt x="78090" y="201587"/>
                  </a:lnTo>
                  <a:lnTo>
                    <a:pt x="104411" y="166390"/>
                  </a:lnTo>
                  <a:lnTo>
                    <a:pt x="133921" y="133921"/>
                  </a:lnTo>
                  <a:lnTo>
                    <a:pt x="166390" y="104411"/>
                  </a:lnTo>
                  <a:lnTo>
                    <a:pt x="201587" y="78090"/>
                  </a:lnTo>
                  <a:lnTo>
                    <a:pt x="239283" y="55187"/>
                  </a:lnTo>
                  <a:lnTo>
                    <a:pt x="279249" y="35933"/>
                  </a:lnTo>
                  <a:lnTo>
                    <a:pt x="321253" y="20557"/>
                  </a:lnTo>
                  <a:lnTo>
                    <a:pt x="365066" y="9289"/>
                  </a:lnTo>
                  <a:lnTo>
                    <a:pt x="410458" y="2360"/>
                  </a:lnTo>
                  <a:lnTo>
                    <a:pt x="457200" y="0"/>
                  </a:lnTo>
                  <a:lnTo>
                    <a:pt x="503941" y="2360"/>
                  </a:lnTo>
                  <a:lnTo>
                    <a:pt x="549333" y="9289"/>
                  </a:lnTo>
                  <a:lnTo>
                    <a:pt x="593146" y="20557"/>
                  </a:lnTo>
                  <a:lnTo>
                    <a:pt x="635150" y="35933"/>
                  </a:lnTo>
                  <a:lnTo>
                    <a:pt x="675116" y="55187"/>
                  </a:lnTo>
                  <a:lnTo>
                    <a:pt x="712812" y="78090"/>
                  </a:lnTo>
                  <a:lnTo>
                    <a:pt x="748009" y="104411"/>
                  </a:lnTo>
                  <a:lnTo>
                    <a:pt x="780478" y="133921"/>
                  </a:lnTo>
                  <a:lnTo>
                    <a:pt x="809988" y="166390"/>
                  </a:lnTo>
                  <a:lnTo>
                    <a:pt x="836309" y="201587"/>
                  </a:lnTo>
                  <a:lnTo>
                    <a:pt x="859212" y="239283"/>
                  </a:lnTo>
                  <a:lnTo>
                    <a:pt x="878466" y="279249"/>
                  </a:lnTo>
                  <a:lnTo>
                    <a:pt x="893842" y="321253"/>
                  </a:lnTo>
                  <a:lnTo>
                    <a:pt x="905110" y="365066"/>
                  </a:lnTo>
                  <a:lnTo>
                    <a:pt x="912039" y="410458"/>
                  </a:lnTo>
                  <a:lnTo>
                    <a:pt x="914400" y="457200"/>
                  </a:lnTo>
                  <a:lnTo>
                    <a:pt x="912039" y="503941"/>
                  </a:lnTo>
                  <a:lnTo>
                    <a:pt x="905110" y="549333"/>
                  </a:lnTo>
                  <a:lnTo>
                    <a:pt x="893842" y="593146"/>
                  </a:lnTo>
                  <a:lnTo>
                    <a:pt x="878466" y="635150"/>
                  </a:lnTo>
                  <a:lnTo>
                    <a:pt x="859212" y="675116"/>
                  </a:lnTo>
                  <a:lnTo>
                    <a:pt x="836309" y="712812"/>
                  </a:lnTo>
                  <a:lnTo>
                    <a:pt x="809988" y="748009"/>
                  </a:lnTo>
                  <a:lnTo>
                    <a:pt x="780478" y="780478"/>
                  </a:lnTo>
                  <a:lnTo>
                    <a:pt x="748009" y="809988"/>
                  </a:lnTo>
                  <a:lnTo>
                    <a:pt x="712812" y="836309"/>
                  </a:lnTo>
                  <a:lnTo>
                    <a:pt x="675116" y="859212"/>
                  </a:lnTo>
                  <a:lnTo>
                    <a:pt x="635150" y="878466"/>
                  </a:lnTo>
                  <a:lnTo>
                    <a:pt x="593146" y="893842"/>
                  </a:lnTo>
                  <a:lnTo>
                    <a:pt x="549333" y="905110"/>
                  </a:lnTo>
                  <a:lnTo>
                    <a:pt x="503941" y="912039"/>
                  </a:lnTo>
                  <a:lnTo>
                    <a:pt x="457200" y="914400"/>
                  </a:lnTo>
                  <a:lnTo>
                    <a:pt x="410458" y="912039"/>
                  </a:lnTo>
                  <a:lnTo>
                    <a:pt x="365066" y="905110"/>
                  </a:lnTo>
                  <a:lnTo>
                    <a:pt x="321253" y="893842"/>
                  </a:lnTo>
                  <a:lnTo>
                    <a:pt x="279249" y="878466"/>
                  </a:lnTo>
                  <a:lnTo>
                    <a:pt x="239283" y="859212"/>
                  </a:lnTo>
                  <a:lnTo>
                    <a:pt x="201587" y="836309"/>
                  </a:lnTo>
                  <a:lnTo>
                    <a:pt x="166390" y="809988"/>
                  </a:lnTo>
                  <a:lnTo>
                    <a:pt x="133921" y="780478"/>
                  </a:lnTo>
                  <a:lnTo>
                    <a:pt x="104411" y="748009"/>
                  </a:lnTo>
                  <a:lnTo>
                    <a:pt x="78090" y="712812"/>
                  </a:lnTo>
                  <a:lnTo>
                    <a:pt x="55187" y="675116"/>
                  </a:lnTo>
                  <a:lnTo>
                    <a:pt x="35933" y="635150"/>
                  </a:lnTo>
                  <a:lnTo>
                    <a:pt x="20557" y="593146"/>
                  </a:lnTo>
                  <a:lnTo>
                    <a:pt x="9289" y="549333"/>
                  </a:lnTo>
                  <a:lnTo>
                    <a:pt x="2360" y="503941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0095" y="2627325"/>
              <a:ext cx="2834640" cy="1812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88101" y="2651506"/>
              <a:ext cx="2743200" cy="91440"/>
            </a:xfrm>
            <a:custGeom>
              <a:avLst/>
              <a:gdLst/>
              <a:ahLst/>
              <a:cxnLst/>
              <a:rect l="l" t="t" r="r" b="b"/>
              <a:pathLst>
                <a:path w="2743200" h="91439">
                  <a:moveTo>
                    <a:pt x="274320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743200" y="91439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88101" y="2651506"/>
              <a:ext cx="2743200" cy="91440"/>
            </a:xfrm>
            <a:custGeom>
              <a:avLst/>
              <a:gdLst/>
              <a:ahLst/>
              <a:cxnLst/>
              <a:rect l="l" t="t" r="r" b="b"/>
              <a:pathLst>
                <a:path w="2743200" h="91439">
                  <a:moveTo>
                    <a:pt x="0" y="91439"/>
                  </a:moveTo>
                  <a:lnTo>
                    <a:pt x="2743200" y="91439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3295" y="2215908"/>
              <a:ext cx="1005865" cy="100430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131301" y="224002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31301" y="224002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8"/>
                  </a:lnTo>
                  <a:lnTo>
                    <a:pt x="9289" y="365066"/>
                  </a:lnTo>
                  <a:lnTo>
                    <a:pt x="20557" y="321253"/>
                  </a:lnTo>
                  <a:lnTo>
                    <a:pt x="35933" y="279249"/>
                  </a:lnTo>
                  <a:lnTo>
                    <a:pt x="55187" y="239283"/>
                  </a:lnTo>
                  <a:lnTo>
                    <a:pt x="78090" y="201587"/>
                  </a:lnTo>
                  <a:lnTo>
                    <a:pt x="104411" y="166390"/>
                  </a:lnTo>
                  <a:lnTo>
                    <a:pt x="133921" y="133921"/>
                  </a:lnTo>
                  <a:lnTo>
                    <a:pt x="166390" y="104411"/>
                  </a:lnTo>
                  <a:lnTo>
                    <a:pt x="201587" y="78090"/>
                  </a:lnTo>
                  <a:lnTo>
                    <a:pt x="239283" y="55187"/>
                  </a:lnTo>
                  <a:lnTo>
                    <a:pt x="279249" y="35933"/>
                  </a:lnTo>
                  <a:lnTo>
                    <a:pt x="321253" y="20557"/>
                  </a:lnTo>
                  <a:lnTo>
                    <a:pt x="365066" y="9289"/>
                  </a:lnTo>
                  <a:lnTo>
                    <a:pt x="410458" y="2360"/>
                  </a:lnTo>
                  <a:lnTo>
                    <a:pt x="457200" y="0"/>
                  </a:lnTo>
                  <a:lnTo>
                    <a:pt x="503941" y="2360"/>
                  </a:lnTo>
                  <a:lnTo>
                    <a:pt x="549333" y="9289"/>
                  </a:lnTo>
                  <a:lnTo>
                    <a:pt x="593146" y="20557"/>
                  </a:lnTo>
                  <a:lnTo>
                    <a:pt x="635150" y="35933"/>
                  </a:lnTo>
                  <a:lnTo>
                    <a:pt x="675116" y="55187"/>
                  </a:lnTo>
                  <a:lnTo>
                    <a:pt x="712812" y="78090"/>
                  </a:lnTo>
                  <a:lnTo>
                    <a:pt x="748009" y="104411"/>
                  </a:lnTo>
                  <a:lnTo>
                    <a:pt x="780478" y="133921"/>
                  </a:lnTo>
                  <a:lnTo>
                    <a:pt x="809988" y="166390"/>
                  </a:lnTo>
                  <a:lnTo>
                    <a:pt x="836309" y="201587"/>
                  </a:lnTo>
                  <a:lnTo>
                    <a:pt x="859212" y="239283"/>
                  </a:lnTo>
                  <a:lnTo>
                    <a:pt x="878466" y="279249"/>
                  </a:lnTo>
                  <a:lnTo>
                    <a:pt x="893842" y="321253"/>
                  </a:lnTo>
                  <a:lnTo>
                    <a:pt x="905110" y="365066"/>
                  </a:lnTo>
                  <a:lnTo>
                    <a:pt x="912039" y="410458"/>
                  </a:lnTo>
                  <a:lnTo>
                    <a:pt x="914400" y="457200"/>
                  </a:lnTo>
                  <a:lnTo>
                    <a:pt x="912039" y="503941"/>
                  </a:lnTo>
                  <a:lnTo>
                    <a:pt x="905110" y="549333"/>
                  </a:lnTo>
                  <a:lnTo>
                    <a:pt x="893842" y="593146"/>
                  </a:lnTo>
                  <a:lnTo>
                    <a:pt x="878466" y="635150"/>
                  </a:lnTo>
                  <a:lnTo>
                    <a:pt x="859212" y="675116"/>
                  </a:lnTo>
                  <a:lnTo>
                    <a:pt x="836309" y="712812"/>
                  </a:lnTo>
                  <a:lnTo>
                    <a:pt x="809988" y="748009"/>
                  </a:lnTo>
                  <a:lnTo>
                    <a:pt x="780478" y="780478"/>
                  </a:lnTo>
                  <a:lnTo>
                    <a:pt x="748009" y="809988"/>
                  </a:lnTo>
                  <a:lnTo>
                    <a:pt x="712812" y="836309"/>
                  </a:lnTo>
                  <a:lnTo>
                    <a:pt x="675116" y="859212"/>
                  </a:lnTo>
                  <a:lnTo>
                    <a:pt x="635150" y="878466"/>
                  </a:lnTo>
                  <a:lnTo>
                    <a:pt x="593146" y="893842"/>
                  </a:lnTo>
                  <a:lnTo>
                    <a:pt x="549333" y="905110"/>
                  </a:lnTo>
                  <a:lnTo>
                    <a:pt x="503941" y="912039"/>
                  </a:lnTo>
                  <a:lnTo>
                    <a:pt x="457200" y="914400"/>
                  </a:lnTo>
                  <a:lnTo>
                    <a:pt x="410458" y="912039"/>
                  </a:lnTo>
                  <a:lnTo>
                    <a:pt x="365066" y="905110"/>
                  </a:lnTo>
                  <a:lnTo>
                    <a:pt x="321253" y="893842"/>
                  </a:lnTo>
                  <a:lnTo>
                    <a:pt x="279249" y="878466"/>
                  </a:lnTo>
                  <a:lnTo>
                    <a:pt x="239283" y="859212"/>
                  </a:lnTo>
                  <a:lnTo>
                    <a:pt x="201587" y="836309"/>
                  </a:lnTo>
                  <a:lnTo>
                    <a:pt x="166390" y="809988"/>
                  </a:lnTo>
                  <a:lnTo>
                    <a:pt x="133921" y="780478"/>
                  </a:lnTo>
                  <a:lnTo>
                    <a:pt x="104411" y="748009"/>
                  </a:lnTo>
                  <a:lnTo>
                    <a:pt x="78090" y="712812"/>
                  </a:lnTo>
                  <a:lnTo>
                    <a:pt x="55187" y="675116"/>
                  </a:lnTo>
                  <a:lnTo>
                    <a:pt x="35933" y="635150"/>
                  </a:lnTo>
                  <a:lnTo>
                    <a:pt x="20557" y="593146"/>
                  </a:lnTo>
                  <a:lnTo>
                    <a:pt x="9289" y="549333"/>
                  </a:lnTo>
                  <a:lnTo>
                    <a:pt x="2360" y="503941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0181" y="3342513"/>
            <a:ext cx="1223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INAMI</a:t>
            </a:r>
            <a:r>
              <a:rPr sz="1400" spc="-3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(source)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66665" y="3342513"/>
            <a:ext cx="6413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Secteur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34985" y="3342513"/>
            <a:ext cx="1864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Applications</a:t>
            </a:r>
            <a:r>
              <a:rPr sz="1400" spc="-6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2C3C"/>
                </a:solidFill>
                <a:latin typeface="Arial"/>
                <a:cs typeface="Arial"/>
              </a:rPr>
              <a:t>du</a:t>
            </a:r>
            <a:r>
              <a:rPr sz="14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2C3C"/>
                </a:solidFill>
                <a:latin typeface="Arial"/>
                <a:cs typeface="Arial"/>
              </a:rPr>
              <a:t>secteur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64974" y="2270757"/>
            <a:ext cx="2375927" cy="89460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402698" y="2285745"/>
            <a:ext cx="2305050" cy="822960"/>
          </a:xfrm>
          <a:prstGeom prst="rect">
            <a:avLst/>
          </a:prstGeom>
          <a:solidFill>
            <a:srgbClr val="BADFE2"/>
          </a:solidFill>
          <a:ln w="9525">
            <a:solidFill>
              <a:srgbClr val="9ED2D6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</a:pPr>
            <a:endParaRPr sz="14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sz="1400" b="1" dirty="0">
                <a:solidFill>
                  <a:srgbClr val="6B7180"/>
                </a:solidFill>
                <a:latin typeface="Arial"/>
                <a:cs typeface="Arial"/>
              </a:rPr>
              <a:t>Moniteur</a:t>
            </a:r>
            <a:r>
              <a:rPr sz="1400" b="1" spc="-70" dirty="0">
                <a:solidFill>
                  <a:srgbClr val="6B718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B7180"/>
                </a:solidFill>
                <a:latin typeface="Arial"/>
                <a:cs typeface="Arial"/>
              </a:rPr>
              <a:t>Belge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59051" y="4410202"/>
            <a:ext cx="62477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1379220" algn="l"/>
                <a:tab pos="2638425" algn="l"/>
                <a:tab pos="3235960" algn="l"/>
                <a:tab pos="4049395" algn="l"/>
                <a:tab pos="4787900" algn="l"/>
                <a:tab pos="5144135" algn="l"/>
              </a:tabLst>
            </a:pP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Échange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numérique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plus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rapide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avant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la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publication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validation</a:t>
            </a:r>
            <a:r>
              <a:rPr sz="18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définitive).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Intégration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plus</a:t>
            </a:r>
            <a:r>
              <a:rPr sz="1800" spc="-1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rapide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des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données</a:t>
            </a:r>
            <a:r>
              <a:rPr sz="1800" spc="-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dans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logiciels.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Diffusion</a:t>
            </a:r>
            <a:r>
              <a:rPr sz="1800" spc="-5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via</a:t>
            </a:r>
            <a:r>
              <a:rPr sz="18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des</a:t>
            </a:r>
            <a:r>
              <a:rPr sz="18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techniques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plus</a:t>
            </a:r>
            <a:r>
              <a:rPr sz="18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modernes.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62009" y="4410202"/>
            <a:ext cx="844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officielle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60483" y="4410202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(après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1814195">
              <a:lnSpc>
                <a:spcPct val="100000"/>
              </a:lnSpc>
              <a:spcBef>
                <a:spcPts val="105"/>
              </a:spcBef>
            </a:pPr>
            <a:r>
              <a:rPr dirty="0"/>
              <a:t>Echange</a:t>
            </a:r>
            <a:r>
              <a:rPr spc="-55" dirty="0"/>
              <a:t> </a:t>
            </a:r>
            <a:r>
              <a:rPr dirty="0"/>
              <a:t>numérique</a:t>
            </a:r>
            <a:r>
              <a:rPr spc="-45" dirty="0"/>
              <a:t> </a:t>
            </a:r>
            <a:r>
              <a:rPr dirty="0"/>
              <a:t>:</a:t>
            </a:r>
            <a:r>
              <a:rPr spc="-40" dirty="0"/>
              <a:t> </a:t>
            </a:r>
            <a:r>
              <a:rPr dirty="0"/>
              <a:t>plus</a:t>
            </a:r>
            <a:r>
              <a:rPr spc="-25" dirty="0"/>
              <a:t> </a:t>
            </a:r>
            <a:r>
              <a:rPr dirty="0"/>
              <a:t>rapide</a:t>
            </a:r>
            <a:r>
              <a:rPr spc="-20" dirty="0"/>
              <a:t> </a:t>
            </a:r>
            <a:r>
              <a:rPr dirty="0"/>
              <a:t>qu'attendre</a:t>
            </a:r>
            <a:r>
              <a:rPr spc="-4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spc="-10" dirty="0"/>
              <a:t>publication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29161" y="6274714"/>
            <a:ext cx="17526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Arial"/>
                <a:cs typeface="Arial"/>
              </a:rPr>
              <a:t>64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611" y="2051430"/>
            <a:ext cx="4669790" cy="432434"/>
          </a:xfrm>
          <a:custGeom>
            <a:avLst/>
            <a:gdLst/>
            <a:ahLst/>
            <a:cxnLst/>
            <a:rect l="l" t="t" r="r" b="b"/>
            <a:pathLst>
              <a:path w="4669790" h="432435">
                <a:moveTo>
                  <a:pt x="4453255" y="0"/>
                </a:moveTo>
                <a:lnTo>
                  <a:pt x="0" y="0"/>
                </a:lnTo>
                <a:lnTo>
                  <a:pt x="0" y="432054"/>
                </a:lnTo>
                <a:lnTo>
                  <a:pt x="4453255" y="432054"/>
                </a:lnTo>
                <a:lnTo>
                  <a:pt x="4669282" y="216027"/>
                </a:lnTo>
                <a:lnTo>
                  <a:pt x="4453255" y="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01239" y="2128773"/>
            <a:ext cx="609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Quoi?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42276" y="2661285"/>
            <a:ext cx="3747135" cy="432434"/>
          </a:xfrm>
          <a:custGeom>
            <a:avLst/>
            <a:gdLst/>
            <a:ahLst/>
            <a:cxnLst/>
            <a:rect l="l" t="t" r="r" b="b"/>
            <a:pathLst>
              <a:path w="3747134" h="432435">
                <a:moveTo>
                  <a:pt x="3531234" y="0"/>
                </a:moveTo>
                <a:lnTo>
                  <a:pt x="0" y="0"/>
                </a:lnTo>
                <a:lnTo>
                  <a:pt x="216026" y="216026"/>
                </a:lnTo>
                <a:lnTo>
                  <a:pt x="0" y="432053"/>
                </a:lnTo>
                <a:lnTo>
                  <a:pt x="3531234" y="432053"/>
                </a:lnTo>
                <a:lnTo>
                  <a:pt x="3747134" y="216026"/>
                </a:lnTo>
                <a:lnTo>
                  <a:pt x="353123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38058" y="2738754"/>
            <a:ext cx="2193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71BEC5"/>
                </a:solidFill>
                <a:latin typeface="Arial"/>
                <a:cs typeface="Arial"/>
              </a:rPr>
              <a:t>Pour</a:t>
            </a:r>
            <a:r>
              <a:rPr sz="1600" b="1" spc="-45" dirty="0">
                <a:solidFill>
                  <a:srgbClr val="71BEC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1BEC5"/>
                </a:solidFill>
                <a:latin typeface="Arial"/>
                <a:cs typeface="Arial"/>
              </a:rPr>
              <a:t>les</a:t>
            </a:r>
            <a:r>
              <a:rPr sz="1600" b="1" spc="-35" dirty="0">
                <a:solidFill>
                  <a:srgbClr val="71BEC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1BEC5"/>
                </a:solidFill>
                <a:latin typeface="Arial"/>
                <a:cs typeface="Arial"/>
              </a:rPr>
              <a:t>hôpitaux</a:t>
            </a:r>
            <a:r>
              <a:rPr sz="1600" b="1" spc="-30" dirty="0">
                <a:solidFill>
                  <a:srgbClr val="71BEC5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71BEC5"/>
                </a:solidFill>
                <a:latin typeface="Arial"/>
                <a:cs typeface="Arial"/>
              </a:rPr>
              <a:t>PoC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91325" y="2051050"/>
            <a:ext cx="4669790" cy="432434"/>
          </a:xfrm>
          <a:custGeom>
            <a:avLst/>
            <a:gdLst/>
            <a:ahLst/>
            <a:cxnLst/>
            <a:rect l="l" t="t" r="r" b="b"/>
            <a:pathLst>
              <a:path w="4669790" h="432435">
                <a:moveTo>
                  <a:pt x="4453255" y="0"/>
                </a:moveTo>
                <a:lnTo>
                  <a:pt x="0" y="0"/>
                </a:lnTo>
                <a:lnTo>
                  <a:pt x="0" y="432053"/>
                </a:lnTo>
                <a:lnTo>
                  <a:pt x="4453255" y="432053"/>
                </a:lnTo>
                <a:lnTo>
                  <a:pt x="4669282" y="216026"/>
                </a:lnTo>
                <a:lnTo>
                  <a:pt x="4453255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32368" y="2128519"/>
            <a:ext cx="1082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Comment?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85739" y="2038350"/>
            <a:ext cx="713740" cy="4578985"/>
            <a:chOff x="5785739" y="2038350"/>
            <a:chExt cx="713740" cy="4578985"/>
          </a:xfrm>
        </p:grpSpPr>
        <p:sp>
          <p:nvSpPr>
            <p:cNvPr id="11" name="object 11"/>
            <p:cNvSpPr/>
            <p:nvPr/>
          </p:nvSpPr>
          <p:spPr>
            <a:xfrm>
              <a:off x="5798439" y="2051050"/>
              <a:ext cx="688340" cy="4553585"/>
            </a:xfrm>
            <a:custGeom>
              <a:avLst/>
              <a:gdLst/>
              <a:ahLst/>
              <a:cxnLst/>
              <a:rect l="l" t="t" r="r" b="b"/>
              <a:pathLst>
                <a:path w="688339" h="4553584">
                  <a:moveTo>
                    <a:pt x="344170" y="0"/>
                  </a:moveTo>
                  <a:lnTo>
                    <a:pt x="0" y="0"/>
                  </a:lnTo>
                  <a:lnTo>
                    <a:pt x="344170" y="2276602"/>
                  </a:lnTo>
                  <a:lnTo>
                    <a:pt x="0" y="4553280"/>
                  </a:lnTo>
                  <a:lnTo>
                    <a:pt x="344170" y="4553280"/>
                  </a:lnTo>
                  <a:lnTo>
                    <a:pt x="688339" y="2276602"/>
                  </a:lnTo>
                  <a:lnTo>
                    <a:pt x="34417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8439" y="2051050"/>
              <a:ext cx="688340" cy="4553585"/>
            </a:xfrm>
            <a:custGeom>
              <a:avLst/>
              <a:gdLst/>
              <a:ahLst/>
              <a:cxnLst/>
              <a:rect l="l" t="t" r="r" b="b"/>
              <a:pathLst>
                <a:path w="688339" h="4553584">
                  <a:moveTo>
                    <a:pt x="0" y="0"/>
                  </a:moveTo>
                  <a:lnTo>
                    <a:pt x="344170" y="0"/>
                  </a:lnTo>
                  <a:lnTo>
                    <a:pt x="688339" y="2276602"/>
                  </a:lnTo>
                  <a:lnTo>
                    <a:pt x="344170" y="4553280"/>
                  </a:lnTo>
                  <a:lnTo>
                    <a:pt x="0" y="4553280"/>
                  </a:lnTo>
                  <a:lnTo>
                    <a:pt x="344170" y="227660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014591" y="2661285"/>
            <a:ext cx="688975" cy="432434"/>
          </a:xfrm>
          <a:custGeom>
            <a:avLst/>
            <a:gdLst/>
            <a:ahLst/>
            <a:cxnLst/>
            <a:rect l="l" t="t" r="r" b="b"/>
            <a:pathLst>
              <a:path w="688975" h="432435">
                <a:moveTo>
                  <a:pt x="472439" y="0"/>
                </a:moveTo>
                <a:lnTo>
                  <a:pt x="0" y="0"/>
                </a:lnTo>
                <a:lnTo>
                  <a:pt x="0" y="432053"/>
                </a:lnTo>
                <a:lnTo>
                  <a:pt x="472439" y="432053"/>
                </a:lnTo>
                <a:lnTo>
                  <a:pt x="688466" y="216026"/>
                </a:lnTo>
                <a:lnTo>
                  <a:pt x="472439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13472" y="2741802"/>
            <a:ext cx="182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1905" y="3212973"/>
            <a:ext cx="2456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Via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canal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Teams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prévu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à </a:t>
            </a:r>
            <a:r>
              <a:rPr sz="1600" dirty="0">
                <a:latin typeface="Arial"/>
                <a:cs typeface="Arial"/>
              </a:rPr>
              <a:t>cet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effet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42276" y="4351401"/>
            <a:ext cx="3747135" cy="432434"/>
          </a:xfrm>
          <a:custGeom>
            <a:avLst/>
            <a:gdLst/>
            <a:ahLst/>
            <a:cxnLst/>
            <a:rect l="l" t="t" r="r" b="b"/>
            <a:pathLst>
              <a:path w="3747134" h="432435">
                <a:moveTo>
                  <a:pt x="3531234" y="0"/>
                </a:moveTo>
                <a:lnTo>
                  <a:pt x="0" y="0"/>
                </a:lnTo>
                <a:lnTo>
                  <a:pt x="216026" y="216026"/>
                </a:lnTo>
                <a:lnTo>
                  <a:pt x="0" y="432054"/>
                </a:lnTo>
                <a:lnTo>
                  <a:pt x="3531234" y="432054"/>
                </a:lnTo>
                <a:lnTo>
                  <a:pt x="3747134" y="216026"/>
                </a:lnTo>
                <a:lnTo>
                  <a:pt x="353123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38058" y="4428820"/>
            <a:ext cx="1978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71BEC5"/>
                </a:solidFill>
                <a:latin typeface="Arial"/>
                <a:cs typeface="Arial"/>
              </a:rPr>
              <a:t>Pour</a:t>
            </a:r>
            <a:r>
              <a:rPr sz="1600" b="1" spc="-25" dirty="0">
                <a:solidFill>
                  <a:srgbClr val="71BEC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1BEC5"/>
                </a:solidFill>
                <a:latin typeface="Arial"/>
                <a:cs typeface="Arial"/>
              </a:rPr>
              <a:t>tous</a:t>
            </a:r>
            <a:r>
              <a:rPr sz="1600" b="1" spc="-20" dirty="0">
                <a:solidFill>
                  <a:srgbClr val="71BEC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1BEC5"/>
                </a:solidFill>
                <a:latin typeface="Arial"/>
                <a:cs typeface="Arial"/>
              </a:rPr>
              <a:t>les</a:t>
            </a:r>
            <a:r>
              <a:rPr sz="1600" b="1" spc="-25" dirty="0">
                <a:solidFill>
                  <a:srgbClr val="71BEC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1BEC5"/>
                </a:solidFill>
                <a:latin typeface="Arial"/>
                <a:cs typeface="Arial"/>
              </a:rPr>
              <a:t>autres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14591" y="4351401"/>
            <a:ext cx="688975" cy="432434"/>
          </a:xfrm>
          <a:custGeom>
            <a:avLst/>
            <a:gdLst/>
            <a:ahLst/>
            <a:cxnLst/>
            <a:rect l="l" t="t" r="r" b="b"/>
            <a:pathLst>
              <a:path w="688975" h="432435">
                <a:moveTo>
                  <a:pt x="472439" y="0"/>
                </a:moveTo>
                <a:lnTo>
                  <a:pt x="0" y="0"/>
                </a:lnTo>
                <a:lnTo>
                  <a:pt x="0" y="432054"/>
                </a:lnTo>
                <a:lnTo>
                  <a:pt x="472439" y="432054"/>
                </a:lnTo>
                <a:lnTo>
                  <a:pt x="688466" y="216026"/>
                </a:lnTo>
                <a:lnTo>
                  <a:pt x="472439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15378" y="4431868"/>
            <a:ext cx="180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21905" y="4989322"/>
            <a:ext cx="2674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Via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site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web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SharePoint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1" name="object 21" descr="Microsoft Teams Icon SVG Vector &amp; PNG Free Download | UXW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6920" y="3209963"/>
            <a:ext cx="570369" cy="53120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16920" y="4959743"/>
            <a:ext cx="570369" cy="456298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523491" y="3452495"/>
            <a:ext cx="3747135" cy="432434"/>
          </a:xfrm>
          <a:custGeom>
            <a:avLst/>
            <a:gdLst/>
            <a:ahLst/>
            <a:cxnLst/>
            <a:rect l="l" t="t" r="r" b="b"/>
            <a:pathLst>
              <a:path w="3747135" h="432435">
                <a:moveTo>
                  <a:pt x="3531108" y="0"/>
                </a:moveTo>
                <a:lnTo>
                  <a:pt x="0" y="0"/>
                </a:lnTo>
                <a:lnTo>
                  <a:pt x="215900" y="215899"/>
                </a:lnTo>
                <a:lnTo>
                  <a:pt x="0" y="431926"/>
                </a:lnTo>
                <a:lnTo>
                  <a:pt x="3531108" y="431926"/>
                </a:lnTo>
                <a:lnTo>
                  <a:pt x="3747135" y="215899"/>
                </a:lnTo>
                <a:lnTo>
                  <a:pt x="353110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18513" y="3529660"/>
            <a:ext cx="1287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B8B92"/>
                </a:solidFill>
                <a:latin typeface="Arial"/>
                <a:cs typeface="Arial"/>
              </a:rPr>
              <a:t>Fichier-Excel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95730" y="3452495"/>
            <a:ext cx="688975" cy="432434"/>
          </a:xfrm>
          <a:custGeom>
            <a:avLst/>
            <a:gdLst/>
            <a:ahLst/>
            <a:cxnLst/>
            <a:rect l="l" t="t" r="r" b="b"/>
            <a:pathLst>
              <a:path w="688975" h="432435">
                <a:moveTo>
                  <a:pt x="472389" y="0"/>
                </a:moveTo>
                <a:lnTo>
                  <a:pt x="0" y="0"/>
                </a:lnTo>
                <a:lnTo>
                  <a:pt x="0" y="431926"/>
                </a:lnTo>
                <a:lnTo>
                  <a:pt x="472389" y="431926"/>
                </a:lnTo>
                <a:lnTo>
                  <a:pt x="688416" y="215899"/>
                </a:lnTo>
                <a:lnTo>
                  <a:pt x="472389" y="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00099" y="3532708"/>
            <a:ext cx="170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23491" y="5142484"/>
            <a:ext cx="3747135" cy="432434"/>
          </a:xfrm>
          <a:custGeom>
            <a:avLst/>
            <a:gdLst/>
            <a:ahLst/>
            <a:cxnLst/>
            <a:rect l="l" t="t" r="r" b="b"/>
            <a:pathLst>
              <a:path w="3747135" h="432435">
                <a:moveTo>
                  <a:pt x="3531108" y="0"/>
                </a:moveTo>
                <a:lnTo>
                  <a:pt x="0" y="0"/>
                </a:lnTo>
                <a:lnTo>
                  <a:pt x="215900" y="216027"/>
                </a:lnTo>
                <a:lnTo>
                  <a:pt x="0" y="432054"/>
                </a:lnTo>
                <a:lnTo>
                  <a:pt x="3531108" y="432054"/>
                </a:lnTo>
                <a:lnTo>
                  <a:pt x="3747135" y="216027"/>
                </a:lnTo>
                <a:lnTo>
                  <a:pt x="353110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18513" y="5220715"/>
            <a:ext cx="1988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Document</a:t>
            </a:r>
            <a:r>
              <a:rPr sz="1600" b="1" spc="-3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B8B92"/>
                </a:solidFill>
                <a:latin typeface="Arial"/>
                <a:cs typeface="Arial"/>
              </a:rPr>
              <a:t>descriptif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95730" y="5142484"/>
            <a:ext cx="688975" cy="432434"/>
          </a:xfrm>
          <a:custGeom>
            <a:avLst/>
            <a:gdLst/>
            <a:ahLst/>
            <a:cxnLst/>
            <a:rect l="l" t="t" r="r" b="b"/>
            <a:pathLst>
              <a:path w="688975" h="432435">
                <a:moveTo>
                  <a:pt x="472389" y="0"/>
                </a:moveTo>
                <a:lnTo>
                  <a:pt x="0" y="0"/>
                </a:lnTo>
                <a:lnTo>
                  <a:pt x="0" y="432054"/>
                </a:lnTo>
                <a:lnTo>
                  <a:pt x="472389" y="432054"/>
                </a:lnTo>
                <a:lnTo>
                  <a:pt x="688416" y="216027"/>
                </a:lnTo>
                <a:lnTo>
                  <a:pt x="472389" y="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00099" y="5223764"/>
            <a:ext cx="169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1" name="object 3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848735">
              <a:lnSpc>
                <a:spcPct val="100000"/>
              </a:lnSpc>
              <a:spcBef>
                <a:spcPts val="105"/>
              </a:spcBef>
            </a:pPr>
            <a:r>
              <a:rPr dirty="0"/>
              <a:t>Transmission</a:t>
            </a:r>
            <a:r>
              <a:rPr spc="-45" dirty="0"/>
              <a:t> </a:t>
            </a:r>
            <a:r>
              <a:rPr dirty="0"/>
              <a:t>des</a:t>
            </a:r>
            <a:r>
              <a:rPr spc="-10" dirty="0"/>
              <a:t> informations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602486" y="4042409"/>
            <a:ext cx="14808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Exemple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(fichier </a:t>
            </a:r>
            <a:r>
              <a:rPr sz="1600" i="1" dirty="0">
                <a:latin typeface="Arial"/>
                <a:cs typeface="Arial"/>
              </a:rPr>
              <a:t>Excel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présenté </a:t>
            </a:r>
            <a:r>
              <a:rPr sz="1600" i="1" dirty="0">
                <a:latin typeface="Arial"/>
                <a:cs typeface="Arial"/>
              </a:rPr>
              <a:t>lors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25" dirty="0">
                <a:latin typeface="Arial"/>
                <a:cs typeface="Arial"/>
              </a:rPr>
              <a:t>la </a:t>
            </a:r>
            <a:r>
              <a:rPr sz="1600" i="1" spc="-10" dirty="0">
                <a:latin typeface="Arial"/>
                <a:cs typeface="Arial"/>
              </a:rPr>
              <a:t>session)</a:t>
            </a:r>
            <a:r>
              <a:rPr sz="1600" spc="-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5398" y="4054057"/>
            <a:ext cx="744230" cy="57276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908" y="4438015"/>
            <a:ext cx="13061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6E82"/>
                </a:solidFill>
                <a:latin typeface="Verdana"/>
                <a:cs typeface="Verdana"/>
              </a:rPr>
              <a:t>POC</a:t>
            </a:r>
            <a:r>
              <a:rPr sz="3000" b="1" spc="-70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3000" b="1" spc="-50" dirty="0">
                <a:solidFill>
                  <a:srgbClr val="006E82"/>
                </a:solidFill>
                <a:latin typeface="Verdana"/>
                <a:cs typeface="Verdana"/>
              </a:rPr>
              <a:t>2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41908" y="3976242"/>
            <a:ext cx="4833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Numérisation</a:t>
            </a:r>
            <a:r>
              <a:rPr sz="24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nomenclature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02660" y="1720593"/>
            <a:ext cx="3912235" cy="913130"/>
            <a:chOff x="1502660" y="1720593"/>
            <a:chExt cx="3912235" cy="9131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2660" y="1720593"/>
              <a:ext cx="3912115" cy="9128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0763" y="1735200"/>
              <a:ext cx="3840479" cy="841375"/>
            </a:xfrm>
            <a:custGeom>
              <a:avLst/>
              <a:gdLst/>
              <a:ahLst/>
              <a:cxnLst/>
              <a:rect l="l" t="t" r="r" b="b"/>
              <a:pathLst>
                <a:path w="3840479" h="841375">
                  <a:moveTo>
                    <a:pt x="3700272" y="0"/>
                  </a:moveTo>
                  <a:lnTo>
                    <a:pt x="140081" y="0"/>
                  </a:lnTo>
                  <a:lnTo>
                    <a:pt x="95812" y="7143"/>
                  </a:lnTo>
                  <a:lnTo>
                    <a:pt x="57360" y="27033"/>
                  </a:lnTo>
                  <a:lnTo>
                    <a:pt x="27033" y="57360"/>
                  </a:lnTo>
                  <a:lnTo>
                    <a:pt x="7143" y="95812"/>
                  </a:lnTo>
                  <a:lnTo>
                    <a:pt x="0" y="140081"/>
                  </a:lnTo>
                  <a:lnTo>
                    <a:pt x="0" y="700659"/>
                  </a:lnTo>
                  <a:lnTo>
                    <a:pt x="7143" y="744989"/>
                  </a:lnTo>
                  <a:lnTo>
                    <a:pt x="27033" y="783479"/>
                  </a:lnTo>
                  <a:lnTo>
                    <a:pt x="57360" y="813825"/>
                  </a:lnTo>
                  <a:lnTo>
                    <a:pt x="95812" y="833722"/>
                  </a:lnTo>
                  <a:lnTo>
                    <a:pt x="140081" y="840866"/>
                  </a:lnTo>
                  <a:lnTo>
                    <a:pt x="3700272" y="840866"/>
                  </a:lnTo>
                  <a:lnTo>
                    <a:pt x="3744602" y="833722"/>
                  </a:lnTo>
                  <a:lnTo>
                    <a:pt x="3783092" y="813825"/>
                  </a:lnTo>
                  <a:lnTo>
                    <a:pt x="3813438" y="783479"/>
                  </a:lnTo>
                  <a:lnTo>
                    <a:pt x="3833335" y="744989"/>
                  </a:lnTo>
                  <a:lnTo>
                    <a:pt x="3840480" y="700659"/>
                  </a:lnTo>
                  <a:lnTo>
                    <a:pt x="3840480" y="140081"/>
                  </a:lnTo>
                  <a:lnTo>
                    <a:pt x="3833335" y="95812"/>
                  </a:lnTo>
                  <a:lnTo>
                    <a:pt x="3813438" y="57360"/>
                  </a:lnTo>
                  <a:lnTo>
                    <a:pt x="3783092" y="27033"/>
                  </a:lnTo>
                  <a:lnTo>
                    <a:pt x="3744602" y="7143"/>
                  </a:lnTo>
                  <a:lnTo>
                    <a:pt x="3700272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0763" y="1735200"/>
              <a:ext cx="3840479" cy="841375"/>
            </a:xfrm>
            <a:custGeom>
              <a:avLst/>
              <a:gdLst/>
              <a:ahLst/>
              <a:cxnLst/>
              <a:rect l="l" t="t" r="r" b="b"/>
              <a:pathLst>
                <a:path w="3840479" h="841375">
                  <a:moveTo>
                    <a:pt x="0" y="140081"/>
                  </a:moveTo>
                  <a:lnTo>
                    <a:pt x="7143" y="95812"/>
                  </a:lnTo>
                  <a:lnTo>
                    <a:pt x="27033" y="57360"/>
                  </a:lnTo>
                  <a:lnTo>
                    <a:pt x="57360" y="27033"/>
                  </a:lnTo>
                  <a:lnTo>
                    <a:pt x="95812" y="7143"/>
                  </a:lnTo>
                  <a:lnTo>
                    <a:pt x="140081" y="0"/>
                  </a:lnTo>
                  <a:lnTo>
                    <a:pt x="3700272" y="0"/>
                  </a:lnTo>
                  <a:lnTo>
                    <a:pt x="3744602" y="7143"/>
                  </a:lnTo>
                  <a:lnTo>
                    <a:pt x="3783092" y="27033"/>
                  </a:lnTo>
                  <a:lnTo>
                    <a:pt x="3813438" y="57360"/>
                  </a:lnTo>
                  <a:lnTo>
                    <a:pt x="3833335" y="95812"/>
                  </a:lnTo>
                  <a:lnTo>
                    <a:pt x="3840480" y="140081"/>
                  </a:lnTo>
                  <a:lnTo>
                    <a:pt x="3840480" y="700659"/>
                  </a:lnTo>
                  <a:lnTo>
                    <a:pt x="3833335" y="744989"/>
                  </a:lnTo>
                  <a:lnTo>
                    <a:pt x="3813438" y="783479"/>
                  </a:lnTo>
                  <a:lnTo>
                    <a:pt x="3783092" y="813825"/>
                  </a:lnTo>
                  <a:lnTo>
                    <a:pt x="3744602" y="833722"/>
                  </a:lnTo>
                  <a:lnTo>
                    <a:pt x="3700272" y="840866"/>
                  </a:lnTo>
                  <a:lnTo>
                    <a:pt x="140081" y="840866"/>
                  </a:lnTo>
                  <a:lnTo>
                    <a:pt x="95812" y="833722"/>
                  </a:lnTo>
                  <a:lnTo>
                    <a:pt x="57360" y="813825"/>
                  </a:lnTo>
                  <a:lnTo>
                    <a:pt x="27033" y="783479"/>
                  </a:lnTo>
                  <a:lnTo>
                    <a:pt x="7143" y="744989"/>
                  </a:lnTo>
                  <a:lnTo>
                    <a:pt x="0" y="700659"/>
                  </a:lnTo>
                  <a:lnTo>
                    <a:pt x="0" y="140081"/>
                  </a:lnTo>
                  <a:close/>
                </a:path>
              </a:pathLst>
            </a:custGeom>
            <a:ln w="9525">
              <a:solidFill>
                <a:srgbClr val="1E4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17977" y="2000250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Hôpital</a:t>
            </a:r>
            <a:r>
              <a:rPr sz="1800" b="1" spc="-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pilote</a:t>
            </a:r>
            <a:r>
              <a:rPr sz="1800" b="1" spc="-114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F2C3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02660" y="2887934"/>
            <a:ext cx="3912235" cy="892175"/>
            <a:chOff x="1502660" y="2887934"/>
            <a:chExt cx="3912235" cy="8921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2660" y="2887934"/>
              <a:ext cx="3912115" cy="8916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40763" y="2903473"/>
              <a:ext cx="3840479" cy="819150"/>
            </a:xfrm>
            <a:custGeom>
              <a:avLst/>
              <a:gdLst/>
              <a:ahLst/>
              <a:cxnLst/>
              <a:rect l="l" t="t" r="r" b="b"/>
              <a:pathLst>
                <a:path w="3840479" h="819150">
                  <a:moveTo>
                    <a:pt x="3703955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8"/>
                  </a:lnTo>
                  <a:lnTo>
                    <a:pt x="0" y="682116"/>
                  </a:lnTo>
                  <a:lnTo>
                    <a:pt x="6955" y="725283"/>
                  </a:lnTo>
                  <a:lnTo>
                    <a:pt x="26322" y="762763"/>
                  </a:lnTo>
                  <a:lnTo>
                    <a:pt x="55851" y="792311"/>
                  </a:lnTo>
                  <a:lnTo>
                    <a:pt x="93293" y="811685"/>
                  </a:lnTo>
                  <a:lnTo>
                    <a:pt x="136398" y="818642"/>
                  </a:lnTo>
                  <a:lnTo>
                    <a:pt x="3703955" y="818642"/>
                  </a:lnTo>
                  <a:lnTo>
                    <a:pt x="3747121" y="811685"/>
                  </a:lnTo>
                  <a:lnTo>
                    <a:pt x="3784601" y="792311"/>
                  </a:lnTo>
                  <a:lnTo>
                    <a:pt x="3814149" y="762763"/>
                  </a:lnTo>
                  <a:lnTo>
                    <a:pt x="3833523" y="725283"/>
                  </a:lnTo>
                  <a:lnTo>
                    <a:pt x="3840480" y="682116"/>
                  </a:lnTo>
                  <a:lnTo>
                    <a:pt x="3840480" y="136398"/>
                  </a:lnTo>
                  <a:lnTo>
                    <a:pt x="3833523" y="93293"/>
                  </a:lnTo>
                  <a:lnTo>
                    <a:pt x="3814149" y="55851"/>
                  </a:lnTo>
                  <a:lnTo>
                    <a:pt x="3784601" y="26322"/>
                  </a:lnTo>
                  <a:lnTo>
                    <a:pt x="3747121" y="6955"/>
                  </a:lnTo>
                  <a:lnTo>
                    <a:pt x="3703955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0763" y="2903473"/>
              <a:ext cx="3840479" cy="819150"/>
            </a:xfrm>
            <a:custGeom>
              <a:avLst/>
              <a:gdLst/>
              <a:ahLst/>
              <a:cxnLst/>
              <a:rect l="l" t="t" r="r" b="b"/>
              <a:pathLst>
                <a:path w="3840479" h="819150">
                  <a:moveTo>
                    <a:pt x="0" y="136398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3703955" y="0"/>
                  </a:lnTo>
                  <a:lnTo>
                    <a:pt x="3747121" y="6955"/>
                  </a:lnTo>
                  <a:lnTo>
                    <a:pt x="3784601" y="26322"/>
                  </a:lnTo>
                  <a:lnTo>
                    <a:pt x="3814149" y="55851"/>
                  </a:lnTo>
                  <a:lnTo>
                    <a:pt x="3833523" y="93293"/>
                  </a:lnTo>
                  <a:lnTo>
                    <a:pt x="3840480" y="136398"/>
                  </a:lnTo>
                  <a:lnTo>
                    <a:pt x="3840480" y="682116"/>
                  </a:lnTo>
                  <a:lnTo>
                    <a:pt x="3833523" y="725283"/>
                  </a:lnTo>
                  <a:lnTo>
                    <a:pt x="3814149" y="762763"/>
                  </a:lnTo>
                  <a:lnTo>
                    <a:pt x="3784601" y="792311"/>
                  </a:lnTo>
                  <a:lnTo>
                    <a:pt x="3747121" y="811685"/>
                  </a:lnTo>
                  <a:lnTo>
                    <a:pt x="3703955" y="818642"/>
                  </a:lnTo>
                  <a:lnTo>
                    <a:pt x="136398" y="818642"/>
                  </a:lnTo>
                  <a:lnTo>
                    <a:pt x="93293" y="811685"/>
                  </a:lnTo>
                  <a:lnTo>
                    <a:pt x="55851" y="792311"/>
                  </a:lnTo>
                  <a:lnTo>
                    <a:pt x="26322" y="762763"/>
                  </a:lnTo>
                  <a:lnTo>
                    <a:pt x="6955" y="725283"/>
                  </a:lnTo>
                  <a:lnTo>
                    <a:pt x="0" y="682116"/>
                  </a:lnTo>
                  <a:lnTo>
                    <a:pt x="0" y="136398"/>
                  </a:lnTo>
                  <a:close/>
                </a:path>
              </a:pathLst>
            </a:custGeom>
            <a:ln w="9525">
              <a:solidFill>
                <a:srgbClr val="1E4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09850" y="3157473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Hôpital</a:t>
            </a:r>
            <a:r>
              <a:rPr sz="1800" b="1" spc="-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pilote</a:t>
            </a:r>
            <a:r>
              <a:rPr sz="1800" b="1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F2C3C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64092" y="1726679"/>
            <a:ext cx="3820795" cy="3205480"/>
            <a:chOff x="6864092" y="1726679"/>
            <a:chExt cx="3820795" cy="320548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4092" y="1726679"/>
              <a:ext cx="3820675" cy="320499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02196" y="1742313"/>
              <a:ext cx="3749040" cy="3133090"/>
            </a:xfrm>
            <a:custGeom>
              <a:avLst/>
              <a:gdLst/>
              <a:ahLst/>
              <a:cxnLst/>
              <a:rect l="l" t="t" r="r" b="b"/>
              <a:pathLst>
                <a:path w="3749040" h="3133090">
                  <a:moveTo>
                    <a:pt x="3226943" y="0"/>
                  </a:moveTo>
                  <a:lnTo>
                    <a:pt x="522224" y="0"/>
                  </a:lnTo>
                  <a:lnTo>
                    <a:pt x="474690" y="2134"/>
                  </a:lnTo>
                  <a:lnTo>
                    <a:pt x="428353" y="8413"/>
                  </a:lnTo>
                  <a:lnTo>
                    <a:pt x="383395" y="18654"/>
                  </a:lnTo>
                  <a:lnTo>
                    <a:pt x="340002" y="32671"/>
                  </a:lnTo>
                  <a:lnTo>
                    <a:pt x="298358" y="50281"/>
                  </a:lnTo>
                  <a:lnTo>
                    <a:pt x="258647" y="71298"/>
                  </a:lnTo>
                  <a:lnTo>
                    <a:pt x="221053" y="95539"/>
                  </a:lnTo>
                  <a:lnTo>
                    <a:pt x="185761" y="122820"/>
                  </a:lnTo>
                  <a:lnTo>
                    <a:pt x="152955" y="152955"/>
                  </a:lnTo>
                  <a:lnTo>
                    <a:pt x="122820" y="185761"/>
                  </a:lnTo>
                  <a:lnTo>
                    <a:pt x="95539" y="221053"/>
                  </a:lnTo>
                  <a:lnTo>
                    <a:pt x="71298" y="258647"/>
                  </a:lnTo>
                  <a:lnTo>
                    <a:pt x="50281" y="298358"/>
                  </a:lnTo>
                  <a:lnTo>
                    <a:pt x="32671" y="340002"/>
                  </a:lnTo>
                  <a:lnTo>
                    <a:pt x="18654" y="383395"/>
                  </a:lnTo>
                  <a:lnTo>
                    <a:pt x="8413" y="428353"/>
                  </a:lnTo>
                  <a:lnTo>
                    <a:pt x="2134" y="474690"/>
                  </a:lnTo>
                  <a:lnTo>
                    <a:pt x="0" y="522224"/>
                  </a:lnTo>
                  <a:lnTo>
                    <a:pt x="0" y="2610739"/>
                  </a:lnTo>
                  <a:lnTo>
                    <a:pt x="2134" y="2658272"/>
                  </a:lnTo>
                  <a:lnTo>
                    <a:pt x="8413" y="2704609"/>
                  </a:lnTo>
                  <a:lnTo>
                    <a:pt x="18654" y="2749567"/>
                  </a:lnTo>
                  <a:lnTo>
                    <a:pt x="32671" y="2792960"/>
                  </a:lnTo>
                  <a:lnTo>
                    <a:pt x="50281" y="2834604"/>
                  </a:lnTo>
                  <a:lnTo>
                    <a:pt x="71298" y="2874315"/>
                  </a:lnTo>
                  <a:lnTo>
                    <a:pt x="95539" y="2911909"/>
                  </a:lnTo>
                  <a:lnTo>
                    <a:pt x="122820" y="2947201"/>
                  </a:lnTo>
                  <a:lnTo>
                    <a:pt x="152955" y="2980007"/>
                  </a:lnTo>
                  <a:lnTo>
                    <a:pt x="185761" y="3010142"/>
                  </a:lnTo>
                  <a:lnTo>
                    <a:pt x="221053" y="3037423"/>
                  </a:lnTo>
                  <a:lnTo>
                    <a:pt x="258647" y="3061664"/>
                  </a:lnTo>
                  <a:lnTo>
                    <a:pt x="298358" y="3082681"/>
                  </a:lnTo>
                  <a:lnTo>
                    <a:pt x="340002" y="3100291"/>
                  </a:lnTo>
                  <a:lnTo>
                    <a:pt x="383395" y="3114308"/>
                  </a:lnTo>
                  <a:lnTo>
                    <a:pt x="428353" y="3124549"/>
                  </a:lnTo>
                  <a:lnTo>
                    <a:pt x="474690" y="3130828"/>
                  </a:lnTo>
                  <a:lnTo>
                    <a:pt x="522224" y="3132963"/>
                  </a:lnTo>
                  <a:lnTo>
                    <a:pt x="3226943" y="3132963"/>
                  </a:lnTo>
                  <a:lnTo>
                    <a:pt x="3274474" y="3130828"/>
                  </a:lnTo>
                  <a:lnTo>
                    <a:pt x="3320809" y="3124549"/>
                  </a:lnTo>
                  <a:lnTo>
                    <a:pt x="3365761" y="3114308"/>
                  </a:lnTo>
                  <a:lnTo>
                    <a:pt x="3409148" y="3100291"/>
                  </a:lnTo>
                  <a:lnTo>
                    <a:pt x="3450784" y="3082681"/>
                  </a:lnTo>
                  <a:lnTo>
                    <a:pt x="3490486" y="3061664"/>
                  </a:lnTo>
                  <a:lnTo>
                    <a:pt x="3528070" y="3037423"/>
                  </a:lnTo>
                  <a:lnTo>
                    <a:pt x="3563352" y="3010142"/>
                  </a:lnTo>
                  <a:lnTo>
                    <a:pt x="3596147" y="2980007"/>
                  </a:lnTo>
                  <a:lnTo>
                    <a:pt x="3626272" y="2947201"/>
                  </a:lnTo>
                  <a:lnTo>
                    <a:pt x="3653542" y="2911909"/>
                  </a:lnTo>
                  <a:lnTo>
                    <a:pt x="3677774" y="2874315"/>
                  </a:lnTo>
                  <a:lnTo>
                    <a:pt x="3698782" y="2834604"/>
                  </a:lnTo>
                  <a:lnTo>
                    <a:pt x="3716384" y="2792960"/>
                  </a:lnTo>
                  <a:lnTo>
                    <a:pt x="3730395" y="2749567"/>
                  </a:lnTo>
                  <a:lnTo>
                    <a:pt x="3740630" y="2704609"/>
                  </a:lnTo>
                  <a:lnTo>
                    <a:pt x="3746906" y="2658272"/>
                  </a:lnTo>
                  <a:lnTo>
                    <a:pt x="3749039" y="2610739"/>
                  </a:lnTo>
                  <a:lnTo>
                    <a:pt x="3749039" y="522224"/>
                  </a:lnTo>
                  <a:lnTo>
                    <a:pt x="3746906" y="474690"/>
                  </a:lnTo>
                  <a:lnTo>
                    <a:pt x="3740630" y="428353"/>
                  </a:lnTo>
                  <a:lnTo>
                    <a:pt x="3730395" y="383395"/>
                  </a:lnTo>
                  <a:lnTo>
                    <a:pt x="3716384" y="340002"/>
                  </a:lnTo>
                  <a:lnTo>
                    <a:pt x="3698782" y="298358"/>
                  </a:lnTo>
                  <a:lnTo>
                    <a:pt x="3677774" y="258647"/>
                  </a:lnTo>
                  <a:lnTo>
                    <a:pt x="3653542" y="221053"/>
                  </a:lnTo>
                  <a:lnTo>
                    <a:pt x="3626272" y="185761"/>
                  </a:lnTo>
                  <a:lnTo>
                    <a:pt x="3596147" y="152955"/>
                  </a:lnTo>
                  <a:lnTo>
                    <a:pt x="3563352" y="122820"/>
                  </a:lnTo>
                  <a:lnTo>
                    <a:pt x="3528070" y="95539"/>
                  </a:lnTo>
                  <a:lnTo>
                    <a:pt x="3490486" y="71298"/>
                  </a:lnTo>
                  <a:lnTo>
                    <a:pt x="3450784" y="50281"/>
                  </a:lnTo>
                  <a:lnTo>
                    <a:pt x="3409148" y="32671"/>
                  </a:lnTo>
                  <a:lnTo>
                    <a:pt x="3365761" y="18654"/>
                  </a:lnTo>
                  <a:lnTo>
                    <a:pt x="3320809" y="8413"/>
                  </a:lnTo>
                  <a:lnTo>
                    <a:pt x="3274474" y="2134"/>
                  </a:lnTo>
                  <a:lnTo>
                    <a:pt x="322694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02196" y="1742313"/>
              <a:ext cx="3749040" cy="3133090"/>
            </a:xfrm>
            <a:custGeom>
              <a:avLst/>
              <a:gdLst/>
              <a:ahLst/>
              <a:cxnLst/>
              <a:rect l="l" t="t" r="r" b="b"/>
              <a:pathLst>
                <a:path w="3749040" h="3133090">
                  <a:moveTo>
                    <a:pt x="0" y="522224"/>
                  </a:moveTo>
                  <a:lnTo>
                    <a:pt x="2134" y="474690"/>
                  </a:lnTo>
                  <a:lnTo>
                    <a:pt x="8413" y="428353"/>
                  </a:lnTo>
                  <a:lnTo>
                    <a:pt x="18654" y="383395"/>
                  </a:lnTo>
                  <a:lnTo>
                    <a:pt x="32671" y="340002"/>
                  </a:lnTo>
                  <a:lnTo>
                    <a:pt x="50281" y="298358"/>
                  </a:lnTo>
                  <a:lnTo>
                    <a:pt x="71298" y="258647"/>
                  </a:lnTo>
                  <a:lnTo>
                    <a:pt x="95539" y="221053"/>
                  </a:lnTo>
                  <a:lnTo>
                    <a:pt x="122820" y="185761"/>
                  </a:lnTo>
                  <a:lnTo>
                    <a:pt x="152955" y="152955"/>
                  </a:lnTo>
                  <a:lnTo>
                    <a:pt x="185761" y="122820"/>
                  </a:lnTo>
                  <a:lnTo>
                    <a:pt x="221053" y="95539"/>
                  </a:lnTo>
                  <a:lnTo>
                    <a:pt x="258647" y="71298"/>
                  </a:lnTo>
                  <a:lnTo>
                    <a:pt x="298358" y="50281"/>
                  </a:lnTo>
                  <a:lnTo>
                    <a:pt x="340002" y="32671"/>
                  </a:lnTo>
                  <a:lnTo>
                    <a:pt x="383395" y="18654"/>
                  </a:lnTo>
                  <a:lnTo>
                    <a:pt x="428353" y="8413"/>
                  </a:lnTo>
                  <a:lnTo>
                    <a:pt x="474690" y="2134"/>
                  </a:lnTo>
                  <a:lnTo>
                    <a:pt x="522224" y="0"/>
                  </a:lnTo>
                  <a:lnTo>
                    <a:pt x="3226943" y="0"/>
                  </a:lnTo>
                  <a:lnTo>
                    <a:pt x="3274474" y="2134"/>
                  </a:lnTo>
                  <a:lnTo>
                    <a:pt x="3320809" y="8413"/>
                  </a:lnTo>
                  <a:lnTo>
                    <a:pt x="3365761" y="18654"/>
                  </a:lnTo>
                  <a:lnTo>
                    <a:pt x="3409148" y="32671"/>
                  </a:lnTo>
                  <a:lnTo>
                    <a:pt x="3450784" y="50281"/>
                  </a:lnTo>
                  <a:lnTo>
                    <a:pt x="3490486" y="71298"/>
                  </a:lnTo>
                  <a:lnTo>
                    <a:pt x="3528070" y="95539"/>
                  </a:lnTo>
                  <a:lnTo>
                    <a:pt x="3563352" y="122820"/>
                  </a:lnTo>
                  <a:lnTo>
                    <a:pt x="3596147" y="152955"/>
                  </a:lnTo>
                  <a:lnTo>
                    <a:pt x="3626272" y="185761"/>
                  </a:lnTo>
                  <a:lnTo>
                    <a:pt x="3653542" y="221053"/>
                  </a:lnTo>
                  <a:lnTo>
                    <a:pt x="3677774" y="258647"/>
                  </a:lnTo>
                  <a:lnTo>
                    <a:pt x="3698782" y="298358"/>
                  </a:lnTo>
                  <a:lnTo>
                    <a:pt x="3716384" y="340002"/>
                  </a:lnTo>
                  <a:lnTo>
                    <a:pt x="3730395" y="383395"/>
                  </a:lnTo>
                  <a:lnTo>
                    <a:pt x="3740630" y="428353"/>
                  </a:lnTo>
                  <a:lnTo>
                    <a:pt x="3746906" y="474690"/>
                  </a:lnTo>
                  <a:lnTo>
                    <a:pt x="3749039" y="522224"/>
                  </a:lnTo>
                  <a:lnTo>
                    <a:pt x="3749039" y="2610739"/>
                  </a:lnTo>
                  <a:lnTo>
                    <a:pt x="3746906" y="2658272"/>
                  </a:lnTo>
                  <a:lnTo>
                    <a:pt x="3740630" y="2704609"/>
                  </a:lnTo>
                  <a:lnTo>
                    <a:pt x="3730395" y="2749567"/>
                  </a:lnTo>
                  <a:lnTo>
                    <a:pt x="3716384" y="2792960"/>
                  </a:lnTo>
                  <a:lnTo>
                    <a:pt x="3698782" y="2834604"/>
                  </a:lnTo>
                  <a:lnTo>
                    <a:pt x="3677774" y="2874315"/>
                  </a:lnTo>
                  <a:lnTo>
                    <a:pt x="3653542" y="2911909"/>
                  </a:lnTo>
                  <a:lnTo>
                    <a:pt x="3626272" y="2947201"/>
                  </a:lnTo>
                  <a:lnTo>
                    <a:pt x="3596147" y="2980007"/>
                  </a:lnTo>
                  <a:lnTo>
                    <a:pt x="3563352" y="3010142"/>
                  </a:lnTo>
                  <a:lnTo>
                    <a:pt x="3528070" y="3037423"/>
                  </a:lnTo>
                  <a:lnTo>
                    <a:pt x="3490486" y="3061664"/>
                  </a:lnTo>
                  <a:lnTo>
                    <a:pt x="3450784" y="3082681"/>
                  </a:lnTo>
                  <a:lnTo>
                    <a:pt x="3409148" y="3100291"/>
                  </a:lnTo>
                  <a:lnTo>
                    <a:pt x="3365761" y="3114308"/>
                  </a:lnTo>
                  <a:lnTo>
                    <a:pt x="3320809" y="3124549"/>
                  </a:lnTo>
                  <a:lnTo>
                    <a:pt x="3274474" y="3130828"/>
                  </a:lnTo>
                  <a:lnTo>
                    <a:pt x="3226943" y="3132963"/>
                  </a:lnTo>
                  <a:lnTo>
                    <a:pt x="522224" y="3132963"/>
                  </a:lnTo>
                  <a:lnTo>
                    <a:pt x="474690" y="3130828"/>
                  </a:lnTo>
                  <a:lnTo>
                    <a:pt x="428353" y="3124549"/>
                  </a:lnTo>
                  <a:lnTo>
                    <a:pt x="383395" y="3114308"/>
                  </a:lnTo>
                  <a:lnTo>
                    <a:pt x="340002" y="3100291"/>
                  </a:lnTo>
                  <a:lnTo>
                    <a:pt x="298358" y="3082681"/>
                  </a:lnTo>
                  <a:lnTo>
                    <a:pt x="258647" y="3061664"/>
                  </a:lnTo>
                  <a:lnTo>
                    <a:pt x="221053" y="3037423"/>
                  </a:lnTo>
                  <a:lnTo>
                    <a:pt x="185761" y="3010142"/>
                  </a:lnTo>
                  <a:lnTo>
                    <a:pt x="152955" y="2980007"/>
                  </a:lnTo>
                  <a:lnTo>
                    <a:pt x="122820" y="2947201"/>
                  </a:lnTo>
                  <a:lnTo>
                    <a:pt x="95539" y="2911909"/>
                  </a:lnTo>
                  <a:lnTo>
                    <a:pt x="71298" y="2874315"/>
                  </a:lnTo>
                  <a:lnTo>
                    <a:pt x="50281" y="2834604"/>
                  </a:lnTo>
                  <a:lnTo>
                    <a:pt x="32671" y="2792960"/>
                  </a:lnTo>
                  <a:lnTo>
                    <a:pt x="18654" y="2749567"/>
                  </a:lnTo>
                  <a:lnTo>
                    <a:pt x="8413" y="2704609"/>
                  </a:lnTo>
                  <a:lnTo>
                    <a:pt x="2134" y="2658272"/>
                  </a:lnTo>
                  <a:lnTo>
                    <a:pt x="0" y="2610739"/>
                  </a:lnTo>
                  <a:lnTo>
                    <a:pt x="0" y="522224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46163" y="3016377"/>
            <a:ext cx="3264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305" marR="5080" indent="-5232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Environnements</a:t>
            </a:r>
            <a:r>
              <a:rPr sz="1800" b="1" spc="-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de</a:t>
            </a:r>
            <a:r>
              <a:rPr sz="1800" b="1" spc="-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test</a:t>
            </a:r>
            <a:r>
              <a:rPr sz="1800" b="1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/</a:t>
            </a:r>
            <a:r>
              <a:rPr sz="1800" b="1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F2C3C"/>
                </a:solidFill>
                <a:latin typeface="Arial"/>
                <a:cs typeface="Arial"/>
              </a:rPr>
              <a:t>PoC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Integration</a:t>
            </a:r>
            <a:r>
              <a:rPr sz="1800" b="1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+</a:t>
            </a:r>
            <a:r>
              <a:rPr sz="1800" b="1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2C3C"/>
                </a:solidFill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46337" y="1833943"/>
            <a:ext cx="979169" cy="699135"/>
            <a:chOff x="5646337" y="1833943"/>
            <a:chExt cx="979169" cy="69913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6337" y="1834660"/>
              <a:ext cx="978679" cy="69837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684520" y="1838705"/>
              <a:ext cx="914400" cy="640080"/>
            </a:xfrm>
            <a:custGeom>
              <a:avLst/>
              <a:gdLst/>
              <a:ahLst/>
              <a:cxnLst/>
              <a:rect l="l" t="t" r="r" b="b"/>
              <a:pathLst>
                <a:path w="914400" h="640080">
                  <a:moveTo>
                    <a:pt x="594359" y="0"/>
                  </a:moveTo>
                  <a:lnTo>
                    <a:pt x="594359" y="160020"/>
                  </a:lnTo>
                  <a:lnTo>
                    <a:pt x="0" y="160020"/>
                  </a:lnTo>
                  <a:lnTo>
                    <a:pt x="0" y="480060"/>
                  </a:lnTo>
                  <a:lnTo>
                    <a:pt x="594359" y="480060"/>
                  </a:lnTo>
                  <a:lnTo>
                    <a:pt x="594359" y="640080"/>
                  </a:lnTo>
                  <a:lnTo>
                    <a:pt x="914400" y="320040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84520" y="1838705"/>
              <a:ext cx="914400" cy="640080"/>
            </a:xfrm>
            <a:custGeom>
              <a:avLst/>
              <a:gdLst/>
              <a:ahLst/>
              <a:cxnLst/>
              <a:rect l="l" t="t" r="r" b="b"/>
              <a:pathLst>
                <a:path w="914400" h="640080">
                  <a:moveTo>
                    <a:pt x="0" y="160020"/>
                  </a:moveTo>
                  <a:lnTo>
                    <a:pt x="594359" y="160020"/>
                  </a:lnTo>
                  <a:lnTo>
                    <a:pt x="594359" y="0"/>
                  </a:lnTo>
                  <a:lnTo>
                    <a:pt x="914400" y="320040"/>
                  </a:lnTo>
                  <a:lnTo>
                    <a:pt x="594359" y="640080"/>
                  </a:lnTo>
                  <a:lnTo>
                    <a:pt x="594359" y="480060"/>
                  </a:lnTo>
                  <a:lnTo>
                    <a:pt x="0" y="480060"/>
                  </a:lnTo>
                  <a:lnTo>
                    <a:pt x="0" y="160020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646337" y="2983928"/>
            <a:ext cx="979169" cy="699770"/>
            <a:chOff x="5646337" y="2983928"/>
            <a:chExt cx="979169" cy="69977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6337" y="2985280"/>
              <a:ext cx="978679" cy="6983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84520" y="2988691"/>
              <a:ext cx="914400" cy="640080"/>
            </a:xfrm>
            <a:custGeom>
              <a:avLst/>
              <a:gdLst/>
              <a:ahLst/>
              <a:cxnLst/>
              <a:rect l="l" t="t" r="r" b="b"/>
              <a:pathLst>
                <a:path w="914400" h="640079">
                  <a:moveTo>
                    <a:pt x="594359" y="0"/>
                  </a:moveTo>
                  <a:lnTo>
                    <a:pt x="594359" y="160020"/>
                  </a:lnTo>
                  <a:lnTo>
                    <a:pt x="0" y="160020"/>
                  </a:lnTo>
                  <a:lnTo>
                    <a:pt x="0" y="480060"/>
                  </a:lnTo>
                  <a:lnTo>
                    <a:pt x="594359" y="480060"/>
                  </a:lnTo>
                  <a:lnTo>
                    <a:pt x="594359" y="640080"/>
                  </a:lnTo>
                  <a:lnTo>
                    <a:pt x="914400" y="320039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84520" y="2988691"/>
              <a:ext cx="914400" cy="640080"/>
            </a:xfrm>
            <a:custGeom>
              <a:avLst/>
              <a:gdLst/>
              <a:ahLst/>
              <a:cxnLst/>
              <a:rect l="l" t="t" r="r" b="b"/>
              <a:pathLst>
                <a:path w="914400" h="640079">
                  <a:moveTo>
                    <a:pt x="0" y="160020"/>
                  </a:moveTo>
                  <a:lnTo>
                    <a:pt x="594359" y="160020"/>
                  </a:lnTo>
                  <a:lnTo>
                    <a:pt x="594359" y="0"/>
                  </a:lnTo>
                  <a:lnTo>
                    <a:pt x="914400" y="320039"/>
                  </a:lnTo>
                  <a:lnTo>
                    <a:pt x="594359" y="640080"/>
                  </a:lnTo>
                  <a:lnTo>
                    <a:pt x="594359" y="480060"/>
                  </a:lnTo>
                  <a:lnTo>
                    <a:pt x="0" y="480060"/>
                  </a:lnTo>
                  <a:lnTo>
                    <a:pt x="0" y="160020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502660" y="4033982"/>
            <a:ext cx="3912235" cy="892175"/>
            <a:chOff x="1502660" y="4033982"/>
            <a:chExt cx="3912235" cy="892175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2660" y="4033982"/>
              <a:ext cx="3912115" cy="8916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540763" y="4049522"/>
              <a:ext cx="3840479" cy="818515"/>
            </a:xfrm>
            <a:custGeom>
              <a:avLst/>
              <a:gdLst/>
              <a:ahLst/>
              <a:cxnLst/>
              <a:rect l="l" t="t" r="r" b="b"/>
              <a:pathLst>
                <a:path w="3840479" h="818514">
                  <a:moveTo>
                    <a:pt x="3703955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2116"/>
                  </a:lnTo>
                  <a:lnTo>
                    <a:pt x="6955" y="725221"/>
                  </a:lnTo>
                  <a:lnTo>
                    <a:pt x="26322" y="762663"/>
                  </a:lnTo>
                  <a:lnTo>
                    <a:pt x="55851" y="792192"/>
                  </a:lnTo>
                  <a:lnTo>
                    <a:pt x="93293" y="811559"/>
                  </a:lnTo>
                  <a:lnTo>
                    <a:pt x="136398" y="818514"/>
                  </a:lnTo>
                  <a:lnTo>
                    <a:pt x="3703955" y="818514"/>
                  </a:lnTo>
                  <a:lnTo>
                    <a:pt x="3747121" y="811559"/>
                  </a:lnTo>
                  <a:lnTo>
                    <a:pt x="3784601" y="792192"/>
                  </a:lnTo>
                  <a:lnTo>
                    <a:pt x="3814149" y="762663"/>
                  </a:lnTo>
                  <a:lnTo>
                    <a:pt x="3833523" y="725221"/>
                  </a:lnTo>
                  <a:lnTo>
                    <a:pt x="3840480" y="682116"/>
                  </a:lnTo>
                  <a:lnTo>
                    <a:pt x="3840480" y="136397"/>
                  </a:lnTo>
                  <a:lnTo>
                    <a:pt x="3833523" y="93293"/>
                  </a:lnTo>
                  <a:lnTo>
                    <a:pt x="3814149" y="55851"/>
                  </a:lnTo>
                  <a:lnTo>
                    <a:pt x="3784601" y="26322"/>
                  </a:lnTo>
                  <a:lnTo>
                    <a:pt x="3747121" y="6955"/>
                  </a:lnTo>
                  <a:lnTo>
                    <a:pt x="3703955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40763" y="4049522"/>
              <a:ext cx="3840479" cy="818515"/>
            </a:xfrm>
            <a:custGeom>
              <a:avLst/>
              <a:gdLst/>
              <a:ahLst/>
              <a:cxnLst/>
              <a:rect l="l" t="t" r="r" b="b"/>
              <a:pathLst>
                <a:path w="3840479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3703955" y="0"/>
                  </a:lnTo>
                  <a:lnTo>
                    <a:pt x="3747121" y="6955"/>
                  </a:lnTo>
                  <a:lnTo>
                    <a:pt x="3784601" y="26322"/>
                  </a:lnTo>
                  <a:lnTo>
                    <a:pt x="3814149" y="55851"/>
                  </a:lnTo>
                  <a:lnTo>
                    <a:pt x="3833523" y="93293"/>
                  </a:lnTo>
                  <a:lnTo>
                    <a:pt x="3840480" y="136397"/>
                  </a:lnTo>
                  <a:lnTo>
                    <a:pt x="3840480" y="682116"/>
                  </a:lnTo>
                  <a:lnTo>
                    <a:pt x="3833523" y="725221"/>
                  </a:lnTo>
                  <a:lnTo>
                    <a:pt x="3814149" y="762663"/>
                  </a:lnTo>
                  <a:lnTo>
                    <a:pt x="3784601" y="792192"/>
                  </a:lnTo>
                  <a:lnTo>
                    <a:pt x="3747121" y="811559"/>
                  </a:lnTo>
                  <a:lnTo>
                    <a:pt x="3703955" y="818514"/>
                  </a:lnTo>
                  <a:lnTo>
                    <a:pt x="136398" y="818514"/>
                  </a:lnTo>
                  <a:lnTo>
                    <a:pt x="93293" y="811559"/>
                  </a:lnTo>
                  <a:lnTo>
                    <a:pt x="55851" y="792192"/>
                  </a:lnTo>
                  <a:lnTo>
                    <a:pt x="26322" y="762663"/>
                  </a:lnTo>
                  <a:lnTo>
                    <a:pt x="6955" y="725221"/>
                  </a:lnTo>
                  <a:lnTo>
                    <a:pt x="0" y="682116"/>
                  </a:lnTo>
                  <a:lnTo>
                    <a:pt x="0" y="136397"/>
                  </a:lnTo>
                  <a:close/>
                </a:path>
              </a:pathLst>
            </a:custGeom>
            <a:ln w="9525">
              <a:solidFill>
                <a:srgbClr val="1E4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577845" y="4303903"/>
            <a:ext cx="1765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Hôpital</a:t>
            </a:r>
            <a:r>
              <a:rPr sz="1800" b="1" spc="-4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C3C"/>
                </a:solidFill>
                <a:latin typeface="Arial"/>
                <a:cs typeface="Arial"/>
              </a:rPr>
              <a:t>pilote</a:t>
            </a:r>
            <a:r>
              <a:rPr sz="1800" b="1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F2C3C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646337" y="4134040"/>
            <a:ext cx="979169" cy="699135"/>
            <a:chOff x="5646337" y="4134040"/>
            <a:chExt cx="979169" cy="699135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46337" y="4134376"/>
              <a:ext cx="978679" cy="69837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684520" y="4138803"/>
              <a:ext cx="914400" cy="640080"/>
            </a:xfrm>
            <a:custGeom>
              <a:avLst/>
              <a:gdLst/>
              <a:ahLst/>
              <a:cxnLst/>
              <a:rect l="l" t="t" r="r" b="b"/>
              <a:pathLst>
                <a:path w="914400" h="640079">
                  <a:moveTo>
                    <a:pt x="594359" y="0"/>
                  </a:moveTo>
                  <a:lnTo>
                    <a:pt x="594359" y="160020"/>
                  </a:lnTo>
                  <a:lnTo>
                    <a:pt x="0" y="160020"/>
                  </a:lnTo>
                  <a:lnTo>
                    <a:pt x="0" y="480060"/>
                  </a:lnTo>
                  <a:lnTo>
                    <a:pt x="594359" y="480060"/>
                  </a:lnTo>
                  <a:lnTo>
                    <a:pt x="594359" y="640080"/>
                  </a:lnTo>
                  <a:lnTo>
                    <a:pt x="914400" y="320040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84520" y="4138803"/>
              <a:ext cx="914400" cy="640080"/>
            </a:xfrm>
            <a:custGeom>
              <a:avLst/>
              <a:gdLst/>
              <a:ahLst/>
              <a:cxnLst/>
              <a:rect l="l" t="t" r="r" b="b"/>
              <a:pathLst>
                <a:path w="914400" h="640079">
                  <a:moveTo>
                    <a:pt x="0" y="160020"/>
                  </a:moveTo>
                  <a:lnTo>
                    <a:pt x="594359" y="160020"/>
                  </a:lnTo>
                  <a:lnTo>
                    <a:pt x="594359" y="0"/>
                  </a:lnTo>
                  <a:lnTo>
                    <a:pt x="914400" y="320040"/>
                  </a:lnTo>
                  <a:lnTo>
                    <a:pt x="594359" y="640080"/>
                  </a:lnTo>
                  <a:lnTo>
                    <a:pt x="594359" y="480060"/>
                  </a:lnTo>
                  <a:lnTo>
                    <a:pt x="0" y="480060"/>
                  </a:lnTo>
                  <a:lnTo>
                    <a:pt x="0" y="160020"/>
                  </a:lnTo>
                  <a:close/>
                </a:path>
              </a:pathLst>
            </a:custGeom>
            <a:ln w="952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575561" y="5316982"/>
            <a:ext cx="4239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Tester</a:t>
            </a:r>
            <a:r>
              <a:rPr sz="1800" spc="-5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et</a:t>
            </a:r>
            <a:r>
              <a:rPr sz="1800" spc="-4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ajuster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Pilote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petite</a:t>
            </a:r>
            <a:r>
              <a:rPr sz="1800" spc="-20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C3C"/>
                </a:solidFill>
                <a:latin typeface="Arial"/>
                <a:cs typeface="Arial"/>
              </a:rPr>
              <a:t>ampleur (~10</a:t>
            </a:r>
            <a:r>
              <a:rPr sz="1800" spc="-25" dirty="0">
                <a:solidFill>
                  <a:srgbClr val="1F2C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C3C"/>
                </a:solidFill>
                <a:latin typeface="Arial"/>
                <a:cs typeface="Arial"/>
              </a:rPr>
              <a:t>hôpitaux)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66</a:t>
            </a:fld>
            <a:endParaRPr spc="-25" dirty="0"/>
          </a:p>
        </p:txBody>
      </p:sp>
      <p:sp>
        <p:nvSpPr>
          <p:cNvPr id="36" name="object 3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2895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Comment?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37221" y="1902332"/>
            <a:ext cx="6032500" cy="1548130"/>
          </a:xfrm>
          <a:custGeom>
            <a:avLst/>
            <a:gdLst/>
            <a:ahLst/>
            <a:cxnLst/>
            <a:rect l="l" t="t" r="r" b="b"/>
            <a:pathLst>
              <a:path w="6032500" h="1548129">
                <a:moveTo>
                  <a:pt x="0" y="1548002"/>
                </a:moveTo>
                <a:lnTo>
                  <a:pt x="6032119" y="1548002"/>
                </a:lnTo>
                <a:lnTo>
                  <a:pt x="6032119" y="0"/>
                </a:lnTo>
                <a:lnTo>
                  <a:pt x="0" y="0"/>
                </a:lnTo>
                <a:lnTo>
                  <a:pt x="0" y="1548002"/>
                </a:lnTo>
                <a:close/>
              </a:path>
            </a:pathLst>
          </a:custGeom>
          <a:ln w="28575">
            <a:solidFill>
              <a:srgbClr val="006E8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5877" y="1815839"/>
            <a:ext cx="5462270" cy="135953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600" b="1" spc="-20" dirty="0">
                <a:solidFill>
                  <a:srgbClr val="006E82"/>
                </a:solidFill>
                <a:latin typeface="Arial"/>
                <a:cs typeface="Arial"/>
              </a:rPr>
              <a:t>Quoi</a:t>
            </a:r>
            <a:endParaRPr sz="1600">
              <a:latin typeface="Arial"/>
              <a:cs typeface="Arial"/>
            </a:endParaRPr>
          </a:p>
          <a:p>
            <a:pPr marL="183515" marR="55880" indent="-171450">
              <a:lnSpc>
                <a:spcPct val="110100"/>
              </a:lnSpc>
              <a:spcBef>
                <a:spcPts val="330"/>
              </a:spcBef>
              <a:buChar char="•"/>
              <a:tabLst>
                <a:tab pos="184785" algn="l"/>
              </a:tabLst>
            </a:pPr>
            <a:r>
              <a:rPr sz="1400" dirty="0">
                <a:latin typeface="Arial"/>
                <a:cs typeface="Arial"/>
              </a:rPr>
              <a:t>Intégrer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nouvelle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nomenclature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règles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d’application 	</a:t>
            </a:r>
            <a:r>
              <a:rPr sz="1400" dirty="0">
                <a:latin typeface="Arial"/>
                <a:cs typeface="Arial"/>
              </a:rPr>
              <a:t>(générales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spécifiques)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tous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systèmes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liés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d’un 	</a:t>
            </a:r>
            <a:r>
              <a:rPr sz="1400" spc="-10" dirty="0">
                <a:latin typeface="Arial"/>
                <a:cs typeface="Arial"/>
              </a:rPr>
              <a:t>hôpital.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470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Onboarding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softs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→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tester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numérisation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nomenclature.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887" y="2250820"/>
            <a:ext cx="625475" cy="625475"/>
          </a:xfrm>
          <a:custGeom>
            <a:avLst/>
            <a:gdLst/>
            <a:ahLst/>
            <a:cxnLst/>
            <a:rect l="l" t="t" r="r" b="b"/>
            <a:pathLst>
              <a:path w="625475" h="625475">
                <a:moveTo>
                  <a:pt x="145033" y="378840"/>
                </a:moveTo>
                <a:lnTo>
                  <a:pt x="16205" y="506729"/>
                </a:lnTo>
                <a:lnTo>
                  <a:pt x="0" y="552830"/>
                </a:lnTo>
                <a:lnTo>
                  <a:pt x="1701" y="566546"/>
                </a:lnTo>
                <a:lnTo>
                  <a:pt x="21335" y="604012"/>
                </a:lnTo>
                <a:lnTo>
                  <a:pt x="39242" y="616838"/>
                </a:lnTo>
                <a:lnTo>
                  <a:pt x="45224" y="620267"/>
                </a:lnTo>
                <a:lnTo>
                  <a:pt x="52044" y="621918"/>
                </a:lnTo>
                <a:lnTo>
                  <a:pt x="58864" y="623696"/>
                </a:lnTo>
                <a:lnTo>
                  <a:pt x="65697" y="624458"/>
                </a:lnTo>
                <a:lnTo>
                  <a:pt x="72517" y="625348"/>
                </a:lnTo>
                <a:lnTo>
                  <a:pt x="79349" y="624458"/>
                </a:lnTo>
                <a:lnTo>
                  <a:pt x="86169" y="623696"/>
                </a:lnTo>
                <a:lnTo>
                  <a:pt x="93002" y="621918"/>
                </a:lnTo>
                <a:lnTo>
                  <a:pt x="99822" y="620267"/>
                </a:lnTo>
                <a:lnTo>
                  <a:pt x="106641" y="616838"/>
                </a:lnTo>
                <a:lnTo>
                  <a:pt x="112623" y="613409"/>
                </a:lnTo>
                <a:lnTo>
                  <a:pt x="118592" y="609091"/>
                </a:lnTo>
                <a:lnTo>
                  <a:pt x="75082" y="609091"/>
                </a:lnTo>
                <a:lnTo>
                  <a:pt x="69113" y="608329"/>
                </a:lnTo>
                <a:lnTo>
                  <a:pt x="63982" y="607440"/>
                </a:lnTo>
                <a:lnTo>
                  <a:pt x="58013" y="606551"/>
                </a:lnTo>
                <a:lnTo>
                  <a:pt x="52895" y="604901"/>
                </a:lnTo>
                <a:lnTo>
                  <a:pt x="47777" y="602361"/>
                </a:lnTo>
                <a:lnTo>
                  <a:pt x="42659" y="598931"/>
                </a:lnTo>
                <a:lnTo>
                  <a:pt x="38392" y="595502"/>
                </a:lnTo>
                <a:lnTo>
                  <a:pt x="33273" y="592074"/>
                </a:lnTo>
                <a:lnTo>
                  <a:pt x="28155" y="585215"/>
                </a:lnTo>
                <a:lnTo>
                  <a:pt x="23888" y="579246"/>
                </a:lnTo>
                <a:lnTo>
                  <a:pt x="96916" y="579246"/>
                </a:lnTo>
                <a:lnTo>
                  <a:pt x="103238" y="574166"/>
                </a:lnTo>
                <a:lnTo>
                  <a:pt x="196227" y="481202"/>
                </a:lnTo>
                <a:lnTo>
                  <a:pt x="247421" y="481202"/>
                </a:lnTo>
                <a:lnTo>
                  <a:pt x="231216" y="470915"/>
                </a:lnTo>
                <a:lnTo>
                  <a:pt x="189407" y="436752"/>
                </a:lnTo>
                <a:lnTo>
                  <a:pt x="154419" y="394207"/>
                </a:lnTo>
                <a:lnTo>
                  <a:pt x="145033" y="378840"/>
                </a:lnTo>
                <a:close/>
              </a:path>
              <a:path w="625475" h="625475">
                <a:moveTo>
                  <a:pt x="247421" y="481202"/>
                </a:moveTo>
                <a:lnTo>
                  <a:pt x="196227" y="481202"/>
                </a:lnTo>
                <a:lnTo>
                  <a:pt x="204762" y="487171"/>
                </a:lnTo>
                <a:lnTo>
                  <a:pt x="214147" y="493140"/>
                </a:lnTo>
                <a:lnTo>
                  <a:pt x="116027" y="592074"/>
                </a:lnTo>
                <a:lnTo>
                  <a:pt x="75082" y="609091"/>
                </a:lnTo>
                <a:lnTo>
                  <a:pt x="118592" y="609091"/>
                </a:lnTo>
                <a:lnTo>
                  <a:pt x="247421" y="481202"/>
                </a:lnTo>
                <a:close/>
              </a:path>
              <a:path w="625475" h="625475">
                <a:moveTo>
                  <a:pt x="96916" y="579246"/>
                </a:moveTo>
                <a:lnTo>
                  <a:pt x="23888" y="579246"/>
                </a:lnTo>
                <a:lnTo>
                  <a:pt x="28155" y="581787"/>
                </a:lnTo>
                <a:lnTo>
                  <a:pt x="33273" y="584453"/>
                </a:lnTo>
                <a:lnTo>
                  <a:pt x="43510" y="588644"/>
                </a:lnTo>
                <a:lnTo>
                  <a:pt x="53746" y="591184"/>
                </a:lnTo>
                <a:lnTo>
                  <a:pt x="63982" y="591184"/>
                </a:lnTo>
                <a:lnTo>
                  <a:pt x="75082" y="589533"/>
                </a:lnTo>
                <a:lnTo>
                  <a:pt x="85318" y="586104"/>
                </a:lnTo>
                <a:lnTo>
                  <a:pt x="94703" y="581025"/>
                </a:lnTo>
                <a:lnTo>
                  <a:pt x="96916" y="579246"/>
                </a:lnTo>
                <a:close/>
              </a:path>
              <a:path w="625475" h="625475">
                <a:moveTo>
                  <a:pt x="377951" y="0"/>
                </a:moveTo>
                <a:lnTo>
                  <a:pt x="366013" y="888"/>
                </a:lnTo>
                <a:lnTo>
                  <a:pt x="353212" y="1650"/>
                </a:lnTo>
                <a:lnTo>
                  <a:pt x="328472" y="5079"/>
                </a:lnTo>
                <a:lnTo>
                  <a:pt x="316522" y="7619"/>
                </a:lnTo>
                <a:lnTo>
                  <a:pt x="304584" y="11049"/>
                </a:lnTo>
                <a:lnTo>
                  <a:pt x="293497" y="15366"/>
                </a:lnTo>
                <a:lnTo>
                  <a:pt x="282397" y="19557"/>
                </a:lnTo>
                <a:lnTo>
                  <a:pt x="271310" y="24764"/>
                </a:lnTo>
                <a:lnTo>
                  <a:pt x="260222" y="29844"/>
                </a:lnTo>
                <a:lnTo>
                  <a:pt x="249974" y="35813"/>
                </a:lnTo>
                <a:lnTo>
                  <a:pt x="240588" y="42671"/>
                </a:lnTo>
                <a:lnTo>
                  <a:pt x="230352" y="49402"/>
                </a:lnTo>
                <a:lnTo>
                  <a:pt x="220967" y="56261"/>
                </a:lnTo>
                <a:lnTo>
                  <a:pt x="180022" y="99821"/>
                </a:lnTo>
                <a:lnTo>
                  <a:pt x="155282" y="139953"/>
                </a:lnTo>
                <a:lnTo>
                  <a:pt x="151015" y="151002"/>
                </a:lnTo>
                <a:lnTo>
                  <a:pt x="145897" y="162051"/>
                </a:lnTo>
                <a:lnTo>
                  <a:pt x="142481" y="173989"/>
                </a:lnTo>
                <a:lnTo>
                  <a:pt x="139064" y="185165"/>
                </a:lnTo>
                <a:lnTo>
                  <a:pt x="136512" y="197103"/>
                </a:lnTo>
                <a:lnTo>
                  <a:pt x="133946" y="209803"/>
                </a:lnTo>
                <a:lnTo>
                  <a:pt x="132245" y="221741"/>
                </a:lnTo>
                <a:lnTo>
                  <a:pt x="131394" y="234568"/>
                </a:lnTo>
                <a:lnTo>
                  <a:pt x="131394" y="260223"/>
                </a:lnTo>
                <a:lnTo>
                  <a:pt x="139064" y="308863"/>
                </a:lnTo>
                <a:lnTo>
                  <a:pt x="151015" y="342900"/>
                </a:lnTo>
                <a:lnTo>
                  <a:pt x="155282" y="354075"/>
                </a:lnTo>
                <a:lnTo>
                  <a:pt x="180022" y="394969"/>
                </a:lnTo>
                <a:lnTo>
                  <a:pt x="212445" y="430021"/>
                </a:lnTo>
                <a:lnTo>
                  <a:pt x="249974" y="458088"/>
                </a:lnTo>
                <a:lnTo>
                  <a:pt x="293497" y="479425"/>
                </a:lnTo>
                <a:lnTo>
                  <a:pt x="353212" y="493140"/>
                </a:lnTo>
                <a:lnTo>
                  <a:pt x="366013" y="493902"/>
                </a:lnTo>
                <a:lnTo>
                  <a:pt x="390753" y="493902"/>
                </a:lnTo>
                <a:lnTo>
                  <a:pt x="452183" y="482853"/>
                </a:lnTo>
                <a:lnTo>
                  <a:pt x="495693" y="464057"/>
                </a:lnTo>
                <a:lnTo>
                  <a:pt x="506780" y="458088"/>
                </a:lnTo>
                <a:lnTo>
                  <a:pt x="544322" y="430021"/>
                </a:lnTo>
                <a:lnTo>
                  <a:pt x="553663" y="421386"/>
                </a:lnTo>
                <a:lnTo>
                  <a:pt x="377951" y="421386"/>
                </a:lnTo>
                <a:lnTo>
                  <a:pt x="360895" y="420624"/>
                </a:lnTo>
                <a:lnTo>
                  <a:pt x="310553" y="407796"/>
                </a:lnTo>
                <a:lnTo>
                  <a:pt x="267893" y="381380"/>
                </a:lnTo>
                <a:lnTo>
                  <a:pt x="233768" y="344677"/>
                </a:lnTo>
                <a:lnTo>
                  <a:pt x="211581" y="298576"/>
                </a:lnTo>
                <a:lnTo>
                  <a:pt x="203911" y="247395"/>
                </a:lnTo>
                <a:lnTo>
                  <a:pt x="204762" y="229488"/>
                </a:lnTo>
                <a:lnTo>
                  <a:pt x="217563" y="179196"/>
                </a:lnTo>
                <a:lnTo>
                  <a:pt x="244005" y="136525"/>
                </a:lnTo>
                <a:lnTo>
                  <a:pt x="280695" y="102362"/>
                </a:lnTo>
                <a:lnTo>
                  <a:pt x="326770" y="81025"/>
                </a:lnTo>
                <a:lnTo>
                  <a:pt x="377951" y="73405"/>
                </a:lnTo>
                <a:lnTo>
                  <a:pt x="553748" y="73405"/>
                </a:lnTo>
                <a:lnTo>
                  <a:pt x="544322" y="64007"/>
                </a:lnTo>
                <a:lnTo>
                  <a:pt x="535787" y="56261"/>
                </a:lnTo>
                <a:lnTo>
                  <a:pt x="526402" y="49402"/>
                </a:lnTo>
                <a:lnTo>
                  <a:pt x="516166" y="42671"/>
                </a:lnTo>
                <a:lnTo>
                  <a:pt x="506780" y="35813"/>
                </a:lnTo>
                <a:lnTo>
                  <a:pt x="495693" y="29844"/>
                </a:lnTo>
                <a:lnTo>
                  <a:pt x="485457" y="24764"/>
                </a:lnTo>
                <a:lnTo>
                  <a:pt x="474370" y="19557"/>
                </a:lnTo>
                <a:lnTo>
                  <a:pt x="463270" y="15366"/>
                </a:lnTo>
                <a:lnTo>
                  <a:pt x="452183" y="11049"/>
                </a:lnTo>
                <a:lnTo>
                  <a:pt x="440232" y="7619"/>
                </a:lnTo>
                <a:lnTo>
                  <a:pt x="428294" y="5079"/>
                </a:lnTo>
                <a:lnTo>
                  <a:pt x="403555" y="1650"/>
                </a:lnTo>
                <a:lnTo>
                  <a:pt x="377951" y="0"/>
                </a:lnTo>
                <a:close/>
              </a:path>
              <a:path w="625475" h="625475">
                <a:moveTo>
                  <a:pt x="553748" y="73405"/>
                </a:moveTo>
                <a:lnTo>
                  <a:pt x="377951" y="73405"/>
                </a:lnTo>
                <a:lnTo>
                  <a:pt x="395871" y="74167"/>
                </a:lnTo>
                <a:lnTo>
                  <a:pt x="413791" y="76707"/>
                </a:lnTo>
                <a:lnTo>
                  <a:pt x="461568" y="93852"/>
                </a:lnTo>
                <a:lnTo>
                  <a:pt x="501662" y="123698"/>
                </a:lnTo>
                <a:lnTo>
                  <a:pt x="531533" y="163829"/>
                </a:lnTo>
                <a:lnTo>
                  <a:pt x="548589" y="212470"/>
                </a:lnTo>
                <a:lnTo>
                  <a:pt x="552856" y="247395"/>
                </a:lnTo>
                <a:lnTo>
                  <a:pt x="552005" y="265302"/>
                </a:lnTo>
                <a:lnTo>
                  <a:pt x="539203" y="314832"/>
                </a:lnTo>
                <a:lnTo>
                  <a:pt x="512762" y="358266"/>
                </a:lnTo>
                <a:lnTo>
                  <a:pt x="476072" y="391540"/>
                </a:lnTo>
                <a:lnTo>
                  <a:pt x="429996" y="413765"/>
                </a:lnTo>
                <a:lnTo>
                  <a:pt x="377951" y="421386"/>
                </a:lnTo>
                <a:lnTo>
                  <a:pt x="553663" y="421386"/>
                </a:lnTo>
                <a:lnTo>
                  <a:pt x="583565" y="385571"/>
                </a:lnTo>
                <a:lnTo>
                  <a:pt x="605751" y="342900"/>
                </a:lnTo>
                <a:lnTo>
                  <a:pt x="622820" y="284988"/>
                </a:lnTo>
                <a:lnTo>
                  <a:pt x="625373" y="260223"/>
                </a:lnTo>
                <a:lnTo>
                  <a:pt x="625373" y="234568"/>
                </a:lnTo>
                <a:lnTo>
                  <a:pt x="617702" y="185165"/>
                </a:lnTo>
                <a:lnTo>
                  <a:pt x="600633" y="139953"/>
                </a:lnTo>
                <a:lnTo>
                  <a:pt x="576745" y="99821"/>
                </a:lnTo>
                <a:lnTo>
                  <a:pt x="561390" y="81025"/>
                </a:lnTo>
                <a:lnTo>
                  <a:pt x="553748" y="73405"/>
                </a:lnTo>
                <a:close/>
              </a:path>
            </a:pathLst>
          </a:custGeom>
          <a:solidFill>
            <a:srgbClr val="006E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37591" y="5901334"/>
            <a:ext cx="711200" cy="558800"/>
            <a:chOff x="337591" y="5901334"/>
            <a:chExt cx="711200" cy="5588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791" y="5901334"/>
              <a:ext cx="177800" cy="177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7591" y="6104534"/>
              <a:ext cx="284480" cy="215900"/>
            </a:xfrm>
            <a:custGeom>
              <a:avLst/>
              <a:gdLst/>
              <a:ahLst/>
              <a:cxnLst/>
              <a:rect l="l" t="t" r="r" b="b"/>
              <a:pathLst>
                <a:path w="284480" h="215900">
                  <a:moveTo>
                    <a:pt x="284149" y="114541"/>
                  </a:moveTo>
                  <a:lnTo>
                    <a:pt x="283908" y="114300"/>
                  </a:lnTo>
                  <a:lnTo>
                    <a:pt x="266446" y="96850"/>
                  </a:lnTo>
                  <a:lnTo>
                    <a:pt x="252933" y="75641"/>
                  </a:lnTo>
                  <a:lnTo>
                    <a:pt x="244322" y="51600"/>
                  </a:lnTo>
                  <a:lnTo>
                    <a:pt x="241300" y="25400"/>
                  </a:lnTo>
                  <a:lnTo>
                    <a:pt x="241490" y="18935"/>
                  </a:lnTo>
                  <a:lnTo>
                    <a:pt x="242062" y="12573"/>
                  </a:lnTo>
                  <a:lnTo>
                    <a:pt x="242963" y="6311"/>
                  </a:lnTo>
                  <a:lnTo>
                    <a:pt x="244195" y="152"/>
                  </a:lnTo>
                  <a:lnTo>
                    <a:pt x="242277" y="0"/>
                  </a:lnTo>
                  <a:lnTo>
                    <a:pt x="88900" y="0"/>
                  </a:lnTo>
                  <a:lnTo>
                    <a:pt x="54292" y="6985"/>
                  </a:lnTo>
                  <a:lnTo>
                    <a:pt x="26035" y="26035"/>
                  </a:lnTo>
                  <a:lnTo>
                    <a:pt x="6985" y="54305"/>
                  </a:lnTo>
                  <a:lnTo>
                    <a:pt x="0" y="88900"/>
                  </a:lnTo>
                  <a:lnTo>
                    <a:pt x="0" y="215900"/>
                  </a:lnTo>
                  <a:lnTo>
                    <a:pt x="165849" y="215900"/>
                  </a:lnTo>
                  <a:lnTo>
                    <a:pt x="177990" y="175920"/>
                  </a:lnTo>
                  <a:lnTo>
                    <a:pt x="202933" y="143675"/>
                  </a:lnTo>
                  <a:lnTo>
                    <a:pt x="237731" y="122135"/>
                  </a:lnTo>
                  <a:lnTo>
                    <a:pt x="279400" y="114300"/>
                  </a:lnTo>
                  <a:lnTo>
                    <a:pt x="281000" y="114300"/>
                  </a:lnTo>
                  <a:lnTo>
                    <a:pt x="282562" y="114477"/>
                  </a:lnTo>
                  <a:lnTo>
                    <a:pt x="284149" y="114541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791" y="5901334"/>
              <a:ext cx="177799" cy="177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4641" y="6104534"/>
              <a:ext cx="284480" cy="215900"/>
            </a:xfrm>
            <a:custGeom>
              <a:avLst/>
              <a:gdLst/>
              <a:ahLst/>
              <a:cxnLst/>
              <a:rect l="l" t="t" r="r" b="b"/>
              <a:pathLst>
                <a:path w="284480" h="215900">
                  <a:moveTo>
                    <a:pt x="284149" y="88900"/>
                  </a:moveTo>
                  <a:lnTo>
                    <a:pt x="277164" y="54305"/>
                  </a:lnTo>
                  <a:lnTo>
                    <a:pt x="258114" y="26035"/>
                  </a:lnTo>
                  <a:lnTo>
                    <a:pt x="229857" y="6985"/>
                  </a:lnTo>
                  <a:lnTo>
                    <a:pt x="195249" y="0"/>
                  </a:lnTo>
                  <a:lnTo>
                    <a:pt x="39954" y="152"/>
                  </a:lnTo>
                  <a:lnTo>
                    <a:pt x="41186" y="6311"/>
                  </a:lnTo>
                  <a:lnTo>
                    <a:pt x="42087" y="12573"/>
                  </a:lnTo>
                  <a:lnTo>
                    <a:pt x="42659" y="18935"/>
                  </a:lnTo>
                  <a:lnTo>
                    <a:pt x="42773" y="26035"/>
                  </a:lnTo>
                  <a:lnTo>
                    <a:pt x="39827" y="51600"/>
                  </a:lnTo>
                  <a:lnTo>
                    <a:pt x="31216" y="75641"/>
                  </a:lnTo>
                  <a:lnTo>
                    <a:pt x="17703" y="96850"/>
                  </a:lnTo>
                  <a:lnTo>
                    <a:pt x="0" y="114541"/>
                  </a:lnTo>
                  <a:lnTo>
                    <a:pt x="3149" y="114300"/>
                  </a:lnTo>
                  <a:lnTo>
                    <a:pt x="4749" y="114300"/>
                  </a:lnTo>
                  <a:lnTo>
                    <a:pt x="46418" y="122135"/>
                  </a:lnTo>
                  <a:lnTo>
                    <a:pt x="81216" y="143675"/>
                  </a:lnTo>
                  <a:lnTo>
                    <a:pt x="106159" y="175920"/>
                  </a:lnTo>
                  <a:lnTo>
                    <a:pt x="118300" y="215900"/>
                  </a:lnTo>
                  <a:lnTo>
                    <a:pt x="284149" y="215900"/>
                  </a:lnTo>
                  <a:lnTo>
                    <a:pt x="284149" y="114300"/>
                  </a:lnTo>
                  <a:lnTo>
                    <a:pt x="284149" y="88900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291" y="6041034"/>
              <a:ext cx="177800" cy="177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8091" y="6244234"/>
              <a:ext cx="330200" cy="215900"/>
            </a:xfrm>
            <a:custGeom>
              <a:avLst/>
              <a:gdLst/>
              <a:ahLst/>
              <a:cxnLst/>
              <a:rect l="l" t="t" r="r" b="b"/>
              <a:pathLst>
                <a:path w="330200" h="215900">
                  <a:moveTo>
                    <a:pt x="241300" y="0"/>
                  </a:moveTo>
                  <a:lnTo>
                    <a:pt x="88900" y="0"/>
                  </a:lnTo>
                  <a:lnTo>
                    <a:pt x="54292" y="6984"/>
                  </a:lnTo>
                  <a:lnTo>
                    <a:pt x="26034" y="26047"/>
                  </a:lnTo>
                  <a:lnTo>
                    <a:pt x="6984" y="54305"/>
                  </a:lnTo>
                  <a:lnTo>
                    <a:pt x="0" y="88899"/>
                  </a:lnTo>
                  <a:lnTo>
                    <a:pt x="0" y="215899"/>
                  </a:lnTo>
                  <a:lnTo>
                    <a:pt x="330199" y="215899"/>
                  </a:lnTo>
                  <a:lnTo>
                    <a:pt x="330199" y="88899"/>
                  </a:lnTo>
                  <a:lnTo>
                    <a:pt x="323214" y="54305"/>
                  </a:lnTo>
                  <a:lnTo>
                    <a:pt x="304164" y="26047"/>
                  </a:lnTo>
                  <a:lnTo>
                    <a:pt x="275907" y="6984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12088" y="1422272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3B8B92"/>
                </a:solidFill>
                <a:latin typeface="Arial"/>
                <a:cs typeface="Arial"/>
              </a:rPr>
              <a:t>Approche: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0269" y="5851385"/>
            <a:ext cx="5993130" cy="621665"/>
          </a:xfrm>
          <a:prstGeom prst="rect">
            <a:avLst/>
          </a:prstGeom>
          <a:ln w="28575">
            <a:solidFill>
              <a:srgbClr val="006E82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484"/>
              </a:spcBef>
            </a:pPr>
            <a:r>
              <a:rPr sz="1600" b="1" spc="-25" dirty="0">
                <a:solidFill>
                  <a:srgbClr val="006E82"/>
                </a:solidFill>
                <a:latin typeface="Arial"/>
                <a:cs typeface="Arial"/>
              </a:rPr>
              <a:t>Qui</a:t>
            </a:r>
            <a:endParaRPr sz="1600">
              <a:latin typeface="Arial"/>
              <a:cs typeface="Arial"/>
            </a:endParaRPr>
          </a:p>
          <a:p>
            <a:pPr marL="281305" indent="-171450">
              <a:lnSpc>
                <a:spcPct val="100000"/>
              </a:lnSpc>
              <a:spcBef>
                <a:spcPts val="500"/>
              </a:spcBef>
              <a:buChar char="•"/>
              <a:tabLst>
                <a:tab pos="281305" algn="l"/>
              </a:tabLst>
            </a:pPr>
            <a:r>
              <a:rPr sz="1400" dirty="0">
                <a:latin typeface="Arial"/>
                <a:cs typeface="Arial"/>
              </a:rPr>
              <a:t>Sélection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d’hôpitaux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issus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PoC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hôpitaux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sentinelles.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0269" y="3657803"/>
            <a:ext cx="5993130" cy="2016125"/>
          </a:xfrm>
          <a:custGeom>
            <a:avLst/>
            <a:gdLst/>
            <a:ahLst/>
            <a:cxnLst/>
            <a:rect l="l" t="t" r="r" b="b"/>
            <a:pathLst>
              <a:path w="5993130" h="2016125">
                <a:moveTo>
                  <a:pt x="0" y="2015998"/>
                </a:moveTo>
                <a:lnTo>
                  <a:pt x="5992622" y="2015998"/>
                </a:lnTo>
                <a:lnTo>
                  <a:pt x="5992622" y="0"/>
                </a:lnTo>
                <a:lnTo>
                  <a:pt x="0" y="0"/>
                </a:lnTo>
                <a:lnTo>
                  <a:pt x="0" y="2015998"/>
                </a:lnTo>
                <a:close/>
              </a:path>
            </a:pathLst>
          </a:custGeom>
          <a:ln w="28575">
            <a:solidFill>
              <a:srgbClr val="006E8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5877" y="3682104"/>
            <a:ext cx="5786120" cy="16706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600" b="1" spc="-10" dirty="0">
                <a:solidFill>
                  <a:srgbClr val="006E82"/>
                </a:solidFill>
                <a:latin typeface="Arial"/>
                <a:cs typeface="Arial"/>
              </a:rPr>
              <a:t>Pourqoui</a:t>
            </a:r>
            <a:endParaRPr sz="1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00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Élaborer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méthodologie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20" dirty="0">
                <a:latin typeface="Arial"/>
                <a:cs typeface="Arial"/>
              </a:rPr>
              <a:t>test.</a:t>
            </a:r>
            <a:endParaRPr sz="1400">
              <a:latin typeface="Arial"/>
              <a:cs typeface="Arial"/>
            </a:endParaRPr>
          </a:p>
          <a:p>
            <a:pPr marL="183515" marR="427990" indent="-171450">
              <a:lnSpc>
                <a:spcPct val="110000"/>
              </a:lnSpc>
              <a:spcBef>
                <a:spcPts val="305"/>
              </a:spcBef>
              <a:buChar char="•"/>
              <a:tabLst>
                <a:tab pos="184785" algn="l"/>
              </a:tabLst>
            </a:pPr>
            <a:r>
              <a:rPr sz="1400" dirty="0">
                <a:latin typeface="Arial"/>
                <a:cs typeface="Arial"/>
              </a:rPr>
              <a:t>Tests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techniques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l’écosystème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d’un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hôpital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prestation 	</a:t>
            </a:r>
            <a:r>
              <a:rPr sz="1400" dirty="0">
                <a:latin typeface="Arial"/>
                <a:cs typeface="Arial"/>
              </a:rPr>
              <a:t>jusqu’avant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facturation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(pas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flux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V1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OA.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46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Interprétation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règles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attributs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utilisateurs.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470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Détection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“maladies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jeunesse”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avec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 softs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hôpitaux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PoC.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86555" y="3180588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29" h="900429">
                <a:moveTo>
                  <a:pt x="900049" y="0"/>
                </a:moveTo>
                <a:lnTo>
                  <a:pt x="449961" y="230124"/>
                </a:lnTo>
                <a:lnTo>
                  <a:pt x="0" y="0"/>
                </a:lnTo>
                <a:lnTo>
                  <a:pt x="0" y="669925"/>
                </a:lnTo>
                <a:lnTo>
                  <a:pt x="449961" y="900049"/>
                </a:lnTo>
                <a:lnTo>
                  <a:pt x="900049" y="669925"/>
                </a:lnTo>
                <a:lnTo>
                  <a:pt x="900049" y="0"/>
                </a:lnTo>
                <a:close/>
              </a:path>
            </a:pathLst>
          </a:custGeom>
          <a:solidFill>
            <a:srgbClr val="006E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22911" y="4200969"/>
            <a:ext cx="631190" cy="632460"/>
            <a:chOff x="422911" y="4200969"/>
            <a:chExt cx="631190" cy="63246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824" y="4459668"/>
              <a:ext cx="133306" cy="1363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2415" y="4337732"/>
              <a:ext cx="373380" cy="374650"/>
            </a:xfrm>
            <a:custGeom>
              <a:avLst/>
              <a:gdLst/>
              <a:ahLst/>
              <a:cxnLst/>
              <a:rect l="l" t="t" r="r" b="b"/>
              <a:pathLst>
                <a:path w="373380" h="374650">
                  <a:moveTo>
                    <a:pt x="184151" y="0"/>
                  </a:moveTo>
                  <a:lnTo>
                    <a:pt x="131855" y="8491"/>
                  </a:lnTo>
                  <a:lnTo>
                    <a:pt x="81167" y="31448"/>
                  </a:lnTo>
                  <a:lnTo>
                    <a:pt x="47912" y="61213"/>
                  </a:lnTo>
                  <a:lnTo>
                    <a:pt x="21096" y="97361"/>
                  </a:lnTo>
                  <a:lnTo>
                    <a:pt x="6617" y="136884"/>
                  </a:lnTo>
                  <a:lnTo>
                    <a:pt x="0" y="194817"/>
                  </a:lnTo>
                  <a:lnTo>
                    <a:pt x="1922" y="218271"/>
                  </a:lnTo>
                  <a:lnTo>
                    <a:pt x="12559" y="258202"/>
                  </a:lnTo>
                  <a:lnTo>
                    <a:pt x="30531" y="292230"/>
                  </a:lnTo>
                  <a:lnTo>
                    <a:pt x="62891" y="329741"/>
                  </a:lnTo>
                  <a:lnTo>
                    <a:pt x="117155" y="362162"/>
                  </a:lnTo>
                  <a:lnTo>
                    <a:pt x="165067" y="374086"/>
                  </a:lnTo>
                  <a:lnTo>
                    <a:pt x="184510" y="374634"/>
                  </a:lnTo>
                  <a:lnTo>
                    <a:pt x="204491" y="374086"/>
                  </a:lnTo>
                  <a:lnTo>
                    <a:pt x="249819" y="363958"/>
                  </a:lnTo>
                  <a:lnTo>
                    <a:pt x="297823" y="337367"/>
                  </a:lnTo>
                  <a:lnTo>
                    <a:pt x="322321" y="316544"/>
                  </a:lnTo>
                  <a:lnTo>
                    <a:pt x="169215" y="316544"/>
                  </a:lnTo>
                  <a:lnTo>
                    <a:pt x="128767" y="304607"/>
                  </a:lnTo>
                  <a:lnTo>
                    <a:pt x="92609" y="277955"/>
                  </a:lnTo>
                  <a:lnTo>
                    <a:pt x="66193" y="243524"/>
                  </a:lnTo>
                  <a:lnTo>
                    <a:pt x="55065" y="200532"/>
                  </a:lnTo>
                  <a:lnTo>
                    <a:pt x="58420" y="155422"/>
                  </a:lnTo>
                  <a:lnTo>
                    <a:pt x="75361" y="114851"/>
                  </a:lnTo>
                  <a:lnTo>
                    <a:pt x="104413" y="85147"/>
                  </a:lnTo>
                  <a:lnTo>
                    <a:pt x="112637" y="77295"/>
                  </a:lnTo>
                  <a:lnTo>
                    <a:pt x="123007" y="72570"/>
                  </a:lnTo>
                  <a:lnTo>
                    <a:pt x="148038" y="62025"/>
                  </a:lnTo>
                  <a:lnTo>
                    <a:pt x="158408" y="57229"/>
                  </a:lnTo>
                  <a:lnTo>
                    <a:pt x="182815" y="56731"/>
                  </a:lnTo>
                  <a:lnTo>
                    <a:pt x="270531" y="56731"/>
                  </a:lnTo>
                  <a:lnTo>
                    <a:pt x="287135" y="40084"/>
                  </a:lnTo>
                  <a:lnTo>
                    <a:pt x="287135" y="28654"/>
                  </a:lnTo>
                  <a:lnTo>
                    <a:pt x="236447" y="6534"/>
                  </a:lnTo>
                  <a:lnTo>
                    <a:pt x="184151" y="0"/>
                  </a:lnTo>
                  <a:close/>
                </a:path>
                <a:path w="373380" h="374650">
                  <a:moveTo>
                    <a:pt x="344349" y="88852"/>
                  </a:moveTo>
                  <a:lnTo>
                    <a:pt x="330049" y="88852"/>
                  </a:lnTo>
                  <a:lnTo>
                    <a:pt x="295747" y="123189"/>
                  </a:lnTo>
                  <a:lnTo>
                    <a:pt x="309853" y="148923"/>
                  </a:lnTo>
                  <a:lnTo>
                    <a:pt x="309978" y="149151"/>
                  </a:lnTo>
                  <a:lnTo>
                    <a:pt x="315387" y="178339"/>
                  </a:lnTo>
                  <a:lnTo>
                    <a:pt x="313940" y="206327"/>
                  </a:lnTo>
                  <a:lnTo>
                    <a:pt x="313823" y="208599"/>
                  </a:lnTo>
                  <a:lnTo>
                    <a:pt x="282928" y="274407"/>
                  </a:lnTo>
                  <a:lnTo>
                    <a:pt x="249633" y="300410"/>
                  </a:lnTo>
                  <a:lnTo>
                    <a:pt x="210616" y="314801"/>
                  </a:lnTo>
                  <a:lnTo>
                    <a:pt x="169215" y="316544"/>
                  </a:lnTo>
                  <a:lnTo>
                    <a:pt x="322321" y="316544"/>
                  </a:lnTo>
                  <a:lnTo>
                    <a:pt x="350077" y="275034"/>
                  </a:lnTo>
                  <a:lnTo>
                    <a:pt x="353115" y="267227"/>
                  </a:lnTo>
                  <a:lnTo>
                    <a:pt x="361339" y="248423"/>
                  </a:lnTo>
                  <a:lnTo>
                    <a:pt x="364377" y="240617"/>
                  </a:lnTo>
                  <a:lnTo>
                    <a:pt x="365315" y="232866"/>
                  </a:lnTo>
                  <a:lnTo>
                    <a:pt x="367593" y="223472"/>
                  </a:lnTo>
                  <a:lnTo>
                    <a:pt x="370410" y="214078"/>
                  </a:lnTo>
                  <a:lnTo>
                    <a:pt x="372962" y="206327"/>
                  </a:lnTo>
                  <a:lnTo>
                    <a:pt x="371826" y="178339"/>
                  </a:lnTo>
                  <a:lnTo>
                    <a:pt x="371709" y="175470"/>
                  </a:lnTo>
                  <a:lnTo>
                    <a:pt x="367237" y="144351"/>
                  </a:lnTo>
                  <a:lnTo>
                    <a:pt x="358474" y="114851"/>
                  </a:lnTo>
                  <a:lnTo>
                    <a:pt x="344349" y="88852"/>
                  </a:lnTo>
                  <a:close/>
                </a:path>
                <a:path w="373380" h="374650">
                  <a:moveTo>
                    <a:pt x="270531" y="56731"/>
                  </a:moveTo>
                  <a:lnTo>
                    <a:pt x="182815" y="56731"/>
                  </a:lnTo>
                  <a:lnTo>
                    <a:pt x="207756" y="59435"/>
                  </a:lnTo>
                  <a:lnTo>
                    <a:pt x="231623" y="65355"/>
                  </a:lnTo>
                  <a:lnTo>
                    <a:pt x="252807" y="74501"/>
                  </a:lnTo>
                  <a:lnTo>
                    <a:pt x="270531" y="56731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415" y="4337732"/>
              <a:ext cx="373380" cy="374650"/>
            </a:xfrm>
            <a:custGeom>
              <a:avLst/>
              <a:gdLst/>
              <a:ahLst/>
              <a:cxnLst/>
              <a:rect l="l" t="t" r="r" b="b"/>
              <a:pathLst>
                <a:path w="373380" h="374650">
                  <a:moveTo>
                    <a:pt x="287135" y="40084"/>
                  </a:moveTo>
                  <a:lnTo>
                    <a:pt x="287135" y="28654"/>
                  </a:lnTo>
                  <a:lnTo>
                    <a:pt x="236447" y="6534"/>
                  </a:lnTo>
                  <a:lnTo>
                    <a:pt x="184151" y="0"/>
                  </a:lnTo>
                  <a:lnTo>
                    <a:pt x="131855" y="8491"/>
                  </a:lnTo>
                  <a:lnTo>
                    <a:pt x="81167" y="31448"/>
                  </a:lnTo>
                  <a:lnTo>
                    <a:pt x="47912" y="61213"/>
                  </a:lnTo>
                  <a:lnTo>
                    <a:pt x="21096" y="97361"/>
                  </a:lnTo>
                  <a:lnTo>
                    <a:pt x="6617" y="136884"/>
                  </a:lnTo>
                  <a:lnTo>
                    <a:pt x="0" y="194817"/>
                  </a:lnTo>
                  <a:lnTo>
                    <a:pt x="1922" y="218271"/>
                  </a:lnTo>
                  <a:lnTo>
                    <a:pt x="12559" y="258202"/>
                  </a:lnTo>
                  <a:lnTo>
                    <a:pt x="30531" y="292230"/>
                  </a:lnTo>
                  <a:lnTo>
                    <a:pt x="62891" y="329741"/>
                  </a:lnTo>
                  <a:lnTo>
                    <a:pt x="117155" y="362162"/>
                  </a:lnTo>
                  <a:lnTo>
                    <a:pt x="165067" y="374086"/>
                  </a:lnTo>
                  <a:lnTo>
                    <a:pt x="184510" y="374634"/>
                  </a:lnTo>
                  <a:lnTo>
                    <a:pt x="204491" y="374086"/>
                  </a:lnTo>
                  <a:lnTo>
                    <a:pt x="249819" y="363958"/>
                  </a:lnTo>
                  <a:lnTo>
                    <a:pt x="297823" y="337367"/>
                  </a:lnTo>
                  <a:lnTo>
                    <a:pt x="327143" y="310913"/>
                  </a:lnTo>
                  <a:lnTo>
                    <a:pt x="350077" y="275034"/>
                  </a:lnTo>
                  <a:lnTo>
                    <a:pt x="353115" y="267227"/>
                  </a:lnTo>
                  <a:lnTo>
                    <a:pt x="357227" y="257825"/>
                  </a:lnTo>
                  <a:lnTo>
                    <a:pt x="361339" y="248423"/>
                  </a:lnTo>
                  <a:lnTo>
                    <a:pt x="364377" y="240617"/>
                  </a:lnTo>
                  <a:lnTo>
                    <a:pt x="365315" y="232866"/>
                  </a:lnTo>
                  <a:lnTo>
                    <a:pt x="367593" y="223472"/>
                  </a:lnTo>
                  <a:lnTo>
                    <a:pt x="370410" y="214078"/>
                  </a:lnTo>
                  <a:lnTo>
                    <a:pt x="372962" y="206327"/>
                  </a:lnTo>
                  <a:lnTo>
                    <a:pt x="371709" y="175470"/>
                  </a:lnTo>
                  <a:lnTo>
                    <a:pt x="367237" y="144351"/>
                  </a:lnTo>
                  <a:lnTo>
                    <a:pt x="358474" y="114851"/>
                  </a:lnTo>
                  <a:lnTo>
                    <a:pt x="344349" y="88852"/>
                  </a:lnTo>
                  <a:lnTo>
                    <a:pt x="341491" y="88852"/>
                  </a:lnTo>
                  <a:lnTo>
                    <a:pt x="332906" y="88852"/>
                  </a:lnTo>
                  <a:lnTo>
                    <a:pt x="330049" y="88852"/>
                  </a:lnTo>
                  <a:lnTo>
                    <a:pt x="310203" y="108676"/>
                  </a:lnTo>
                  <a:lnTo>
                    <a:pt x="300012" y="118856"/>
                  </a:lnTo>
                  <a:lnTo>
                    <a:pt x="296257" y="122606"/>
                  </a:lnTo>
                  <a:lnTo>
                    <a:pt x="295721" y="123142"/>
                  </a:lnTo>
                  <a:lnTo>
                    <a:pt x="309978" y="149151"/>
                  </a:lnTo>
                  <a:lnTo>
                    <a:pt x="315387" y="178339"/>
                  </a:lnTo>
                  <a:lnTo>
                    <a:pt x="307163" y="237823"/>
                  </a:lnTo>
                  <a:lnTo>
                    <a:pt x="282928" y="274407"/>
                  </a:lnTo>
                  <a:lnTo>
                    <a:pt x="249633" y="300410"/>
                  </a:lnTo>
                  <a:lnTo>
                    <a:pt x="210616" y="314801"/>
                  </a:lnTo>
                  <a:lnTo>
                    <a:pt x="169215" y="316544"/>
                  </a:lnTo>
                  <a:lnTo>
                    <a:pt x="128767" y="304607"/>
                  </a:lnTo>
                  <a:lnTo>
                    <a:pt x="92609" y="277955"/>
                  </a:lnTo>
                  <a:lnTo>
                    <a:pt x="66193" y="243524"/>
                  </a:lnTo>
                  <a:lnTo>
                    <a:pt x="55065" y="200532"/>
                  </a:lnTo>
                  <a:lnTo>
                    <a:pt x="58420" y="155422"/>
                  </a:lnTo>
                  <a:lnTo>
                    <a:pt x="75452" y="114633"/>
                  </a:lnTo>
                  <a:lnTo>
                    <a:pt x="83677" y="105138"/>
                  </a:lnTo>
                  <a:lnTo>
                    <a:pt x="94045" y="94868"/>
                  </a:lnTo>
                  <a:lnTo>
                    <a:pt x="104413" y="85147"/>
                  </a:lnTo>
                  <a:lnTo>
                    <a:pt x="112637" y="77295"/>
                  </a:lnTo>
                  <a:lnTo>
                    <a:pt x="123007" y="72570"/>
                  </a:lnTo>
                  <a:lnTo>
                    <a:pt x="135523" y="67309"/>
                  </a:lnTo>
                  <a:lnTo>
                    <a:pt x="148038" y="62025"/>
                  </a:lnTo>
                  <a:lnTo>
                    <a:pt x="158408" y="57229"/>
                  </a:lnTo>
                  <a:lnTo>
                    <a:pt x="182815" y="56731"/>
                  </a:lnTo>
                  <a:lnTo>
                    <a:pt x="207756" y="59435"/>
                  </a:lnTo>
                  <a:lnTo>
                    <a:pt x="231623" y="65355"/>
                  </a:lnTo>
                  <a:lnTo>
                    <a:pt x="252807" y="74501"/>
                  </a:lnTo>
                  <a:lnTo>
                    <a:pt x="287135" y="40084"/>
                  </a:lnTo>
                  <a:close/>
                </a:path>
              </a:pathLst>
            </a:custGeom>
            <a:ln w="9525">
              <a:solidFill>
                <a:srgbClr val="006E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7674" y="4224410"/>
              <a:ext cx="603885" cy="604520"/>
            </a:xfrm>
            <a:custGeom>
              <a:avLst/>
              <a:gdLst/>
              <a:ahLst/>
              <a:cxnLst/>
              <a:rect l="l" t="t" r="r" b="b"/>
              <a:pathLst>
                <a:path w="603885" h="604520">
                  <a:moveTo>
                    <a:pt x="321060" y="0"/>
                  </a:moveTo>
                  <a:lnTo>
                    <a:pt x="273696" y="0"/>
                  </a:lnTo>
                  <a:lnTo>
                    <a:pt x="226976" y="7320"/>
                  </a:lnTo>
                  <a:lnTo>
                    <a:pt x="181684" y="22088"/>
                  </a:lnTo>
                  <a:lnTo>
                    <a:pt x="132429" y="50758"/>
                  </a:lnTo>
                  <a:lnTo>
                    <a:pt x="87450" y="88001"/>
                  </a:lnTo>
                  <a:lnTo>
                    <a:pt x="59251" y="120954"/>
                  </a:lnTo>
                  <a:lnTo>
                    <a:pt x="35336" y="158740"/>
                  </a:lnTo>
                  <a:lnTo>
                    <a:pt x="16773" y="199765"/>
                  </a:lnTo>
                  <a:lnTo>
                    <a:pt x="4633" y="242433"/>
                  </a:lnTo>
                  <a:lnTo>
                    <a:pt x="249" y="286069"/>
                  </a:lnTo>
                  <a:lnTo>
                    <a:pt x="171" y="295596"/>
                  </a:lnTo>
                  <a:lnTo>
                    <a:pt x="58" y="309574"/>
                  </a:lnTo>
                  <a:lnTo>
                    <a:pt x="0" y="316792"/>
                  </a:lnTo>
                  <a:lnTo>
                    <a:pt x="3435" y="355054"/>
                  </a:lnTo>
                  <a:lnTo>
                    <a:pt x="24805" y="425236"/>
                  </a:lnTo>
                  <a:lnTo>
                    <a:pt x="63368" y="488085"/>
                  </a:lnTo>
                  <a:lnTo>
                    <a:pt x="124809" y="547667"/>
                  </a:lnTo>
                  <a:lnTo>
                    <a:pt x="167406" y="573776"/>
                  </a:lnTo>
                  <a:lnTo>
                    <a:pt x="213810" y="592096"/>
                  </a:lnTo>
                  <a:lnTo>
                    <a:pt x="262595" y="602309"/>
                  </a:lnTo>
                  <a:lnTo>
                    <a:pt x="312332" y="604097"/>
                  </a:lnTo>
                  <a:lnTo>
                    <a:pt x="361592" y="597144"/>
                  </a:lnTo>
                  <a:lnTo>
                    <a:pt x="417990" y="579920"/>
                  </a:lnTo>
                  <a:lnTo>
                    <a:pt x="470101" y="554218"/>
                  </a:lnTo>
                  <a:lnTo>
                    <a:pt x="477439" y="547408"/>
                  </a:lnTo>
                  <a:lnTo>
                    <a:pt x="288771" y="547408"/>
                  </a:lnTo>
                  <a:lnTo>
                    <a:pt x="257808" y="544770"/>
                  </a:lnTo>
                  <a:lnTo>
                    <a:pt x="206004" y="528677"/>
                  </a:lnTo>
                  <a:lnTo>
                    <a:pt x="164330" y="504408"/>
                  </a:lnTo>
                  <a:lnTo>
                    <a:pt x="113156" y="459857"/>
                  </a:lnTo>
                  <a:lnTo>
                    <a:pt x="87559" y="423258"/>
                  </a:lnTo>
                  <a:lnTo>
                    <a:pt x="68892" y="382943"/>
                  </a:lnTo>
                  <a:lnTo>
                    <a:pt x="57839" y="339993"/>
                  </a:lnTo>
                  <a:lnTo>
                    <a:pt x="55192" y="295596"/>
                  </a:lnTo>
                  <a:lnTo>
                    <a:pt x="61745" y="250942"/>
                  </a:lnTo>
                  <a:lnTo>
                    <a:pt x="75360" y="205294"/>
                  </a:lnTo>
                  <a:lnTo>
                    <a:pt x="96632" y="164760"/>
                  </a:lnTo>
                  <a:lnTo>
                    <a:pt x="124484" y="129818"/>
                  </a:lnTo>
                  <a:lnTo>
                    <a:pt x="157834" y="100950"/>
                  </a:lnTo>
                  <a:lnTo>
                    <a:pt x="195605" y="78635"/>
                  </a:lnTo>
                  <a:lnTo>
                    <a:pt x="236717" y="63353"/>
                  </a:lnTo>
                  <a:lnTo>
                    <a:pt x="280090" y="55584"/>
                  </a:lnTo>
                  <a:lnTo>
                    <a:pt x="440311" y="55584"/>
                  </a:lnTo>
                  <a:lnTo>
                    <a:pt x="447526" y="48833"/>
                  </a:lnTo>
                  <a:lnTo>
                    <a:pt x="455826" y="42154"/>
                  </a:lnTo>
                  <a:lnTo>
                    <a:pt x="412911" y="21203"/>
                  </a:lnTo>
                  <a:lnTo>
                    <a:pt x="367616" y="7093"/>
                  </a:lnTo>
                  <a:lnTo>
                    <a:pt x="321060" y="0"/>
                  </a:lnTo>
                  <a:close/>
                </a:path>
                <a:path w="603885" h="604520">
                  <a:moveTo>
                    <a:pt x="561478" y="148072"/>
                  </a:moveTo>
                  <a:lnTo>
                    <a:pt x="527213" y="182362"/>
                  </a:lnTo>
                  <a:lnTo>
                    <a:pt x="518641" y="188077"/>
                  </a:lnTo>
                  <a:lnTo>
                    <a:pt x="535912" y="226433"/>
                  </a:lnTo>
                  <a:lnTo>
                    <a:pt x="545418" y="267468"/>
                  </a:lnTo>
                  <a:lnTo>
                    <a:pt x="547962" y="309574"/>
                  </a:lnTo>
                  <a:lnTo>
                    <a:pt x="544345" y="351145"/>
                  </a:lnTo>
                  <a:lnTo>
                    <a:pt x="522933" y="406501"/>
                  </a:lnTo>
                  <a:lnTo>
                    <a:pt x="492948" y="459857"/>
                  </a:lnTo>
                  <a:lnTo>
                    <a:pt x="462607" y="488085"/>
                  </a:lnTo>
                  <a:lnTo>
                    <a:pt x="427980" y="512038"/>
                  </a:lnTo>
                  <a:lnTo>
                    <a:pt x="390141" y="530634"/>
                  </a:lnTo>
                  <a:lnTo>
                    <a:pt x="350162" y="542788"/>
                  </a:lnTo>
                  <a:lnTo>
                    <a:pt x="288771" y="547408"/>
                  </a:lnTo>
                  <a:lnTo>
                    <a:pt x="477439" y="547408"/>
                  </a:lnTo>
                  <a:lnTo>
                    <a:pt x="491030" y="534795"/>
                  </a:lnTo>
                  <a:lnTo>
                    <a:pt x="513295" y="514848"/>
                  </a:lnTo>
                  <a:lnTo>
                    <a:pt x="533954" y="493853"/>
                  </a:lnTo>
                  <a:lnTo>
                    <a:pt x="575418" y="429503"/>
                  </a:lnTo>
                  <a:lnTo>
                    <a:pt x="592783" y="383672"/>
                  </a:lnTo>
                  <a:lnTo>
                    <a:pt x="602207" y="335343"/>
                  </a:lnTo>
                  <a:lnTo>
                    <a:pt x="603738" y="286069"/>
                  </a:lnTo>
                  <a:lnTo>
                    <a:pt x="597427" y="237398"/>
                  </a:lnTo>
                  <a:lnTo>
                    <a:pt x="583324" y="190882"/>
                  </a:lnTo>
                  <a:lnTo>
                    <a:pt x="561478" y="148072"/>
                  </a:lnTo>
                  <a:close/>
                </a:path>
                <a:path w="603885" h="604520">
                  <a:moveTo>
                    <a:pt x="440311" y="55584"/>
                  </a:moveTo>
                  <a:lnTo>
                    <a:pt x="280090" y="55584"/>
                  </a:lnTo>
                  <a:lnTo>
                    <a:pt x="324646" y="55809"/>
                  </a:lnTo>
                  <a:lnTo>
                    <a:pt x="369306" y="64507"/>
                  </a:lnTo>
                  <a:lnTo>
                    <a:pt x="412989" y="82159"/>
                  </a:lnTo>
                  <a:lnTo>
                    <a:pt x="421290" y="73908"/>
                  </a:lnTo>
                  <a:lnTo>
                    <a:pt x="434408" y="61109"/>
                  </a:lnTo>
                  <a:lnTo>
                    <a:pt x="440311" y="55584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7674" y="4224385"/>
              <a:ext cx="603885" cy="604520"/>
            </a:xfrm>
            <a:custGeom>
              <a:avLst/>
              <a:gdLst/>
              <a:ahLst/>
              <a:cxnLst/>
              <a:rect l="l" t="t" r="r" b="b"/>
              <a:pathLst>
                <a:path w="603885" h="604520">
                  <a:moveTo>
                    <a:pt x="527213" y="182387"/>
                  </a:moveTo>
                  <a:lnTo>
                    <a:pt x="518641" y="188102"/>
                  </a:lnTo>
                  <a:lnTo>
                    <a:pt x="535912" y="226458"/>
                  </a:lnTo>
                  <a:lnTo>
                    <a:pt x="545418" y="267493"/>
                  </a:lnTo>
                  <a:lnTo>
                    <a:pt x="547962" y="309600"/>
                  </a:lnTo>
                  <a:lnTo>
                    <a:pt x="544345" y="351170"/>
                  </a:lnTo>
                  <a:lnTo>
                    <a:pt x="522933" y="406527"/>
                  </a:lnTo>
                  <a:lnTo>
                    <a:pt x="492948" y="459882"/>
                  </a:lnTo>
                  <a:lnTo>
                    <a:pt x="462607" y="488110"/>
                  </a:lnTo>
                  <a:lnTo>
                    <a:pt x="427980" y="512064"/>
                  </a:lnTo>
                  <a:lnTo>
                    <a:pt x="390141" y="530659"/>
                  </a:lnTo>
                  <a:lnTo>
                    <a:pt x="350162" y="542813"/>
                  </a:lnTo>
                  <a:lnTo>
                    <a:pt x="288771" y="547433"/>
                  </a:lnTo>
                  <a:lnTo>
                    <a:pt x="257808" y="544796"/>
                  </a:lnTo>
                  <a:lnTo>
                    <a:pt x="206004" y="528702"/>
                  </a:lnTo>
                  <a:lnTo>
                    <a:pt x="164330" y="504434"/>
                  </a:lnTo>
                  <a:lnTo>
                    <a:pt x="113047" y="459774"/>
                  </a:lnTo>
                  <a:lnTo>
                    <a:pt x="87559" y="423283"/>
                  </a:lnTo>
                  <a:lnTo>
                    <a:pt x="68892" y="382968"/>
                  </a:lnTo>
                  <a:lnTo>
                    <a:pt x="57839" y="340018"/>
                  </a:lnTo>
                  <a:lnTo>
                    <a:pt x="55192" y="295621"/>
                  </a:lnTo>
                  <a:lnTo>
                    <a:pt x="61745" y="250967"/>
                  </a:lnTo>
                  <a:lnTo>
                    <a:pt x="75360" y="205320"/>
                  </a:lnTo>
                  <a:lnTo>
                    <a:pt x="96632" y="164785"/>
                  </a:lnTo>
                  <a:lnTo>
                    <a:pt x="124484" y="129844"/>
                  </a:lnTo>
                  <a:lnTo>
                    <a:pt x="157834" y="100975"/>
                  </a:lnTo>
                  <a:lnTo>
                    <a:pt x="195605" y="78660"/>
                  </a:lnTo>
                  <a:lnTo>
                    <a:pt x="236717" y="63378"/>
                  </a:lnTo>
                  <a:lnTo>
                    <a:pt x="280090" y="55610"/>
                  </a:lnTo>
                  <a:lnTo>
                    <a:pt x="324646" y="55834"/>
                  </a:lnTo>
                  <a:lnTo>
                    <a:pt x="369306" y="64533"/>
                  </a:lnTo>
                  <a:lnTo>
                    <a:pt x="412989" y="82184"/>
                  </a:lnTo>
                  <a:lnTo>
                    <a:pt x="421290" y="73933"/>
                  </a:lnTo>
                  <a:lnTo>
                    <a:pt x="434408" y="61134"/>
                  </a:lnTo>
                  <a:lnTo>
                    <a:pt x="447526" y="48859"/>
                  </a:lnTo>
                  <a:lnTo>
                    <a:pt x="455826" y="42179"/>
                  </a:lnTo>
                  <a:lnTo>
                    <a:pt x="412911" y="21228"/>
                  </a:lnTo>
                  <a:lnTo>
                    <a:pt x="367616" y="7118"/>
                  </a:lnTo>
                  <a:lnTo>
                    <a:pt x="320894" y="0"/>
                  </a:lnTo>
                  <a:lnTo>
                    <a:pt x="273696" y="25"/>
                  </a:lnTo>
                  <a:lnTo>
                    <a:pt x="226976" y="7346"/>
                  </a:lnTo>
                  <a:lnTo>
                    <a:pt x="181684" y="22113"/>
                  </a:lnTo>
                  <a:lnTo>
                    <a:pt x="132429" y="50784"/>
                  </a:lnTo>
                  <a:lnTo>
                    <a:pt x="87450" y="88026"/>
                  </a:lnTo>
                  <a:lnTo>
                    <a:pt x="59251" y="120979"/>
                  </a:lnTo>
                  <a:lnTo>
                    <a:pt x="35336" y="158765"/>
                  </a:lnTo>
                  <a:lnTo>
                    <a:pt x="16773" y="199790"/>
                  </a:lnTo>
                  <a:lnTo>
                    <a:pt x="4633" y="242458"/>
                  </a:lnTo>
                  <a:lnTo>
                    <a:pt x="0" y="316817"/>
                  </a:lnTo>
                  <a:lnTo>
                    <a:pt x="3435" y="355080"/>
                  </a:lnTo>
                  <a:lnTo>
                    <a:pt x="24805" y="425261"/>
                  </a:lnTo>
                  <a:lnTo>
                    <a:pt x="63357" y="488098"/>
                  </a:lnTo>
                  <a:lnTo>
                    <a:pt x="124809" y="547692"/>
                  </a:lnTo>
                  <a:lnTo>
                    <a:pt x="167406" y="573801"/>
                  </a:lnTo>
                  <a:lnTo>
                    <a:pt x="213810" y="592121"/>
                  </a:lnTo>
                  <a:lnTo>
                    <a:pt x="262595" y="602334"/>
                  </a:lnTo>
                  <a:lnTo>
                    <a:pt x="312332" y="604123"/>
                  </a:lnTo>
                  <a:lnTo>
                    <a:pt x="361592" y="597169"/>
                  </a:lnTo>
                  <a:lnTo>
                    <a:pt x="417990" y="579945"/>
                  </a:lnTo>
                  <a:lnTo>
                    <a:pt x="470101" y="554243"/>
                  </a:lnTo>
                  <a:lnTo>
                    <a:pt x="491030" y="534820"/>
                  </a:lnTo>
                  <a:lnTo>
                    <a:pt x="513295" y="514873"/>
                  </a:lnTo>
                  <a:lnTo>
                    <a:pt x="550060" y="471312"/>
                  </a:lnTo>
                  <a:lnTo>
                    <a:pt x="575418" y="429529"/>
                  </a:lnTo>
                  <a:lnTo>
                    <a:pt x="592783" y="383697"/>
                  </a:lnTo>
                  <a:lnTo>
                    <a:pt x="602207" y="335369"/>
                  </a:lnTo>
                  <a:lnTo>
                    <a:pt x="603738" y="286094"/>
                  </a:lnTo>
                  <a:lnTo>
                    <a:pt x="597427" y="237423"/>
                  </a:lnTo>
                  <a:lnTo>
                    <a:pt x="583324" y="190907"/>
                  </a:lnTo>
                  <a:lnTo>
                    <a:pt x="561478" y="148097"/>
                  </a:lnTo>
                  <a:lnTo>
                    <a:pt x="527213" y="182387"/>
                  </a:lnTo>
                  <a:close/>
                </a:path>
              </a:pathLst>
            </a:custGeom>
            <a:ln w="9525">
              <a:solidFill>
                <a:srgbClr val="006E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1733" y="4205732"/>
              <a:ext cx="337820" cy="335280"/>
            </a:xfrm>
            <a:custGeom>
              <a:avLst/>
              <a:gdLst/>
              <a:ahLst/>
              <a:cxnLst/>
              <a:rect l="l" t="t" r="r" b="b"/>
              <a:pathLst>
                <a:path w="337819" h="335279">
                  <a:moveTo>
                    <a:pt x="274485" y="0"/>
                  </a:moveTo>
                  <a:lnTo>
                    <a:pt x="268770" y="0"/>
                  </a:lnTo>
                  <a:lnTo>
                    <a:pt x="263042" y="2921"/>
                  </a:lnTo>
                  <a:lnTo>
                    <a:pt x="154393" y="111633"/>
                  </a:lnTo>
                  <a:lnTo>
                    <a:pt x="142963" y="140335"/>
                  </a:lnTo>
                  <a:lnTo>
                    <a:pt x="142963" y="168910"/>
                  </a:lnTo>
                  <a:lnTo>
                    <a:pt x="2857" y="312166"/>
                  </a:lnTo>
                  <a:lnTo>
                    <a:pt x="0" y="317881"/>
                  </a:lnTo>
                  <a:lnTo>
                    <a:pt x="0" y="320675"/>
                  </a:lnTo>
                  <a:lnTo>
                    <a:pt x="5714" y="332105"/>
                  </a:lnTo>
                  <a:lnTo>
                    <a:pt x="8572" y="335026"/>
                  </a:lnTo>
                  <a:lnTo>
                    <a:pt x="22872" y="335026"/>
                  </a:lnTo>
                  <a:lnTo>
                    <a:pt x="25730" y="329311"/>
                  </a:lnTo>
                  <a:lnTo>
                    <a:pt x="162979" y="191897"/>
                  </a:lnTo>
                  <a:lnTo>
                    <a:pt x="191623" y="191897"/>
                  </a:lnTo>
                  <a:lnTo>
                    <a:pt x="202778" y="189878"/>
                  </a:lnTo>
                  <a:lnTo>
                    <a:pt x="214439" y="186182"/>
                  </a:lnTo>
                  <a:lnTo>
                    <a:pt x="235257" y="167782"/>
                  </a:lnTo>
                  <a:lnTo>
                    <a:pt x="275913" y="127095"/>
                  </a:lnTo>
                  <a:lnTo>
                    <a:pt x="316570" y="85883"/>
                  </a:lnTo>
                  <a:lnTo>
                    <a:pt x="337388" y="65913"/>
                  </a:lnTo>
                  <a:lnTo>
                    <a:pt x="337388" y="62992"/>
                  </a:lnTo>
                  <a:lnTo>
                    <a:pt x="327915" y="59205"/>
                  </a:lnTo>
                  <a:lnTo>
                    <a:pt x="317372" y="56229"/>
                  </a:lnTo>
                  <a:lnTo>
                    <a:pt x="297357" y="51562"/>
                  </a:lnTo>
                  <a:lnTo>
                    <a:pt x="291642" y="42926"/>
                  </a:lnTo>
                  <a:lnTo>
                    <a:pt x="288785" y="40132"/>
                  </a:lnTo>
                  <a:lnTo>
                    <a:pt x="283057" y="31496"/>
                  </a:lnTo>
                  <a:lnTo>
                    <a:pt x="280200" y="25781"/>
                  </a:lnTo>
                  <a:lnTo>
                    <a:pt x="280110" y="19752"/>
                  </a:lnTo>
                  <a:lnTo>
                    <a:pt x="279485" y="11842"/>
                  </a:lnTo>
                  <a:lnTo>
                    <a:pt x="277789" y="4456"/>
                  </a:lnTo>
                  <a:lnTo>
                    <a:pt x="274485" y="0"/>
                  </a:lnTo>
                  <a:close/>
                </a:path>
                <a:path w="337819" h="335279">
                  <a:moveTo>
                    <a:pt x="191623" y="191897"/>
                  </a:moveTo>
                  <a:lnTo>
                    <a:pt x="162979" y="191897"/>
                  </a:lnTo>
                  <a:lnTo>
                    <a:pt x="176247" y="192986"/>
                  </a:lnTo>
                  <a:lnTo>
                    <a:pt x="189780" y="192230"/>
                  </a:lnTo>
                  <a:lnTo>
                    <a:pt x="191623" y="191897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733" y="4205732"/>
              <a:ext cx="337820" cy="335280"/>
            </a:xfrm>
            <a:custGeom>
              <a:avLst/>
              <a:gdLst/>
              <a:ahLst/>
              <a:cxnLst/>
              <a:rect l="l" t="t" r="r" b="b"/>
              <a:pathLst>
                <a:path w="337819" h="335279">
                  <a:moveTo>
                    <a:pt x="291642" y="42926"/>
                  </a:moveTo>
                  <a:lnTo>
                    <a:pt x="288785" y="40132"/>
                  </a:lnTo>
                  <a:lnTo>
                    <a:pt x="283057" y="31496"/>
                  </a:lnTo>
                  <a:lnTo>
                    <a:pt x="280200" y="25781"/>
                  </a:lnTo>
                  <a:lnTo>
                    <a:pt x="280110" y="19752"/>
                  </a:lnTo>
                  <a:lnTo>
                    <a:pt x="279485" y="11842"/>
                  </a:lnTo>
                  <a:lnTo>
                    <a:pt x="277789" y="4456"/>
                  </a:lnTo>
                  <a:lnTo>
                    <a:pt x="274485" y="0"/>
                  </a:lnTo>
                  <a:lnTo>
                    <a:pt x="268770" y="0"/>
                  </a:lnTo>
                  <a:lnTo>
                    <a:pt x="263042" y="2921"/>
                  </a:lnTo>
                  <a:lnTo>
                    <a:pt x="200229" y="65770"/>
                  </a:lnTo>
                  <a:lnTo>
                    <a:pt x="167974" y="98043"/>
                  </a:lnTo>
                  <a:lnTo>
                    <a:pt x="145553" y="133028"/>
                  </a:lnTo>
                  <a:lnTo>
                    <a:pt x="142963" y="140335"/>
                  </a:lnTo>
                  <a:lnTo>
                    <a:pt x="142963" y="146014"/>
                  </a:lnTo>
                  <a:lnTo>
                    <a:pt x="142963" y="153574"/>
                  </a:lnTo>
                  <a:lnTo>
                    <a:pt x="142963" y="161659"/>
                  </a:lnTo>
                  <a:lnTo>
                    <a:pt x="142963" y="168910"/>
                  </a:lnTo>
                  <a:lnTo>
                    <a:pt x="63616" y="250041"/>
                  </a:lnTo>
                  <a:lnTo>
                    <a:pt x="22871" y="291703"/>
                  </a:lnTo>
                  <a:lnTo>
                    <a:pt x="7859" y="307052"/>
                  </a:lnTo>
                  <a:lnTo>
                    <a:pt x="5714" y="309245"/>
                  </a:lnTo>
                  <a:lnTo>
                    <a:pt x="2857" y="312166"/>
                  </a:lnTo>
                  <a:lnTo>
                    <a:pt x="0" y="317881"/>
                  </a:lnTo>
                  <a:lnTo>
                    <a:pt x="0" y="320675"/>
                  </a:lnTo>
                  <a:lnTo>
                    <a:pt x="2857" y="326390"/>
                  </a:lnTo>
                  <a:lnTo>
                    <a:pt x="5714" y="332105"/>
                  </a:lnTo>
                  <a:lnTo>
                    <a:pt x="8572" y="335026"/>
                  </a:lnTo>
                  <a:lnTo>
                    <a:pt x="11429" y="335026"/>
                  </a:lnTo>
                  <a:lnTo>
                    <a:pt x="20015" y="335026"/>
                  </a:lnTo>
                  <a:lnTo>
                    <a:pt x="22872" y="335026"/>
                  </a:lnTo>
                  <a:lnTo>
                    <a:pt x="25730" y="329311"/>
                  </a:lnTo>
                  <a:lnTo>
                    <a:pt x="105077" y="249868"/>
                  </a:lnTo>
                  <a:lnTo>
                    <a:pt x="145822" y="209073"/>
                  </a:lnTo>
                  <a:lnTo>
                    <a:pt x="160834" y="194044"/>
                  </a:lnTo>
                  <a:lnTo>
                    <a:pt x="162979" y="191897"/>
                  </a:lnTo>
                  <a:lnTo>
                    <a:pt x="176247" y="192986"/>
                  </a:lnTo>
                  <a:lnTo>
                    <a:pt x="214439" y="186182"/>
                  </a:lnTo>
                  <a:lnTo>
                    <a:pt x="275913" y="127095"/>
                  </a:lnTo>
                  <a:lnTo>
                    <a:pt x="316570" y="85883"/>
                  </a:lnTo>
                  <a:lnTo>
                    <a:pt x="337388" y="65913"/>
                  </a:lnTo>
                  <a:lnTo>
                    <a:pt x="337388" y="62992"/>
                  </a:lnTo>
                  <a:lnTo>
                    <a:pt x="327915" y="59205"/>
                  </a:lnTo>
                  <a:lnTo>
                    <a:pt x="317372" y="56229"/>
                  </a:lnTo>
                  <a:lnTo>
                    <a:pt x="306830" y="53776"/>
                  </a:lnTo>
                  <a:lnTo>
                    <a:pt x="297357" y="51562"/>
                  </a:lnTo>
                  <a:lnTo>
                    <a:pt x="291642" y="42926"/>
                  </a:lnTo>
                  <a:close/>
                </a:path>
              </a:pathLst>
            </a:custGeom>
            <a:ln w="9525">
              <a:solidFill>
                <a:srgbClr val="006E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379207" y="3998976"/>
            <a:ext cx="543560" cy="2510155"/>
            <a:chOff x="7379207" y="3998976"/>
            <a:chExt cx="543560" cy="2510155"/>
          </a:xfrm>
        </p:grpSpPr>
        <p:sp>
          <p:nvSpPr>
            <p:cNvPr id="27" name="object 27"/>
            <p:cNvSpPr/>
            <p:nvPr/>
          </p:nvSpPr>
          <p:spPr>
            <a:xfrm>
              <a:off x="7391907" y="4011676"/>
              <a:ext cx="518159" cy="2484755"/>
            </a:xfrm>
            <a:custGeom>
              <a:avLst/>
              <a:gdLst/>
              <a:ahLst/>
              <a:cxnLst/>
              <a:rect l="l" t="t" r="r" b="b"/>
              <a:pathLst>
                <a:path w="518159" h="2484754">
                  <a:moveTo>
                    <a:pt x="388366" y="0"/>
                  </a:moveTo>
                  <a:lnTo>
                    <a:pt x="129413" y="0"/>
                  </a:lnTo>
                  <a:lnTo>
                    <a:pt x="129413" y="2225230"/>
                  </a:lnTo>
                  <a:lnTo>
                    <a:pt x="0" y="2225230"/>
                  </a:lnTo>
                  <a:lnTo>
                    <a:pt x="258952" y="2484132"/>
                  </a:lnTo>
                  <a:lnTo>
                    <a:pt x="517778" y="2225230"/>
                  </a:lnTo>
                  <a:lnTo>
                    <a:pt x="388366" y="2225230"/>
                  </a:lnTo>
                  <a:lnTo>
                    <a:pt x="388366" y="0"/>
                  </a:lnTo>
                  <a:close/>
                </a:path>
              </a:pathLst>
            </a:custGeom>
            <a:solidFill>
              <a:srgbClr val="9E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91907" y="4011676"/>
              <a:ext cx="518159" cy="2484755"/>
            </a:xfrm>
            <a:custGeom>
              <a:avLst/>
              <a:gdLst/>
              <a:ahLst/>
              <a:cxnLst/>
              <a:rect l="l" t="t" r="r" b="b"/>
              <a:pathLst>
                <a:path w="518159" h="2484754">
                  <a:moveTo>
                    <a:pt x="388366" y="0"/>
                  </a:moveTo>
                  <a:lnTo>
                    <a:pt x="388366" y="2225230"/>
                  </a:lnTo>
                  <a:lnTo>
                    <a:pt x="517778" y="2225230"/>
                  </a:lnTo>
                  <a:lnTo>
                    <a:pt x="258952" y="2484132"/>
                  </a:lnTo>
                  <a:lnTo>
                    <a:pt x="0" y="2225230"/>
                  </a:lnTo>
                  <a:lnTo>
                    <a:pt x="129413" y="2225230"/>
                  </a:lnTo>
                  <a:lnTo>
                    <a:pt x="129413" y="0"/>
                  </a:lnTo>
                  <a:lnTo>
                    <a:pt x="388366" y="0"/>
                  </a:lnTo>
                  <a:close/>
                </a:path>
              </a:pathLst>
            </a:custGeom>
            <a:ln w="25400">
              <a:solidFill>
                <a:srgbClr val="9ED2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443216" y="2412949"/>
            <a:ext cx="2425065" cy="307975"/>
          </a:xfrm>
          <a:prstGeom prst="rect">
            <a:avLst/>
          </a:prstGeom>
          <a:ln w="9525">
            <a:solidFill>
              <a:srgbClr val="006E82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Arial"/>
                <a:cs typeface="Arial"/>
              </a:rPr>
              <a:t>3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logiciels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57947" y="1800885"/>
            <a:ext cx="401764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600" b="1" dirty="0">
                <a:solidFill>
                  <a:srgbClr val="006E82"/>
                </a:solidFill>
                <a:latin typeface="Arial"/>
                <a:cs typeface="Arial"/>
              </a:rPr>
              <a:t>Identifier</a:t>
            </a:r>
            <a:r>
              <a:rPr sz="1600" b="1" spc="-1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E82"/>
                </a:solidFill>
                <a:latin typeface="Arial"/>
                <a:cs typeface="Arial"/>
              </a:rPr>
              <a:t>et</a:t>
            </a:r>
            <a:r>
              <a:rPr sz="1600" b="1" spc="-5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E82"/>
                </a:solidFill>
                <a:latin typeface="Arial"/>
                <a:cs typeface="Arial"/>
              </a:rPr>
              <a:t>impliquer</a:t>
            </a:r>
            <a:r>
              <a:rPr sz="1600" b="1" spc="-1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E82"/>
                </a:solidFill>
                <a:latin typeface="Arial"/>
                <a:cs typeface="Arial"/>
              </a:rPr>
              <a:t>les</a:t>
            </a:r>
            <a:r>
              <a:rPr sz="1600" b="1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E82"/>
                </a:solidFill>
                <a:latin typeface="Arial"/>
                <a:cs typeface="Arial"/>
              </a:rPr>
              <a:t>fournisseurs</a:t>
            </a:r>
            <a:r>
              <a:rPr sz="1600" b="1" spc="-25" dirty="0">
                <a:solidFill>
                  <a:srgbClr val="006E82"/>
                </a:solidFill>
                <a:latin typeface="Arial"/>
                <a:cs typeface="Arial"/>
              </a:rPr>
              <a:t> de </a:t>
            </a:r>
            <a:r>
              <a:rPr sz="1600" b="1" dirty="0">
                <a:solidFill>
                  <a:srgbClr val="006E82"/>
                </a:solidFill>
                <a:latin typeface="Arial"/>
                <a:cs typeface="Arial"/>
              </a:rPr>
              <a:t>logiciels</a:t>
            </a:r>
            <a:r>
              <a:rPr sz="1600" b="1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E82"/>
                </a:solidFill>
                <a:latin typeface="Arial"/>
                <a:cs typeface="Arial"/>
              </a:rPr>
              <a:t>par</a:t>
            </a:r>
            <a:r>
              <a:rPr sz="1600" b="1" spc="-5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E82"/>
                </a:solidFill>
                <a:latin typeface="Arial"/>
                <a:cs typeface="Arial"/>
              </a:rPr>
              <a:t>étapes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490714" y="2824098"/>
            <a:ext cx="469265" cy="247650"/>
            <a:chOff x="7490714" y="2824098"/>
            <a:chExt cx="469265" cy="247650"/>
          </a:xfrm>
        </p:grpSpPr>
        <p:sp>
          <p:nvSpPr>
            <p:cNvPr id="32" name="object 32"/>
            <p:cNvSpPr/>
            <p:nvPr/>
          </p:nvSpPr>
          <p:spPr>
            <a:xfrm>
              <a:off x="7503414" y="2836798"/>
              <a:ext cx="443865" cy="222250"/>
            </a:xfrm>
            <a:custGeom>
              <a:avLst/>
              <a:gdLst/>
              <a:ahLst/>
              <a:cxnLst/>
              <a:rect l="l" t="t" r="r" b="b"/>
              <a:pathLst>
                <a:path w="443865" h="222250">
                  <a:moveTo>
                    <a:pt x="332866" y="0"/>
                  </a:moveTo>
                  <a:lnTo>
                    <a:pt x="0" y="0"/>
                  </a:lnTo>
                  <a:lnTo>
                    <a:pt x="0" y="221868"/>
                  </a:lnTo>
                  <a:lnTo>
                    <a:pt x="332866" y="221868"/>
                  </a:lnTo>
                  <a:lnTo>
                    <a:pt x="443737" y="110871"/>
                  </a:lnTo>
                  <a:lnTo>
                    <a:pt x="33286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03414" y="2836798"/>
              <a:ext cx="443865" cy="222250"/>
            </a:xfrm>
            <a:custGeom>
              <a:avLst/>
              <a:gdLst/>
              <a:ahLst/>
              <a:cxnLst/>
              <a:rect l="l" t="t" r="r" b="b"/>
              <a:pathLst>
                <a:path w="443865" h="222250">
                  <a:moveTo>
                    <a:pt x="0" y="0"/>
                  </a:moveTo>
                  <a:lnTo>
                    <a:pt x="332866" y="0"/>
                  </a:lnTo>
                  <a:lnTo>
                    <a:pt x="443737" y="110871"/>
                  </a:lnTo>
                  <a:lnTo>
                    <a:pt x="332866" y="221868"/>
                  </a:lnTo>
                  <a:lnTo>
                    <a:pt x="0" y="22186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489952" y="3157473"/>
            <a:ext cx="469265" cy="247650"/>
            <a:chOff x="7489952" y="3157473"/>
            <a:chExt cx="469265" cy="247650"/>
          </a:xfrm>
        </p:grpSpPr>
        <p:sp>
          <p:nvSpPr>
            <p:cNvPr id="35" name="object 35"/>
            <p:cNvSpPr/>
            <p:nvPr/>
          </p:nvSpPr>
          <p:spPr>
            <a:xfrm>
              <a:off x="7502652" y="3170173"/>
              <a:ext cx="443865" cy="222250"/>
            </a:xfrm>
            <a:custGeom>
              <a:avLst/>
              <a:gdLst/>
              <a:ahLst/>
              <a:cxnLst/>
              <a:rect l="l" t="t" r="r" b="b"/>
              <a:pathLst>
                <a:path w="443865" h="222250">
                  <a:moveTo>
                    <a:pt x="332867" y="0"/>
                  </a:moveTo>
                  <a:lnTo>
                    <a:pt x="0" y="0"/>
                  </a:lnTo>
                  <a:lnTo>
                    <a:pt x="0" y="221741"/>
                  </a:lnTo>
                  <a:lnTo>
                    <a:pt x="332867" y="221741"/>
                  </a:lnTo>
                  <a:lnTo>
                    <a:pt x="443738" y="110871"/>
                  </a:lnTo>
                  <a:lnTo>
                    <a:pt x="33286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02652" y="3170173"/>
              <a:ext cx="443865" cy="222250"/>
            </a:xfrm>
            <a:custGeom>
              <a:avLst/>
              <a:gdLst/>
              <a:ahLst/>
              <a:cxnLst/>
              <a:rect l="l" t="t" r="r" b="b"/>
              <a:pathLst>
                <a:path w="443865" h="222250">
                  <a:moveTo>
                    <a:pt x="0" y="0"/>
                  </a:moveTo>
                  <a:lnTo>
                    <a:pt x="332867" y="0"/>
                  </a:lnTo>
                  <a:lnTo>
                    <a:pt x="443738" y="110871"/>
                  </a:lnTo>
                  <a:lnTo>
                    <a:pt x="332867" y="221741"/>
                  </a:lnTo>
                  <a:lnTo>
                    <a:pt x="0" y="22174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489952" y="3490721"/>
            <a:ext cx="469265" cy="247650"/>
            <a:chOff x="7489952" y="3490721"/>
            <a:chExt cx="469265" cy="247650"/>
          </a:xfrm>
        </p:grpSpPr>
        <p:sp>
          <p:nvSpPr>
            <p:cNvPr id="38" name="object 38"/>
            <p:cNvSpPr/>
            <p:nvPr/>
          </p:nvSpPr>
          <p:spPr>
            <a:xfrm>
              <a:off x="7502652" y="3503421"/>
              <a:ext cx="443865" cy="222250"/>
            </a:xfrm>
            <a:custGeom>
              <a:avLst/>
              <a:gdLst/>
              <a:ahLst/>
              <a:cxnLst/>
              <a:rect l="l" t="t" r="r" b="b"/>
              <a:pathLst>
                <a:path w="443865" h="222250">
                  <a:moveTo>
                    <a:pt x="332867" y="0"/>
                  </a:moveTo>
                  <a:lnTo>
                    <a:pt x="0" y="0"/>
                  </a:lnTo>
                  <a:lnTo>
                    <a:pt x="0" y="221741"/>
                  </a:lnTo>
                  <a:lnTo>
                    <a:pt x="332867" y="221741"/>
                  </a:lnTo>
                  <a:lnTo>
                    <a:pt x="443738" y="110870"/>
                  </a:lnTo>
                  <a:lnTo>
                    <a:pt x="33286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02652" y="3503421"/>
              <a:ext cx="443865" cy="222250"/>
            </a:xfrm>
            <a:custGeom>
              <a:avLst/>
              <a:gdLst/>
              <a:ahLst/>
              <a:cxnLst/>
              <a:rect l="l" t="t" r="r" b="b"/>
              <a:pathLst>
                <a:path w="443865" h="222250">
                  <a:moveTo>
                    <a:pt x="0" y="0"/>
                  </a:moveTo>
                  <a:lnTo>
                    <a:pt x="332867" y="0"/>
                  </a:lnTo>
                  <a:lnTo>
                    <a:pt x="443738" y="110870"/>
                  </a:lnTo>
                  <a:lnTo>
                    <a:pt x="332867" y="221741"/>
                  </a:lnTo>
                  <a:lnTo>
                    <a:pt x="0" y="22174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620761" y="2732844"/>
            <a:ext cx="153670" cy="102616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565"/>
              </a:spcBef>
            </a:pPr>
            <a:r>
              <a:rPr sz="1800" b="1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800" b="1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1800" b="1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26145" y="2686417"/>
            <a:ext cx="3700145" cy="103314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400" dirty="0">
                <a:latin typeface="Arial"/>
                <a:cs typeface="Arial"/>
              </a:rPr>
              <a:t>Logiciels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hôpitaux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PoC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 </a:t>
            </a:r>
            <a:r>
              <a:rPr sz="1400" spc="-10" dirty="0">
                <a:latin typeface="Arial"/>
                <a:cs typeface="Arial"/>
              </a:rPr>
              <a:t>peilziekenhuizen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dirty="0">
                <a:latin typeface="Arial"/>
                <a:cs typeface="Arial"/>
              </a:rPr>
              <a:t>Logiciels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tous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hôpitaux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Arial"/>
                <a:cs typeface="Arial"/>
              </a:rPr>
              <a:t>Logiciels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activités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extramurales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89569" y="3980154"/>
            <a:ext cx="3947795" cy="7677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84150" algn="l"/>
              </a:tabLst>
            </a:pPr>
            <a:r>
              <a:rPr sz="1400" b="1" spc="-20" dirty="0">
                <a:solidFill>
                  <a:srgbClr val="006E82"/>
                </a:solidFill>
                <a:latin typeface="Arial"/>
                <a:cs typeface="Arial"/>
              </a:rPr>
              <a:t>Tous</a:t>
            </a:r>
            <a:r>
              <a:rPr sz="1400" b="1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E82"/>
                </a:solidFill>
                <a:latin typeface="Arial"/>
                <a:cs typeface="Arial"/>
              </a:rPr>
              <a:t>(1,</a:t>
            </a:r>
            <a:r>
              <a:rPr sz="1400" b="1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E82"/>
                </a:solidFill>
                <a:latin typeface="Arial"/>
                <a:cs typeface="Arial"/>
              </a:rPr>
              <a:t>2,</a:t>
            </a:r>
            <a:r>
              <a:rPr sz="1400" b="1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E82"/>
                </a:solidFill>
                <a:latin typeface="Arial"/>
                <a:cs typeface="Arial"/>
              </a:rPr>
              <a:t>3)</a:t>
            </a:r>
            <a:r>
              <a:rPr sz="1400" b="1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reçoivent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simultanément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l’info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sur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"/>
                <a:cs typeface="Arial"/>
              </a:rPr>
              <a:t>datamodel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1.0.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46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Ensuite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travail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cascade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46769" y="4760823"/>
            <a:ext cx="3504565" cy="151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40055" indent="-287020">
              <a:lnSpc>
                <a:spcPct val="11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</a:tabLst>
            </a:pPr>
            <a:r>
              <a:rPr sz="1400" b="1" dirty="0">
                <a:solidFill>
                  <a:srgbClr val="006E82"/>
                </a:solidFill>
                <a:latin typeface="Arial"/>
                <a:cs typeface="Arial"/>
              </a:rPr>
              <a:t>Groupe</a:t>
            </a:r>
            <a:r>
              <a:rPr sz="1400" b="1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E82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données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prestations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10000"/>
              </a:lnSpc>
              <a:spcBef>
                <a:spcPts val="300"/>
              </a:spcBef>
              <a:buFont typeface="Courier New"/>
              <a:buChar char="o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enseignements/ajustements </a:t>
            </a:r>
            <a:r>
              <a:rPr sz="1400" dirty="0">
                <a:latin typeface="Arial"/>
                <a:cs typeface="Arial"/>
              </a:rPr>
              <a:t>alimentent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E82"/>
                </a:solidFill>
                <a:latin typeface="Arial"/>
                <a:cs typeface="Arial"/>
              </a:rPr>
              <a:t>groupe</a:t>
            </a:r>
            <a:r>
              <a:rPr sz="1400" b="1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E82"/>
                </a:solidFill>
                <a:latin typeface="Arial"/>
                <a:cs typeface="Arial"/>
              </a:rPr>
              <a:t>2</a:t>
            </a:r>
            <a:r>
              <a:rPr sz="1400" b="1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(objectif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20" dirty="0">
                <a:latin typeface="Arial"/>
                <a:cs typeface="Arial"/>
              </a:rPr>
              <a:t> plus </a:t>
            </a:r>
            <a:r>
              <a:rPr sz="1400" dirty="0">
                <a:latin typeface="Arial"/>
                <a:cs typeface="Arial"/>
              </a:rPr>
              <a:t>tard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janvier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2027)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Courier New"/>
              <a:buChar char="o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Puis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E82"/>
                </a:solidFill>
                <a:latin typeface="Arial"/>
                <a:cs typeface="Arial"/>
              </a:rPr>
              <a:t>groupe</a:t>
            </a:r>
            <a:r>
              <a:rPr sz="1400" b="1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E82"/>
                </a:solidFill>
                <a:latin typeface="Arial"/>
                <a:cs typeface="Arial"/>
              </a:rPr>
              <a:t>3</a:t>
            </a:r>
            <a:r>
              <a:rPr sz="1400" b="1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(suffisant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avant</a:t>
            </a:r>
            <a:r>
              <a:rPr sz="1400" spc="-25" dirty="0">
                <a:latin typeface="Arial"/>
                <a:cs typeface="Arial"/>
              </a:rPr>
              <a:t> 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33281" y="6273190"/>
            <a:ext cx="27711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59685" algn="l"/>
              </a:tabLst>
            </a:pPr>
            <a:r>
              <a:rPr sz="2100" spc="-15" baseline="1984" dirty="0">
                <a:latin typeface="Arial"/>
                <a:cs typeface="Arial"/>
              </a:rPr>
              <a:t>dry-</a:t>
            </a:r>
            <a:r>
              <a:rPr sz="2100" spc="-30" baseline="1984" dirty="0">
                <a:latin typeface="Arial"/>
                <a:cs typeface="Arial"/>
              </a:rPr>
              <a:t>run)</a:t>
            </a:r>
            <a:r>
              <a:rPr sz="2100" baseline="1984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467860">
              <a:lnSpc>
                <a:spcPct val="100000"/>
              </a:lnSpc>
              <a:spcBef>
                <a:spcPts val="105"/>
              </a:spcBef>
            </a:pPr>
            <a:r>
              <a:rPr dirty="0"/>
              <a:t>PoC</a:t>
            </a:r>
            <a:r>
              <a:rPr spc="-1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Test</a:t>
            </a:r>
            <a:r>
              <a:rPr spc="-20" dirty="0"/>
              <a:t> </a:t>
            </a:r>
            <a:r>
              <a:rPr spc="-10" dirty="0"/>
              <a:t>qualitatif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2079" y="2971647"/>
            <a:ext cx="2214245" cy="14338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spc="-10" dirty="0">
                <a:solidFill>
                  <a:srgbClr val="1E48E1"/>
                </a:solidFill>
                <a:latin typeface="Arial"/>
                <a:cs typeface="Arial"/>
              </a:rPr>
              <a:t>Début: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1400" dirty="0">
                <a:latin typeface="Arial"/>
                <a:cs typeface="Arial"/>
              </a:rPr>
              <a:t>Livraison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datamodel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1.0 </a:t>
            </a:r>
            <a:r>
              <a:rPr sz="1400" dirty="0">
                <a:latin typeface="Arial"/>
                <a:cs typeface="Arial"/>
              </a:rPr>
              <a:t>(avec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premier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données)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instructions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facturation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partielles </a:t>
            </a:r>
            <a:r>
              <a:rPr sz="1400" dirty="0">
                <a:latin typeface="Arial"/>
                <a:cs typeface="Arial"/>
              </a:rPr>
              <a:t>(sans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tarifs/chiffres).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521" y="2359057"/>
            <a:ext cx="11256645" cy="491490"/>
            <a:chOff x="478521" y="2359057"/>
            <a:chExt cx="11256645" cy="4914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21" y="2359057"/>
              <a:ext cx="11256293" cy="4908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5406" y="2409698"/>
              <a:ext cx="10947400" cy="385445"/>
            </a:xfrm>
            <a:custGeom>
              <a:avLst/>
              <a:gdLst/>
              <a:ahLst/>
              <a:cxnLst/>
              <a:rect l="l" t="t" r="r" b="b"/>
              <a:pathLst>
                <a:path w="10947400" h="385444">
                  <a:moveTo>
                    <a:pt x="10851108" y="0"/>
                  </a:moveTo>
                  <a:lnTo>
                    <a:pt x="0" y="0"/>
                  </a:lnTo>
                  <a:lnTo>
                    <a:pt x="0" y="385317"/>
                  </a:lnTo>
                  <a:lnTo>
                    <a:pt x="10851108" y="385317"/>
                  </a:lnTo>
                  <a:lnTo>
                    <a:pt x="10946993" y="192659"/>
                  </a:lnTo>
                  <a:lnTo>
                    <a:pt x="10851108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72253" y="2463799"/>
            <a:ext cx="2026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PoC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– Test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qualitatif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7306" y="1955418"/>
            <a:ext cx="3893820" cy="417195"/>
          </a:xfrm>
          <a:custGeom>
            <a:avLst/>
            <a:gdLst/>
            <a:ahLst/>
            <a:cxnLst/>
            <a:rect l="l" t="t" r="r" b="b"/>
            <a:pathLst>
              <a:path w="3893820" h="417194">
                <a:moveTo>
                  <a:pt x="76200" y="76200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3337" y="76200"/>
                </a:lnTo>
                <a:lnTo>
                  <a:pt x="33337" y="377063"/>
                </a:lnTo>
                <a:lnTo>
                  <a:pt x="42862" y="377063"/>
                </a:lnTo>
                <a:lnTo>
                  <a:pt x="42862" y="76200"/>
                </a:lnTo>
                <a:lnTo>
                  <a:pt x="76200" y="76200"/>
                </a:lnTo>
                <a:close/>
              </a:path>
              <a:path w="3893820" h="417194">
                <a:moveTo>
                  <a:pt x="3893540" y="116078"/>
                </a:moveTo>
                <a:lnTo>
                  <a:pt x="3887190" y="103378"/>
                </a:lnTo>
                <a:lnTo>
                  <a:pt x="3855440" y="39878"/>
                </a:lnTo>
                <a:lnTo>
                  <a:pt x="3817340" y="116078"/>
                </a:lnTo>
                <a:lnTo>
                  <a:pt x="3850741" y="116078"/>
                </a:lnTo>
                <a:lnTo>
                  <a:pt x="3850741" y="416941"/>
                </a:lnTo>
                <a:lnTo>
                  <a:pt x="3860266" y="416941"/>
                </a:lnTo>
                <a:lnTo>
                  <a:pt x="3860266" y="116078"/>
                </a:lnTo>
                <a:lnTo>
                  <a:pt x="3893540" y="116078"/>
                </a:lnTo>
                <a:close/>
              </a:path>
            </a:pathLst>
          </a:custGeom>
          <a:solidFill>
            <a:srgbClr val="1E4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0725" y="1714881"/>
            <a:ext cx="711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E48E1"/>
                </a:solidFill>
                <a:latin typeface="Arial"/>
                <a:cs typeface="Arial"/>
              </a:rPr>
              <a:t>Avril</a:t>
            </a:r>
            <a:r>
              <a:rPr sz="1400" b="1" spc="-95" dirty="0">
                <a:solidFill>
                  <a:srgbClr val="1E48E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E48E1"/>
                </a:solidFill>
                <a:latin typeface="Arial"/>
                <a:cs typeface="Arial"/>
              </a:rPr>
              <a:t>‘26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0744" y="1339341"/>
            <a:ext cx="114236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4826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E48E1"/>
                </a:solidFill>
                <a:latin typeface="Arial"/>
                <a:cs typeface="Arial"/>
              </a:rPr>
              <a:t>Au</a:t>
            </a:r>
            <a:r>
              <a:rPr sz="1400" b="1" spc="-25" dirty="0">
                <a:solidFill>
                  <a:srgbClr val="1E48E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48E1"/>
                </a:solidFill>
                <a:latin typeface="Arial"/>
                <a:cs typeface="Arial"/>
              </a:rPr>
              <a:t>plus</a:t>
            </a:r>
            <a:r>
              <a:rPr sz="1400" b="1" spc="-50" dirty="0">
                <a:solidFill>
                  <a:srgbClr val="1E48E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E48E1"/>
                </a:solidFill>
                <a:latin typeface="Arial"/>
                <a:cs typeface="Arial"/>
              </a:rPr>
              <a:t>tard </a:t>
            </a:r>
            <a:r>
              <a:rPr sz="1400" b="1" dirty="0">
                <a:solidFill>
                  <a:srgbClr val="1E48E1"/>
                </a:solidFill>
                <a:latin typeface="Arial"/>
                <a:cs typeface="Arial"/>
              </a:rPr>
              <a:t>octobre</a:t>
            </a:r>
            <a:r>
              <a:rPr sz="1400" b="1" spc="-35" dirty="0">
                <a:solidFill>
                  <a:srgbClr val="1E48E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E48E1"/>
                </a:solidFill>
                <a:latin typeface="Arial"/>
                <a:cs typeface="Arial"/>
              </a:rPr>
              <a:t>’26 </a:t>
            </a:r>
            <a:r>
              <a:rPr sz="1400" i="1" dirty="0">
                <a:solidFill>
                  <a:srgbClr val="1E48E1"/>
                </a:solidFill>
                <a:latin typeface="Arial"/>
                <a:cs typeface="Arial"/>
              </a:rPr>
              <a:t>(selon</a:t>
            </a:r>
            <a:r>
              <a:rPr sz="1400" i="1" spc="-45" dirty="0">
                <a:solidFill>
                  <a:srgbClr val="1E48E1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1E48E1"/>
                </a:solidFill>
                <a:latin typeface="Arial"/>
                <a:cs typeface="Arial"/>
              </a:rPr>
              <a:t>hôpital)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4171" y="5065852"/>
            <a:ext cx="3104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E48E1"/>
                </a:solidFill>
                <a:latin typeface="Arial"/>
                <a:cs typeface="Arial"/>
              </a:rPr>
              <a:t>Phase</a:t>
            </a:r>
            <a:r>
              <a:rPr sz="1600" b="1" spc="-35" dirty="0">
                <a:solidFill>
                  <a:srgbClr val="1E48E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48E1"/>
                </a:solidFill>
                <a:latin typeface="Arial"/>
                <a:cs typeface="Arial"/>
              </a:rPr>
              <a:t>de</a:t>
            </a:r>
            <a:r>
              <a:rPr sz="1600" b="1" spc="-20" dirty="0">
                <a:solidFill>
                  <a:srgbClr val="1E48E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48E1"/>
                </a:solidFill>
                <a:latin typeface="Arial"/>
                <a:cs typeface="Arial"/>
              </a:rPr>
              <a:t>préparation</a:t>
            </a:r>
            <a:r>
              <a:rPr sz="1600" b="1" spc="-10" dirty="0">
                <a:solidFill>
                  <a:srgbClr val="1E48E1"/>
                </a:solidFill>
                <a:latin typeface="Arial"/>
                <a:cs typeface="Arial"/>
              </a:rPr>
              <a:t> technique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5406" y="4778755"/>
            <a:ext cx="3862070" cy="261620"/>
          </a:xfrm>
          <a:custGeom>
            <a:avLst/>
            <a:gdLst/>
            <a:ahLst/>
            <a:cxnLst/>
            <a:rect l="l" t="t" r="r" b="b"/>
            <a:pathLst>
              <a:path w="3862070" h="261620">
                <a:moveTo>
                  <a:pt x="3861917" y="0"/>
                </a:moveTo>
                <a:lnTo>
                  <a:pt x="3861917" y="50925"/>
                </a:lnTo>
                <a:lnTo>
                  <a:pt x="3861917" y="92503"/>
                </a:lnTo>
                <a:lnTo>
                  <a:pt x="3861917" y="120532"/>
                </a:lnTo>
                <a:lnTo>
                  <a:pt x="3861917" y="130810"/>
                </a:lnTo>
                <a:lnTo>
                  <a:pt x="1931009" y="130810"/>
                </a:lnTo>
                <a:lnTo>
                  <a:pt x="1931009" y="141087"/>
                </a:lnTo>
                <a:lnTo>
                  <a:pt x="1931009" y="169116"/>
                </a:lnTo>
                <a:lnTo>
                  <a:pt x="1931009" y="210694"/>
                </a:lnTo>
                <a:lnTo>
                  <a:pt x="1931009" y="261620"/>
                </a:lnTo>
                <a:lnTo>
                  <a:pt x="1930989" y="210694"/>
                </a:lnTo>
                <a:lnTo>
                  <a:pt x="1930946" y="169116"/>
                </a:lnTo>
                <a:lnTo>
                  <a:pt x="1930902" y="141087"/>
                </a:lnTo>
                <a:lnTo>
                  <a:pt x="1930882" y="130810"/>
                </a:lnTo>
                <a:lnTo>
                  <a:pt x="0" y="130810"/>
                </a:lnTo>
                <a:lnTo>
                  <a:pt x="0" y="120532"/>
                </a:lnTo>
                <a:lnTo>
                  <a:pt x="0" y="92503"/>
                </a:lnTo>
                <a:lnTo>
                  <a:pt x="0" y="50925"/>
                </a:lnTo>
                <a:lnTo>
                  <a:pt x="0" y="0"/>
                </a:lnTo>
              </a:path>
            </a:pathLst>
          </a:custGeom>
          <a:ln w="19050">
            <a:solidFill>
              <a:srgbClr val="1E4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8055" y="5578551"/>
            <a:ext cx="34366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Adaptations</a:t>
            </a:r>
            <a:r>
              <a:rPr sz="1400" b="1" spc="22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logicielles</a:t>
            </a:r>
            <a:r>
              <a:rPr sz="1400" b="1" spc="23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229" dirty="0">
                <a:latin typeface="Arial"/>
                <a:cs typeface="Arial"/>
              </a:rPr>
              <a:t>  </a:t>
            </a:r>
            <a:r>
              <a:rPr sz="1400" spc="-10" dirty="0">
                <a:latin typeface="Arial"/>
                <a:cs typeface="Arial"/>
              </a:rPr>
              <a:t>systèmes </a:t>
            </a:r>
            <a:r>
              <a:rPr sz="1400" dirty="0">
                <a:latin typeface="Arial"/>
                <a:cs typeface="Arial"/>
              </a:rPr>
              <a:t>techniques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internes,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co-</a:t>
            </a:r>
            <a:r>
              <a:rPr sz="1400" dirty="0">
                <a:latin typeface="Arial"/>
                <a:cs typeface="Arial"/>
              </a:rPr>
              <a:t>implémentées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par </a:t>
            </a:r>
            <a:r>
              <a:rPr sz="1400" dirty="0">
                <a:latin typeface="Arial"/>
                <a:cs typeface="Arial"/>
              </a:rPr>
              <a:t>hôpitaux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softs.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6394" y="3606139"/>
            <a:ext cx="4609465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=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Passerelle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hôpital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tout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place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ingérer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les </a:t>
            </a:r>
            <a:r>
              <a:rPr sz="1400" dirty="0">
                <a:latin typeface="Arial"/>
                <a:cs typeface="Arial"/>
              </a:rPr>
              <a:t>données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parcourir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flux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+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nouvelles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règles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jusqu’à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facturation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(hors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envoi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vers</a:t>
            </a:r>
            <a:r>
              <a:rPr sz="1400" spc="-20" dirty="0">
                <a:latin typeface="Arial"/>
                <a:cs typeface="Arial"/>
              </a:rPr>
              <a:t> OA).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1365" y="4774438"/>
            <a:ext cx="6937375" cy="261620"/>
          </a:xfrm>
          <a:custGeom>
            <a:avLst/>
            <a:gdLst/>
            <a:ahLst/>
            <a:cxnLst/>
            <a:rect l="l" t="t" r="r" b="b"/>
            <a:pathLst>
              <a:path w="6937375" h="261620">
                <a:moveTo>
                  <a:pt x="6936994" y="0"/>
                </a:moveTo>
                <a:lnTo>
                  <a:pt x="6936994" y="50925"/>
                </a:lnTo>
                <a:lnTo>
                  <a:pt x="6936994" y="92503"/>
                </a:lnTo>
                <a:lnTo>
                  <a:pt x="6936994" y="120532"/>
                </a:lnTo>
                <a:lnTo>
                  <a:pt x="6936994" y="130810"/>
                </a:lnTo>
                <a:lnTo>
                  <a:pt x="3468496" y="130810"/>
                </a:lnTo>
                <a:lnTo>
                  <a:pt x="3468496" y="141087"/>
                </a:lnTo>
                <a:lnTo>
                  <a:pt x="3468496" y="169116"/>
                </a:lnTo>
                <a:lnTo>
                  <a:pt x="3468496" y="210694"/>
                </a:lnTo>
                <a:lnTo>
                  <a:pt x="3468496" y="261619"/>
                </a:lnTo>
                <a:lnTo>
                  <a:pt x="3468496" y="210694"/>
                </a:lnTo>
                <a:lnTo>
                  <a:pt x="3468496" y="169116"/>
                </a:lnTo>
                <a:lnTo>
                  <a:pt x="3468496" y="141087"/>
                </a:lnTo>
                <a:lnTo>
                  <a:pt x="3468496" y="130810"/>
                </a:lnTo>
                <a:lnTo>
                  <a:pt x="0" y="130810"/>
                </a:lnTo>
                <a:lnTo>
                  <a:pt x="0" y="120532"/>
                </a:lnTo>
                <a:lnTo>
                  <a:pt x="0" y="92503"/>
                </a:lnTo>
                <a:lnTo>
                  <a:pt x="0" y="50925"/>
                </a:lnTo>
                <a:lnTo>
                  <a:pt x="0" y="0"/>
                </a:lnTo>
              </a:path>
            </a:pathLst>
          </a:custGeom>
          <a:ln w="19050">
            <a:solidFill>
              <a:srgbClr val="1E4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35216" y="5065852"/>
            <a:ext cx="2211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E48E1"/>
                </a:solidFill>
                <a:latin typeface="Arial"/>
                <a:cs typeface="Arial"/>
              </a:rPr>
              <a:t>Phase</a:t>
            </a:r>
            <a:r>
              <a:rPr sz="1600" b="1" spc="-30" dirty="0">
                <a:solidFill>
                  <a:srgbClr val="1E48E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48E1"/>
                </a:solidFill>
                <a:latin typeface="Arial"/>
                <a:cs typeface="Arial"/>
              </a:rPr>
              <a:t>de</a:t>
            </a:r>
            <a:r>
              <a:rPr sz="1600" b="1" spc="-20" dirty="0">
                <a:solidFill>
                  <a:srgbClr val="1E48E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48E1"/>
                </a:solidFill>
                <a:latin typeface="Arial"/>
                <a:cs typeface="Arial"/>
              </a:rPr>
              <a:t>test </a:t>
            </a:r>
            <a:r>
              <a:rPr sz="1600" b="1" spc="-10" dirty="0">
                <a:solidFill>
                  <a:srgbClr val="1E48E1"/>
                </a:solidFill>
                <a:latin typeface="Arial"/>
                <a:cs typeface="Arial"/>
              </a:rPr>
              <a:t>effective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70626" y="5570051"/>
            <a:ext cx="4537710" cy="4946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latin typeface="Arial"/>
                <a:cs typeface="Arial"/>
              </a:rPr>
              <a:t>Approche</a:t>
            </a:r>
            <a:r>
              <a:rPr sz="1400" b="1" spc="8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par</a:t>
            </a:r>
            <a:r>
              <a:rPr sz="1400" b="1" spc="8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étapes</a:t>
            </a:r>
            <a:r>
              <a:rPr sz="1400" b="1" spc="7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8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fourniture</a:t>
            </a:r>
            <a:r>
              <a:rPr sz="1400" spc="8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incrémentale</a:t>
            </a:r>
            <a:r>
              <a:rPr sz="1400" spc="80" dirty="0">
                <a:latin typeface="Arial"/>
                <a:cs typeface="Arial"/>
              </a:rPr>
              <a:t>  </a:t>
            </a:r>
            <a:r>
              <a:rPr sz="1400" spc="-25" dirty="0">
                <a:latin typeface="Arial"/>
                <a:cs typeface="Arial"/>
              </a:rPr>
              <a:t>des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dirty="0">
                <a:latin typeface="Arial"/>
                <a:cs typeface="Arial"/>
              </a:rPr>
              <a:t>données,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domaine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domaine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28540" y="3320034"/>
            <a:ext cx="360045" cy="360045"/>
            <a:chOff x="4328540" y="3320034"/>
            <a:chExt cx="360045" cy="360045"/>
          </a:xfrm>
        </p:grpSpPr>
        <p:sp>
          <p:nvSpPr>
            <p:cNvPr id="19" name="object 19"/>
            <p:cNvSpPr/>
            <p:nvPr/>
          </p:nvSpPr>
          <p:spPr>
            <a:xfrm>
              <a:off x="4328540" y="3320034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959" y="0"/>
                  </a:move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8"/>
                  </a:lnTo>
                  <a:lnTo>
                    <a:pt x="6424" y="227817"/>
                  </a:lnTo>
                  <a:lnTo>
                    <a:pt x="24558" y="270811"/>
                  </a:lnTo>
                  <a:lnTo>
                    <a:pt x="52689" y="307228"/>
                  </a:lnTo>
                  <a:lnTo>
                    <a:pt x="89106" y="335359"/>
                  </a:lnTo>
                  <a:lnTo>
                    <a:pt x="132100" y="353493"/>
                  </a:lnTo>
                  <a:lnTo>
                    <a:pt x="179959" y="359917"/>
                  </a:lnTo>
                  <a:lnTo>
                    <a:pt x="227826" y="353493"/>
                  </a:lnTo>
                  <a:lnTo>
                    <a:pt x="270843" y="335359"/>
                  </a:lnTo>
                  <a:lnTo>
                    <a:pt x="307292" y="307228"/>
                  </a:lnTo>
                  <a:lnTo>
                    <a:pt x="335454" y="270811"/>
                  </a:lnTo>
                  <a:lnTo>
                    <a:pt x="353610" y="227817"/>
                  </a:lnTo>
                  <a:lnTo>
                    <a:pt x="360045" y="179958"/>
                  </a:lnTo>
                  <a:lnTo>
                    <a:pt x="353610" y="132100"/>
                  </a:lnTo>
                  <a:lnTo>
                    <a:pt x="335454" y="89106"/>
                  </a:lnTo>
                  <a:lnTo>
                    <a:pt x="307292" y="52689"/>
                  </a:lnTo>
                  <a:lnTo>
                    <a:pt x="270843" y="24558"/>
                  </a:lnTo>
                  <a:lnTo>
                    <a:pt x="227826" y="6424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3752" y="3388995"/>
              <a:ext cx="267588" cy="23609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68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247" rIns="0" bIns="0" rtlCol="0">
            <a:spAutoFit/>
          </a:bodyPr>
          <a:lstStyle/>
          <a:p>
            <a:pPr marL="18021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PoC</a:t>
            </a:r>
            <a:r>
              <a:rPr spc="-25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Test</a:t>
            </a:r>
            <a:r>
              <a:rPr spc="-40" dirty="0"/>
              <a:t> </a:t>
            </a:r>
            <a:r>
              <a:rPr dirty="0"/>
              <a:t>qualitatif</a:t>
            </a:r>
            <a:r>
              <a:rPr spc="-25" dirty="0"/>
              <a:t> </a:t>
            </a:r>
            <a:r>
              <a:rPr spc="-50" dirty="0"/>
              <a:t>|</a:t>
            </a:r>
          </a:p>
          <a:p>
            <a:pPr marL="1800860" algn="ctr">
              <a:lnSpc>
                <a:spcPct val="100000"/>
              </a:lnSpc>
            </a:pPr>
            <a:r>
              <a:rPr dirty="0"/>
              <a:t>Zoom</a:t>
            </a:r>
            <a:r>
              <a:rPr spc="-30" dirty="0"/>
              <a:t> </a:t>
            </a:r>
            <a:r>
              <a:rPr dirty="0"/>
              <a:t>sur</a:t>
            </a:r>
            <a:r>
              <a:rPr spc="-10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dirty="0"/>
              <a:t>hôpitaux</a:t>
            </a:r>
            <a:r>
              <a:rPr spc="-10" dirty="0"/>
              <a:t> </a:t>
            </a:r>
            <a:r>
              <a:rPr dirty="0"/>
              <a:t>PoC</a:t>
            </a:r>
            <a:r>
              <a:rPr spc="-25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dirty="0"/>
              <a:t>hôpitaux</a:t>
            </a:r>
            <a:r>
              <a:rPr spc="-25" dirty="0"/>
              <a:t> </a:t>
            </a:r>
            <a:r>
              <a:rPr spc="-10" dirty="0"/>
              <a:t>sentinelles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29161" y="6274714"/>
            <a:ext cx="17526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Arial"/>
                <a:cs typeface="Arial"/>
              </a:rPr>
              <a:t>69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3425190">
              <a:lnSpc>
                <a:spcPct val="100000"/>
              </a:lnSpc>
              <a:spcBef>
                <a:spcPts val="105"/>
              </a:spcBef>
            </a:pPr>
            <a:r>
              <a:rPr dirty="0"/>
              <a:t>Planification</a:t>
            </a:r>
            <a:r>
              <a:rPr spc="-30" dirty="0"/>
              <a:t> </a:t>
            </a:r>
            <a:r>
              <a:rPr u="sng" dirty="0">
                <a:uFill>
                  <a:solidFill>
                    <a:srgbClr val="006E82"/>
                  </a:solidFill>
                </a:uFill>
              </a:rPr>
              <a:t>indicative</a:t>
            </a:r>
            <a:r>
              <a:rPr u="none" spc="-35" dirty="0"/>
              <a:t> </a:t>
            </a:r>
            <a:r>
              <a:rPr u="none" dirty="0"/>
              <a:t>des</a:t>
            </a:r>
            <a:r>
              <a:rPr u="none" spc="-35" dirty="0"/>
              <a:t> </a:t>
            </a:r>
            <a:r>
              <a:rPr u="none" dirty="0"/>
              <a:t>lots</a:t>
            </a:r>
            <a:r>
              <a:rPr u="none" spc="-25" dirty="0"/>
              <a:t> </a:t>
            </a:r>
            <a:r>
              <a:rPr u="none" spc="-20" dirty="0"/>
              <a:t>ATMC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3250" y="1718817"/>
          <a:ext cx="11269980" cy="313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Domaines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Date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validation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finale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CTM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État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lieux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Système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digestif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03-03-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Validation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CTM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Uro-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gyneco,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oesophage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pancréas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21-04-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Discussion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remarques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CTM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Chirurgie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cardiaque,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thoracique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vasculaire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02-06-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CTM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remarques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Orthopédie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04-08-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préparation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Médecine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interne,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néphrologie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anesthésie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29/09/2026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Imagerie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médicale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24/11/2026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Neurochirurgie,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spine,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ophtalmologie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26-01-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Stomato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ORL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23-03-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Chirurgie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plastique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dermatologie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18-05-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Anesthésie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pédiatrie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02-07-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76320" y="495681"/>
            <a:ext cx="6875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E82"/>
                </a:solidFill>
                <a:latin typeface="Verdana"/>
                <a:cs typeface="Verdana"/>
              </a:rPr>
              <a:t>1.</a:t>
            </a:r>
            <a:r>
              <a:rPr sz="2000" b="1" spc="-25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E82"/>
                </a:solidFill>
                <a:latin typeface="Verdana"/>
                <a:cs typeface="Verdana"/>
              </a:rPr>
              <a:t>Pourquoi</a:t>
            </a:r>
            <a:r>
              <a:rPr sz="2000" b="1" spc="-25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E82"/>
                </a:solidFill>
                <a:latin typeface="Verdana"/>
                <a:cs typeface="Verdana"/>
              </a:rPr>
              <a:t>la</a:t>
            </a:r>
            <a:r>
              <a:rPr sz="2000" b="1" spc="-20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E82"/>
                </a:solidFill>
                <a:latin typeface="Verdana"/>
                <a:cs typeface="Verdana"/>
              </a:rPr>
              <a:t>nomenclature</a:t>
            </a:r>
            <a:r>
              <a:rPr sz="2000" b="1" spc="-35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006E82"/>
                </a:solidFill>
                <a:latin typeface="Verdana"/>
                <a:cs typeface="Verdana"/>
              </a:rPr>
              <a:t>est-</a:t>
            </a:r>
            <a:r>
              <a:rPr sz="2000" b="1" dirty="0">
                <a:solidFill>
                  <a:srgbClr val="006E82"/>
                </a:solidFill>
                <a:latin typeface="Verdana"/>
                <a:cs typeface="Verdana"/>
              </a:rPr>
              <a:t>elle</a:t>
            </a:r>
            <a:r>
              <a:rPr sz="2000" b="1" spc="-60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E82"/>
                </a:solidFill>
                <a:latin typeface="Verdana"/>
                <a:cs typeface="Verdana"/>
              </a:rPr>
              <a:t>réformée</a:t>
            </a:r>
            <a:r>
              <a:rPr sz="2000" b="1" spc="-45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2000" b="1" spc="-50" dirty="0">
                <a:solidFill>
                  <a:srgbClr val="006E82"/>
                </a:solidFill>
                <a:latin typeface="Verdana"/>
                <a:cs typeface="Verdana"/>
              </a:rPr>
              <a:t>?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73879" y="1923135"/>
            <a:ext cx="6826250" cy="4758055"/>
            <a:chOff x="4373879" y="1923135"/>
            <a:chExt cx="6826250" cy="4758055"/>
          </a:xfrm>
        </p:grpSpPr>
        <p:sp>
          <p:nvSpPr>
            <p:cNvPr id="5" name="object 5"/>
            <p:cNvSpPr/>
            <p:nvPr/>
          </p:nvSpPr>
          <p:spPr>
            <a:xfrm>
              <a:off x="4373880" y="1923160"/>
              <a:ext cx="3630295" cy="4758055"/>
            </a:xfrm>
            <a:custGeom>
              <a:avLst/>
              <a:gdLst/>
              <a:ahLst/>
              <a:cxnLst/>
              <a:rect l="l" t="t" r="r" b="b"/>
              <a:pathLst>
                <a:path w="3630295" h="4758055">
                  <a:moveTo>
                    <a:pt x="315722" y="236601"/>
                  </a:moveTo>
                  <a:lnTo>
                    <a:pt x="0" y="445008"/>
                  </a:lnTo>
                  <a:lnTo>
                    <a:pt x="0" y="4276115"/>
                  </a:lnTo>
                  <a:lnTo>
                    <a:pt x="315722" y="4484573"/>
                  </a:lnTo>
                  <a:lnTo>
                    <a:pt x="315722" y="236601"/>
                  </a:lnTo>
                  <a:close/>
                </a:path>
                <a:path w="3630295" h="4758055">
                  <a:moveTo>
                    <a:pt x="3630295" y="0"/>
                  </a:moveTo>
                  <a:lnTo>
                    <a:pt x="3126359" y="235458"/>
                  </a:lnTo>
                  <a:lnTo>
                    <a:pt x="3126359" y="4522063"/>
                  </a:lnTo>
                  <a:lnTo>
                    <a:pt x="3630295" y="4757521"/>
                  </a:lnTo>
                  <a:lnTo>
                    <a:pt x="3630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04175" y="1923135"/>
              <a:ext cx="3195955" cy="4758055"/>
            </a:xfrm>
            <a:custGeom>
              <a:avLst/>
              <a:gdLst/>
              <a:ahLst/>
              <a:cxnLst/>
              <a:rect l="l" t="t" r="r" b="b"/>
              <a:pathLst>
                <a:path w="3195954" h="4758055">
                  <a:moveTo>
                    <a:pt x="3195574" y="0"/>
                  </a:moveTo>
                  <a:lnTo>
                    <a:pt x="0" y="0"/>
                  </a:lnTo>
                  <a:lnTo>
                    <a:pt x="0" y="4757547"/>
                  </a:lnTo>
                  <a:lnTo>
                    <a:pt x="3195574" y="4757547"/>
                  </a:lnTo>
                  <a:lnTo>
                    <a:pt x="3195574" y="0"/>
                  </a:lnTo>
                  <a:close/>
                </a:path>
              </a:pathLst>
            </a:custGeom>
            <a:solidFill>
              <a:srgbClr val="005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89601" y="2159711"/>
              <a:ext cx="2811145" cy="4248150"/>
            </a:xfrm>
            <a:custGeom>
              <a:avLst/>
              <a:gdLst/>
              <a:ahLst/>
              <a:cxnLst/>
              <a:rect l="l" t="t" r="r" b="b"/>
              <a:pathLst>
                <a:path w="2811145" h="4248150">
                  <a:moveTo>
                    <a:pt x="2810763" y="0"/>
                  </a:moveTo>
                  <a:lnTo>
                    <a:pt x="0" y="0"/>
                  </a:lnTo>
                  <a:lnTo>
                    <a:pt x="0" y="4248023"/>
                  </a:lnTo>
                  <a:lnTo>
                    <a:pt x="2810763" y="4248023"/>
                  </a:lnTo>
                  <a:lnTo>
                    <a:pt x="2810763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99170" y="4591303"/>
            <a:ext cx="5251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400" b="1" spc="-495" dirty="0">
                <a:solidFill>
                  <a:srgbClr val="71BEC5"/>
                </a:solidFill>
                <a:latin typeface="Liberation Sans Narrow"/>
                <a:cs typeface="Liberation Sans Narrow"/>
              </a:rPr>
              <a:t>02</a:t>
            </a:r>
            <a:endParaRPr sz="540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397" y="2372715"/>
            <a:ext cx="3375660" cy="3792854"/>
          </a:xfrm>
          <a:prstGeom prst="rect">
            <a:avLst/>
          </a:prstGeom>
          <a:solidFill>
            <a:srgbClr val="71BEC5"/>
          </a:solidFill>
        </p:spPr>
        <p:txBody>
          <a:bodyPr vert="horz" wrap="square" lIns="0" tIns="144145" rIns="0" bIns="0" rtlCol="0">
            <a:spAutoFit/>
          </a:bodyPr>
          <a:lstStyle/>
          <a:p>
            <a:pPr marL="724535">
              <a:lnSpc>
                <a:spcPct val="100000"/>
              </a:lnSpc>
              <a:spcBef>
                <a:spcPts val="113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Problématique</a:t>
            </a:r>
            <a:r>
              <a:rPr sz="1800" b="1" spc="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800">
              <a:latin typeface="Arial"/>
              <a:cs typeface="Arial"/>
            </a:endParaRPr>
          </a:p>
          <a:p>
            <a:pPr marL="159385" marR="153670">
              <a:lnSpc>
                <a:spcPct val="100000"/>
              </a:lnSpc>
              <a:tabLst>
                <a:tab pos="1036955" algn="l"/>
                <a:tab pos="1696720" algn="l"/>
                <a:tab pos="2080895" algn="l"/>
                <a:tab pos="2683510" algn="l"/>
                <a:tab pos="3018790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Système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actuel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soins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financement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445770" indent="-286385">
              <a:lnSpc>
                <a:spcPct val="100000"/>
              </a:lnSpc>
              <a:spcBef>
                <a:spcPts val="540"/>
              </a:spcBef>
              <a:buChar char="•"/>
              <a:tabLst>
                <a:tab pos="44577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Issu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d’une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évolution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historique</a:t>
            </a:r>
            <a:endParaRPr sz="1400">
              <a:latin typeface="Arial"/>
              <a:cs typeface="Arial"/>
            </a:endParaRPr>
          </a:p>
          <a:p>
            <a:pPr marL="445770" indent="-286385">
              <a:lnSpc>
                <a:spcPct val="100000"/>
              </a:lnSpc>
              <a:spcBef>
                <a:spcPts val="840"/>
              </a:spcBef>
              <a:buChar char="•"/>
              <a:tabLst>
                <a:tab pos="445770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Fragmenté</a:t>
            </a:r>
            <a:endParaRPr sz="1400">
              <a:latin typeface="Arial"/>
              <a:cs typeface="Arial"/>
            </a:endParaRPr>
          </a:p>
          <a:p>
            <a:pPr marL="445770" indent="-286385">
              <a:lnSpc>
                <a:spcPct val="100000"/>
              </a:lnSpc>
              <a:spcBef>
                <a:spcPts val="840"/>
              </a:spcBef>
              <a:buChar char="•"/>
              <a:tabLst>
                <a:tab pos="44577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Flux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financement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complexes</a:t>
            </a:r>
            <a:endParaRPr sz="1400">
              <a:latin typeface="Arial"/>
              <a:cs typeface="Arial"/>
            </a:endParaRPr>
          </a:p>
          <a:p>
            <a:pPr marL="445770" indent="-286385">
              <a:lnSpc>
                <a:spcPct val="100000"/>
              </a:lnSpc>
              <a:spcBef>
                <a:spcPts val="840"/>
              </a:spcBef>
              <a:buChar char="•"/>
              <a:tabLst>
                <a:tab pos="44577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Rapport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coût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santé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endParaRPr sz="1400">
              <a:latin typeface="Arial"/>
              <a:cs typeface="Arial"/>
            </a:endParaRPr>
          </a:p>
          <a:p>
            <a:pPr marL="44577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toujours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optimal</a:t>
            </a:r>
            <a:endParaRPr sz="1400">
              <a:latin typeface="Arial"/>
              <a:cs typeface="Arial"/>
            </a:endParaRPr>
          </a:p>
          <a:p>
            <a:pPr marL="445770" indent="-286385">
              <a:lnSpc>
                <a:spcPct val="100000"/>
              </a:lnSpc>
              <a:spcBef>
                <a:spcPts val="844"/>
              </a:spcBef>
              <a:buChar char="•"/>
              <a:tabLst>
                <a:tab pos="44577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Sous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pression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(accessibilité,</a:t>
            </a:r>
            <a:endParaRPr sz="1400">
              <a:latin typeface="Arial"/>
              <a:cs typeface="Arial"/>
            </a:endParaRPr>
          </a:p>
          <a:p>
            <a:pPr marL="44577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soutenabilité…)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1729" y="2443098"/>
            <a:ext cx="2299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Ambition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stratégique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4729" y="3234689"/>
            <a:ext cx="19640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“création</a:t>
            </a:r>
            <a:r>
              <a:rPr sz="14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sz="14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valeur”</a:t>
            </a:r>
            <a:r>
              <a:rPr sz="1400" u="none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4729" y="3874770"/>
            <a:ext cx="257238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1400" spc="27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Rapport</a:t>
            </a:r>
            <a:r>
              <a:rPr sz="1400" spc="2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optimal</a:t>
            </a:r>
            <a:r>
              <a:rPr sz="1400" spc="27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entre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résultats</a:t>
            </a:r>
            <a:r>
              <a:rPr sz="14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soins</a:t>
            </a:r>
            <a:r>
              <a:rPr sz="14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spc="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coût</a:t>
            </a:r>
            <a:r>
              <a:rPr sz="1400" spc="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soins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8056371" y="2057222"/>
            <a:ext cx="29381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8100" spc="-1072" baseline="-23148" dirty="0">
                <a:solidFill>
                  <a:srgbClr val="71BEC5"/>
                </a:solidFill>
                <a:latin typeface="Liberation Sans Narrow"/>
                <a:cs typeface="Liberation Sans Narrow"/>
              </a:rPr>
              <a:t>01</a:t>
            </a:r>
            <a:r>
              <a:rPr sz="8100" spc="-742" baseline="-23148" dirty="0">
                <a:solidFill>
                  <a:srgbClr val="71BEC5"/>
                </a:solidFill>
                <a:latin typeface="Liberation Sans Narrow"/>
                <a:cs typeface="Liberation Sans Narrow"/>
              </a:rPr>
              <a:t> </a:t>
            </a:r>
            <a:r>
              <a:rPr sz="2100" b="0" spc="-30" baseline="-6746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0" baseline="-67460" dirty="0">
                <a:solidFill>
                  <a:srgbClr val="FFFFFF"/>
                </a:solidFill>
                <a:latin typeface="Arial"/>
                <a:cs typeface="Arial"/>
              </a:rPr>
              <a:t>alori</a:t>
            </a:r>
            <a:r>
              <a:rPr sz="2100" b="0" spc="-6059" baseline="-674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no</a:t>
            </a:r>
            <a:r>
              <a:rPr sz="1400" b="0" u="sng" spc="-6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</a:t>
            </a:r>
            <a:r>
              <a:rPr sz="2100" b="0" u="none" spc="-15" baseline="-674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0" u="none" spc="-855" baseline="-674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en</a:t>
            </a:r>
            <a:r>
              <a:rPr sz="1400" b="0" u="sng" spc="-17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100" b="0" u="none" spc="-22" baseline="-6746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100" b="0" u="none" spc="-270" baseline="-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</a:t>
            </a:r>
            <a:r>
              <a:rPr sz="1400" b="0" u="sng" spc="-9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2100" b="0" u="none" spc="-15" baseline="-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0" u="none" spc="-337" baseline="-674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0" u="sng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</a:t>
            </a:r>
            <a:r>
              <a:rPr sz="2100" b="0" u="none" spc="-22" baseline="-674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100" b="0" u="none" spc="-1387" baseline="-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</a:t>
            </a:r>
            <a:r>
              <a:rPr sz="1400" b="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400" b="0" u="none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0" u="none" spc="-400" dirty="0">
                <a:solidFill>
                  <a:srgbClr val="FFFFFF"/>
                </a:solidFill>
                <a:latin typeface="Arial"/>
                <a:cs typeface="Arial"/>
              </a:rPr>
              <a:t>détermine</a:t>
            </a:r>
            <a:r>
              <a:rPr sz="1400" b="0" u="none" spc="-25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12505" y="2991738"/>
            <a:ext cx="2566035" cy="1642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remboursement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prestations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Réétalonnage</a:t>
            </a:r>
            <a:r>
              <a:rPr sz="13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Arial"/>
                <a:cs typeface="Arial"/>
              </a:rPr>
              <a:t>valorisation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3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3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remboursements </a:t>
            </a:r>
            <a:r>
              <a:rPr sz="1300" i="1" spc="-25" dirty="0">
                <a:solidFill>
                  <a:srgbClr val="FFFFFF"/>
                </a:solidFill>
                <a:latin typeface="Arial"/>
                <a:cs typeface="Arial"/>
              </a:rPr>
              <a:t>par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prestation</a:t>
            </a:r>
            <a:r>
              <a:rPr sz="13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3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Arial"/>
                <a:cs typeface="Arial"/>
              </a:rPr>
              <a:t>rémunérer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correctement</a:t>
            </a:r>
            <a:r>
              <a:rPr sz="13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3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Arial"/>
                <a:cs typeface="Arial"/>
              </a:rPr>
              <a:t>travail professionnel</a:t>
            </a:r>
            <a:r>
              <a:rPr sz="13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3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éviter que</a:t>
            </a:r>
            <a:r>
              <a:rPr sz="13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25" dirty="0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coûts</a:t>
            </a:r>
            <a:r>
              <a:rPr sz="13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3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soient</a:t>
            </a:r>
            <a:r>
              <a:rPr sz="13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Arial"/>
                <a:cs typeface="Arial"/>
              </a:rPr>
              <a:t>implicitement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 inclus</a:t>
            </a:r>
            <a:r>
              <a:rPr sz="13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3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3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Arial"/>
                <a:cs typeface="Arial"/>
              </a:rPr>
              <a:t>honoraires.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85910" y="4841240"/>
            <a:ext cx="2362835" cy="150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importante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financement</a:t>
            </a:r>
            <a:r>
              <a:rPr sz="14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hospitalier</a:t>
            </a:r>
            <a:r>
              <a:rPr sz="1400" u="none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none" spc="-20" dirty="0">
                <a:solidFill>
                  <a:srgbClr val="FFFFFF"/>
                </a:solidFill>
                <a:latin typeface="Arial"/>
                <a:cs typeface="Arial"/>
              </a:rPr>
              <a:t>passe </a:t>
            </a:r>
            <a:r>
              <a:rPr sz="1400" u="none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4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4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none" spc="-10" dirty="0">
                <a:solidFill>
                  <a:srgbClr val="FFFFFF"/>
                </a:solidFill>
                <a:latin typeface="Arial"/>
                <a:cs typeface="Arial"/>
              </a:rPr>
              <a:t>rétrocessions </a:t>
            </a:r>
            <a:r>
              <a:rPr sz="1400" u="none" dirty="0">
                <a:solidFill>
                  <a:srgbClr val="FFFFFF"/>
                </a:solidFill>
                <a:latin typeface="Arial"/>
                <a:cs typeface="Arial"/>
              </a:rPr>
              <a:t>d’honoraires</a:t>
            </a:r>
            <a:r>
              <a:rPr sz="1400" u="none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4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none" spc="-10" dirty="0">
                <a:solidFill>
                  <a:srgbClr val="FFFFFF"/>
                </a:solidFill>
                <a:latin typeface="Arial"/>
                <a:cs typeface="Arial"/>
              </a:rPr>
              <a:t>médecins, </a:t>
            </a:r>
            <a:r>
              <a:rPr sz="1400" u="none" dirty="0">
                <a:solidFill>
                  <a:srgbClr val="FFFFFF"/>
                </a:solidFill>
                <a:latin typeface="Arial"/>
                <a:cs typeface="Arial"/>
              </a:rPr>
              <a:t>d’où</a:t>
            </a:r>
            <a:r>
              <a:rPr sz="14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4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FFFFFF"/>
                </a:solidFill>
                <a:latin typeface="Arial"/>
                <a:cs typeface="Arial"/>
              </a:rPr>
              <a:t>financement</a:t>
            </a:r>
            <a:r>
              <a:rPr sz="1400" u="none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FFFFFF"/>
                </a:solidFill>
                <a:latin typeface="Arial"/>
                <a:cs typeface="Arial"/>
              </a:rPr>
              <a:t>dual</a:t>
            </a:r>
            <a:r>
              <a:rPr sz="14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none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400" u="none" spc="-10" dirty="0">
                <a:solidFill>
                  <a:srgbClr val="FFFFFF"/>
                </a:solidFill>
                <a:latin typeface="Arial"/>
                <a:cs typeface="Arial"/>
              </a:rPr>
              <a:t>insuffisamment</a:t>
            </a:r>
            <a:r>
              <a:rPr sz="1400" u="none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none" spc="-10" dirty="0">
                <a:solidFill>
                  <a:srgbClr val="FFFFFF"/>
                </a:solidFill>
                <a:latin typeface="Arial"/>
                <a:cs typeface="Arial"/>
              </a:rPr>
              <a:t>transparent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13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réforme</a:t>
            </a:r>
            <a:r>
              <a:rPr sz="13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3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Arial"/>
                <a:cs typeface="Arial"/>
              </a:rPr>
              <a:t>nécessaire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9585" y="2223008"/>
            <a:ext cx="144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leviers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clés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44940" y="1748218"/>
            <a:ext cx="496570" cy="497840"/>
            <a:chOff x="2444940" y="1748218"/>
            <a:chExt cx="496570" cy="497840"/>
          </a:xfrm>
        </p:grpSpPr>
        <p:sp>
          <p:nvSpPr>
            <p:cNvPr id="18" name="object 18"/>
            <p:cNvSpPr/>
            <p:nvPr/>
          </p:nvSpPr>
          <p:spPr>
            <a:xfrm>
              <a:off x="2449702" y="1752980"/>
              <a:ext cx="487045" cy="488315"/>
            </a:xfrm>
            <a:custGeom>
              <a:avLst/>
              <a:gdLst/>
              <a:ahLst/>
              <a:cxnLst/>
              <a:rect l="l" t="t" r="r" b="b"/>
              <a:pathLst>
                <a:path w="487044" h="488314">
                  <a:moveTo>
                    <a:pt x="327180" y="411861"/>
                  </a:moveTo>
                  <a:lnTo>
                    <a:pt x="161290" y="411861"/>
                  </a:lnTo>
                  <a:lnTo>
                    <a:pt x="221184" y="473390"/>
                  </a:lnTo>
                  <a:lnTo>
                    <a:pt x="237185" y="486193"/>
                  </a:lnTo>
                  <a:lnTo>
                    <a:pt x="249348" y="487949"/>
                  </a:lnTo>
                  <a:lnTo>
                    <a:pt x="261767" y="479353"/>
                  </a:lnTo>
                  <a:lnTo>
                    <a:pt x="303750" y="433882"/>
                  </a:lnTo>
                  <a:lnTo>
                    <a:pt x="327180" y="411861"/>
                  </a:lnTo>
                  <a:close/>
                </a:path>
                <a:path w="487044" h="488314">
                  <a:moveTo>
                    <a:pt x="96166" y="145903"/>
                  </a:moveTo>
                  <a:lnTo>
                    <a:pt x="91440" y="148082"/>
                  </a:lnTo>
                  <a:lnTo>
                    <a:pt x="0" y="239522"/>
                  </a:lnTo>
                  <a:lnTo>
                    <a:pt x="6129" y="255698"/>
                  </a:lnTo>
                  <a:lnTo>
                    <a:pt x="32940" y="283972"/>
                  </a:lnTo>
                  <a:lnTo>
                    <a:pt x="62775" y="312245"/>
                  </a:lnTo>
                  <a:lnTo>
                    <a:pt x="77978" y="328422"/>
                  </a:lnTo>
                  <a:lnTo>
                    <a:pt x="28858" y="377737"/>
                  </a:lnTo>
                  <a:lnTo>
                    <a:pt x="31058" y="411583"/>
                  </a:lnTo>
                  <a:lnTo>
                    <a:pt x="49387" y="440483"/>
                  </a:lnTo>
                  <a:lnTo>
                    <a:pt x="78246" y="458832"/>
                  </a:lnTo>
                  <a:lnTo>
                    <a:pt x="113205" y="461099"/>
                  </a:lnTo>
                  <a:lnTo>
                    <a:pt x="111908" y="461099"/>
                  </a:lnTo>
                  <a:lnTo>
                    <a:pt x="145161" y="441452"/>
                  </a:lnTo>
                  <a:lnTo>
                    <a:pt x="161290" y="411861"/>
                  </a:lnTo>
                  <a:lnTo>
                    <a:pt x="327180" y="411861"/>
                  </a:lnTo>
                  <a:lnTo>
                    <a:pt x="341503" y="398399"/>
                  </a:lnTo>
                  <a:lnTo>
                    <a:pt x="339566" y="386185"/>
                  </a:lnTo>
                  <a:lnTo>
                    <a:pt x="324294" y="381555"/>
                  </a:lnTo>
                  <a:lnTo>
                    <a:pt x="305498" y="377950"/>
                  </a:lnTo>
                  <a:lnTo>
                    <a:pt x="292989" y="368808"/>
                  </a:lnTo>
                  <a:lnTo>
                    <a:pt x="277592" y="337056"/>
                  </a:lnTo>
                  <a:lnTo>
                    <a:pt x="282374" y="310350"/>
                  </a:lnTo>
                  <a:lnTo>
                    <a:pt x="300843" y="291090"/>
                  </a:lnTo>
                  <a:lnTo>
                    <a:pt x="326508" y="281679"/>
                  </a:lnTo>
                  <a:lnTo>
                    <a:pt x="455342" y="281679"/>
                  </a:lnTo>
                  <a:lnTo>
                    <a:pt x="486664" y="250317"/>
                  </a:lnTo>
                  <a:lnTo>
                    <a:pt x="481701" y="234237"/>
                  </a:lnTo>
                  <a:lnTo>
                    <a:pt x="458948" y="210350"/>
                  </a:lnTo>
                  <a:lnTo>
                    <a:pt x="155004" y="210350"/>
                  </a:lnTo>
                  <a:lnTo>
                    <a:pt x="120904" y="196469"/>
                  </a:lnTo>
                  <a:lnTo>
                    <a:pt x="104844" y="156797"/>
                  </a:lnTo>
                  <a:lnTo>
                    <a:pt x="104637" y="151298"/>
                  </a:lnTo>
                  <a:lnTo>
                    <a:pt x="104620" y="150689"/>
                  </a:lnTo>
                  <a:lnTo>
                    <a:pt x="101155" y="147034"/>
                  </a:lnTo>
                  <a:lnTo>
                    <a:pt x="96166" y="145903"/>
                  </a:lnTo>
                  <a:close/>
                </a:path>
                <a:path w="487044" h="488314">
                  <a:moveTo>
                    <a:pt x="455342" y="281679"/>
                  </a:moveTo>
                  <a:lnTo>
                    <a:pt x="326508" y="281679"/>
                  </a:lnTo>
                  <a:lnTo>
                    <a:pt x="352877" y="284517"/>
                  </a:lnTo>
                  <a:lnTo>
                    <a:pt x="373458" y="302007"/>
                  </a:lnTo>
                  <a:lnTo>
                    <a:pt x="381762" y="336550"/>
                  </a:lnTo>
                  <a:lnTo>
                    <a:pt x="381762" y="341884"/>
                  </a:lnTo>
                  <a:lnTo>
                    <a:pt x="389890" y="347218"/>
                  </a:lnTo>
                  <a:lnTo>
                    <a:pt x="455342" y="281679"/>
                  </a:lnTo>
                  <a:close/>
                </a:path>
                <a:path w="487044" h="488314">
                  <a:moveTo>
                    <a:pt x="247396" y="0"/>
                  </a:moveTo>
                  <a:lnTo>
                    <a:pt x="239268" y="0"/>
                  </a:lnTo>
                  <a:lnTo>
                    <a:pt x="236601" y="2667"/>
                  </a:lnTo>
                  <a:lnTo>
                    <a:pt x="147828" y="94234"/>
                  </a:lnTo>
                  <a:lnTo>
                    <a:pt x="145161" y="96901"/>
                  </a:lnTo>
                  <a:lnTo>
                    <a:pt x="145161" y="102235"/>
                  </a:lnTo>
                  <a:lnTo>
                    <a:pt x="182206" y="113126"/>
                  </a:lnTo>
                  <a:lnTo>
                    <a:pt x="202456" y="134846"/>
                  </a:lnTo>
                  <a:lnTo>
                    <a:pt x="207857" y="161272"/>
                  </a:lnTo>
                  <a:lnTo>
                    <a:pt x="207886" y="161411"/>
                  </a:lnTo>
                  <a:lnTo>
                    <a:pt x="200470" y="186838"/>
                  </a:lnTo>
                  <a:lnTo>
                    <a:pt x="182185" y="205145"/>
                  </a:lnTo>
                  <a:lnTo>
                    <a:pt x="155004" y="210350"/>
                  </a:lnTo>
                  <a:lnTo>
                    <a:pt x="458948" y="210350"/>
                  </a:lnTo>
                  <a:lnTo>
                    <a:pt x="455056" y="206263"/>
                  </a:lnTo>
                  <a:lnTo>
                    <a:pt x="425388" y="178790"/>
                  </a:lnTo>
                  <a:lnTo>
                    <a:pt x="411353" y="164211"/>
                  </a:lnTo>
                  <a:lnTo>
                    <a:pt x="459545" y="112145"/>
                  </a:lnTo>
                  <a:lnTo>
                    <a:pt x="457087" y="78311"/>
                  </a:lnTo>
                  <a:lnTo>
                    <a:pt x="456877" y="77978"/>
                  </a:lnTo>
                  <a:lnTo>
                    <a:pt x="325247" y="77978"/>
                  </a:lnTo>
                  <a:lnTo>
                    <a:pt x="247396" y="0"/>
                  </a:lnTo>
                  <a:close/>
                </a:path>
                <a:path w="487044" h="488314">
                  <a:moveTo>
                    <a:pt x="377108" y="28824"/>
                  </a:moveTo>
                  <a:lnTo>
                    <a:pt x="344170" y="48387"/>
                  </a:lnTo>
                  <a:lnTo>
                    <a:pt x="325247" y="77978"/>
                  </a:lnTo>
                  <a:lnTo>
                    <a:pt x="456877" y="77978"/>
                  </a:lnTo>
                  <a:lnTo>
                    <a:pt x="438943" y="49402"/>
                  </a:lnTo>
                  <a:lnTo>
                    <a:pt x="410492" y="31035"/>
                  </a:lnTo>
                  <a:lnTo>
                    <a:pt x="377108" y="28824"/>
                  </a:lnTo>
                  <a:close/>
                </a:path>
              </a:pathLst>
            </a:custGeom>
            <a:solidFill>
              <a:srgbClr val="B5B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49702" y="1752980"/>
              <a:ext cx="487045" cy="488315"/>
            </a:xfrm>
            <a:custGeom>
              <a:avLst/>
              <a:gdLst/>
              <a:ahLst/>
              <a:cxnLst/>
              <a:rect l="l" t="t" r="r" b="b"/>
              <a:pathLst>
                <a:path w="487044" h="488314">
                  <a:moveTo>
                    <a:pt x="244602" y="0"/>
                  </a:moveTo>
                  <a:lnTo>
                    <a:pt x="241935" y="0"/>
                  </a:lnTo>
                  <a:lnTo>
                    <a:pt x="239268" y="0"/>
                  </a:lnTo>
                  <a:lnTo>
                    <a:pt x="236601" y="2667"/>
                  </a:lnTo>
                  <a:lnTo>
                    <a:pt x="185279" y="55604"/>
                  </a:lnTo>
                  <a:lnTo>
                    <a:pt x="158924" y="82788"/>
                  </a:lnTo>
                  <a:lnTo>
                    <a:pt x="149215" y="92803"/>
                  </a:lnTo>
                  <a:lnTo>
                    <a:pt x="147828" y="94234"/>
                  </a:lnTo>
                  <a:lnTo>
                    <a:pt x="145161" y="96901"/>
                  </a:lnTo>
                  <a:lnTo>
                    <a:pt x="145161" y="99568"/>
                  </a:lnTo>
                  <a:lnTo>
                    <a:pt x="145161" y="102235"/>
                  </a:lnTo>
                  <a:lnTo>
                    <a:pt x="182206" y="113126"/>
                  </a:lnTo>
                  <a:lnTo>
                    <a:pt x="202456" y="134846"/>
                  </a:lnTo>
                  <a:lnTo>
                    <a:pt x="207886" y="161411"/>
                  </a:lnTo>
                  <a:lnTo>
                    <a:pt x="200470" y="186838"/>
                  </a:lnTo>
                  <a:lnTo>
                    <a:pt x="182185" y="205145"/>
                  </a:lnTo>
                  <a:lnTo>
                    <a:pt x="155004" y="210350"/>
                  </a:lnTo>
                  <a:lnTo>
                    <a:pt x="120904" y="196469"/>
                  </a:lnTo>
                  <a:lnTo>
                    <a:pt x="113883" y="187497"/>
                  </a:lnTo>
                  <a:lnTo>
                    <a:pt x="108838" y="177276"/>
                  </a:lnTo>
                  <a:lnTo>
                    <a:pt x="105794" y="166554"/>
                  </a:lnTo>
                  <a:lnTo>
                    <a:pt x="104775" y="156083"/>
                  </a:lnTo>
                  <a:lnTo>
                    <a:pt x="104620" y="150689"/>
                  </a:lnTo>
                  <a:lnTo>
                    <a:pt x="101155" y="147034"/>
                  </a:lnTo>
                  <a:lnTo>
                    <a:pt x="38576" y="200945"/>
                  </a:lnTo>
                  <a:lnTo>
                    <a:pt x="11429" y="228091"/>
                  </a:lnTo>
                  <a:lnTo>
                    <a:pt x="0" y="239522"/>
                  </a:lnTo>
                  <a:lnTo>
                    <a:pt x="6129" y="255698"/>
                  </a:lnTo>
                  <a:lnTo>
                    <a:pt x="32940" y="283972"/>
                  </a:lnTo>
                  <a:lnTo>
                    <a:pt x="62775" y="312245"/>
                  </a:lnTo>
                  <a:lnTo>
                    <a:pt x="77978" y="328422"/>
                  </a:lnTo>
                  <a:lnTo>
                    <a:pt x="69925" y="330942"/>
                  </a:lnTo>
                  <a:lnTo>
                    <a:pt x="62134" y="334486"/>
                  </a:lnTo>
                  <a:lnTo>
                    <a:pt x="54867" y="339030"/>
                  </a:lnTo>
                  <a:lnTo>
                    <a:pt x="48387" y="344551"/>
                  </a:lnTo>
                  <a:lnTo>
                    <a:pt x="28858" y="377737"/>
                  </a:lnTo>
                  <a:lnTo>
                    <a:pt x="31058" y="411583"/>
                  </a:lnTo>
                  <a:lnTo>
                    <a:pt x="49387" y="440483"/>
                  </a:lnTo>
                  <a:lnTo>
                    <a:pt x="78246" y="458832"/>
                  </a:lnTo>
                  <a:lnTo>
                    <a:pt x="112036" y="461023"/>
                  </a:lnTo>
                  <a:lnTo>
                    <a:pt x="145161" y="441452"/>
                  </a:lnTo>
                  <a:lnTo>
                    <a:pt x="150735" y="434971"/>
                  </a:lnTo>
                  <a:lnTo>
                    <a:pt x="155273" y="427704"/>
                  </a:lnTo>
                  <a:lnTo>
                    <a:pt x="158787" y="419913"/>
                  </a:lnTo>
                  <a:lnTo>
                    <a:pt x="161290" y="411861"/>
                  </a:lnTo>
                  <a:lnTo>
                    <a:pt x="197250" y="448844"/>
                  </a:lnTo>
                  <a:lnTo>
                    <a:pt x="221184" y="473390"/>
                  </a:lnTo>
                  <a:lnTo>
                    <a:pt x="237185" y="486193"/>
                  </a:lnTo>
                  <a:lnTo>
                    <a:pt x="249348" y="487949"/>
                  </a:lnTo>
                  <a:lnTo>
                    <a:pt x="261767" y="479353"/>
                  </a:lnTo>
                  <a:lnTo>
                    <a:pt x="278536" y="461099"/>
                  </a:lnTo>
                  <a:lnTo>
                    <a:pt x="303750" y="433882"/>
                  </a:lnTo>
                  <a:lnTo>
                    <a:pt x="341503" y="398399"/>
                  </a:lnTo>
                  <a:lnTo>
                    <a:pt x="339566" y="386185"/>
                  </a:lnTo>
                  <a:lnTo>
                    <a:pt x="324294" y="381555"/>
                  </a:lnTo>
                  <a:lnTo>
                    <a:pt x="305498" y="377950"/>
                  </a:lnTo>
                  <a:lnTo>
                    <a:pt x="292989" y="368808"/>
                  </a:lnTo>
                  <a:lnTo>
                    <a:pt x="277592" y="337056"/>
                  </a:lnTo>
                  <a:lnTo>
                    <a:pt x="282374" y="310350"/>
                  </a:lnTo>
                  <a:lnTo>
                    <a:pt x="300843" y="291090"/>
                  </a:lnTo>
                  <a:lnTo>
                    <a:pt x="326508" y="281679"/>
                  </a:lnTo>
                  <a:lnTo>
                    <a:pt x="352877" y="284517"/>
                  </a:lnTo>
                  <a:lnTo>
                    <a:pt x="373458" y="302007"/>
                  </a:lnTo>
                  <a:lnTo>
                    <a:pt x="381762" y="336550"/>
                  </a:lnTo>
                  <a:lnTo>
                    <a:pt x="381762" y="341884"/>
                  </a:lnTo>
                  <a:lnTo>
                    <a:pt x="389890" y="347218"/>
                  </a:lnTo>
                  <a:lnTo>
                    <a:pt x="395224" y="341884"/>
                  </a:lnTo>
                  <a:lnTo>
                    <a:pt x="448087" y="288946"/>
                  </a:lnTo>
                  <a:lnTo>
                    <a:pt x="475234" y="261762"/>
                  </a:lnTo>
                  <a:lnTo>
                    <a:pt x="485235" y="251747"/>
                  </a:lnTo>
                  <a:lnTo>
                    <a:pt x="486664" y="250317"/>
                  </a:lnTo>
                  <a:lnTo>
                    <a:pt x="481701" y="234237"/>
                  </a:lnTo>
                  <a:lnTo>
                    <a:pt x="455056" y="206263"/>
                  </a:lnTo>
                  <a:lnTo>
                    <a:pt x="425388" y="178790"/>
                  </a:lnTo>
                  <a:lnTo>
                    <a:pt x="411353" y="164211"/>
                  </a:lnTo>
                  <a:lnTo>
                    <a:pt x="419387" y="161272"/>
                  </a:lnTo>
                  <a:lnTo>
                    <a:pt x="427148" y="156797"/>
                  </a:lnTo>
                  <a:lnTo>
                    <a:pt x="434409" y="151298"/>
                  </a:lnTo>
                  <a:lnTo>
                    <a:pt x="440944" y="145288"/>
                  </a:lnTo>
                  <a:lnTo>
                    <a:pt x="459545" y="112145"/>
                  </a:lnTo>
                  <a:lnTo>
                    <a:pt x="457087" y="78311"/>
                  </a:lnTo>
                  <a:lnTo>
                    <a:pt x="438943" y="49402"/>
                  </a:lnTo>
                  <a:lnTo>
                    <a:pt x="410492" y="31035"/>
                  </a:lnTo>
                  <a:lnTo>
                    <a:pt x="377108" y="28824"/>
                  </a:lnTo>
                  <a:lnTo>
                    <a:pt x="344170" y="48387"/>
                  </a:lnTo>
                  <a:lnTo>
                    <a:pt x="337052" y="54939"/>
                  </a:lnTo>
                  <a:lnTo>
                    <a:pt x="331708" y="62230"/>
                  </a:lnTo>
                  <a:lnTo>
                    <a:pt x="327864" y="69996"/>
                  </a:lnTo>
                  <a:lnTo>
                    <a:pt x="325247" y="77978"/>
                  </a:lnTo>
                  <a:lnTo>
                    <a:pt x="281781" y="34438"/>
                  </a:lnTo>
                  <a:lnTo>
                    <a:pt x="259461" y="12080"/>
                  </a:lnTo>
                  <a:lnTo>
                    <a:pt x="251237" y="3843"/>
                  </a:lnTo>
                  <a:lnTo>
                    <a:pt x="250063" y="2667"/>
                  </a:lnTo>
                  <a:lnTo>
                    <a:pt x="247396" y="0"/>
                  </a:lnTo>
                  <a:lnTo>
                    <a:pt x="244602" y="0"/>
                  </a:lnTo>
                  <a:close/>
                </a:path>
              </a:pathLst>
            </a:custGeom>
            <a:ln w="9525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758497" y="1328674"/>
            <a:ext cx="4137025" cy="676275"/>
            <a:chOff x="5758497" y="1328674"/>
            <a:chExt cx="4137025" cy="67627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3963" y="1813750"/>
              <a:ext cx="86360" cy="844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2220" y="1813750"/>
              <a:ext cx="86359" cy="873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838062" y="1650412"/>
              <a:ext cx="352425" cy="130175"/>
            </a:xfrm>
            <a:custGeom>
              <a:avLst/>
              <a:gdLst/>
              <a:ahLst/>
              <a:cxnLst/>
              <a:rect l="l" t="t" r="r" b="b"/>
              <a:pathLst>
                <a:path w="352425" h="130175">
                  <a:moveTo>
                    <a:pt x="102393" y="0"/>
                  </a:moveTo>
                  <a:lnTo>
                    <a:pt x="62229" y="9858"/>
                  </a:lnTo>
                  <a:lnTo>
                    <a:pt x="31162" y="50006"/>
                  </a:lnTo>
                  <a:lnTo>
                    <a:pt x="11098" y="78599"/>
                  </a:lnTo>
                  <a:lnTo>
                    <a:pt x="0" y="93678"/>
                  </a:lnTo>
                  <a:lnTo>
                    <a:pt x="20867" y="88999"/>
                  </a:lnTo>
                  <a:lnTo>
                    <a:pt x="43116" y="86534"/>
                  </a:lnTo>
                  <a:lnTo>
                    <a:pt x="65365" y="87641"/>
                  </a:lnTo>
                  <a:lnTo>
                    <a:pt x="114395" y="108076"/>
                  </a:lnTo>
                  <a:lnTo>
                    <a:pt x="138937" y="129619"/>
                  </a:lnTo>
                  <a:lnTo>
                    <a:pt x="217932" y="129619"/>
                  </a:lnTo>
                  <a:lnTo>
                    <a:pt x="270637" y="93678"/>
                  </a:lnTo>
                  <a:lnTo>
                    <a:pt x="311388" y="86534"/>
                  </a:lnTo>
                  <a:lnTo>
                    <a:pt x="332626" y="88999"/>
                  </a:lnTo>
                  <a:lnTo>
                    <a:pt x="352044" y="93678"/>
                  </a:lnTo>
                  <a:lnTo>
                    <a:pt x="339340" y="76205"/>
                  </a:lnTo>
                  <a:lnTo>
                    <a:pt x="304930" y="25973"/>
                  </a:lnTo>
                  <a:lnTo>
                    <a:pt x="264366" y="301"/>
                  </a:lnTo>
                  <a:lnTo>
                    <a:pt x="249418" y="1107"/>
                  </a:lnTo>
                  <a:lnTo>
                    <a:pt x="234696" y="5032"/>
                  </a:lnTo>
                  <a:lnTo>
                    <a:pt x="229870" y="7445"/>
                  </a:lnTo>
                  <a:lnTo>
                    <a:pt x="220345" y="14684"/>
                  </a:lnTo>
                  <a:lnTo>
                    <a:pt x="215519" y="17097"/>
                  </a:lnTo>
                  <a:lnTo>
                    <a:pt x="138937" y="17097"/>
                  </a:lnTo>
                  <a:lnTo>
                    <a:pt x="122237" y="5518"/>
                  </a:lnTo>
                  <a:lnTo>
                    <a:pt x="102393" y="0"/>
                  </a:lnTo>
                  <a:close/>
                </a:path>
              </a:pathLst>
            </a:custGeom>
            <a:solidFill>
              <a:srgbClr val="B5B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38062" y="1650412"/>
              <a:ext cx="352425" cy="130175"/>
            </a:xfrm>
            <a:custGeom>
              <a:avLst/>
              <a:gdLst/>
              <a:ahLst/>
              <a:cxnLst/>
              <a:rect l="l" t="t" r="r" b="b"/>
              <a:pathLst>
                <a:path w="352425" h="130175">
                  <a:moveTo>
                    <a:pt x="138937" y="129619"/>
                  </a:moveTo>
                  <a:lnTo>
                    <a:pt x="184606" y="129619"/>
                  </a:lnTo>
                  <a:lnTo>
                    <a:pt x="208057" y="129619"/>
                  </a:lnTo>
                  <a:lnTo>
                    <a:pt x="216697" y="129619"/>
                  </a:lnTo>
                  <a:lnTo>
                    <a:pt x="217932" y="129619"/>
                  </a:lnTo>
                  <a:lnTo>
                    <a:pt x="223756" y="123511"/>
                  </a:lnTo>
                  <a:lnTo>
                    <a:pt x="230235" y="116474"/>
                  </a:lnTo>
                  <a:lnTo>
                    <a:pt x="237166" y="109438"/>
                  </a:lnTo>
                  <a:lnTo>
                    <a:pt x="244348" y="103330"/>
                  </a:lnTo>
                  <a:lnTo>
                    <a:pt x="250438" y="101143"/>
                  </a:lnTo>
                  <a:lnTo>
                    <a:pt x="257444" y="98504"/>
                  </a:lnTo>
                  <a:lnTo>
                    <a:pt x="264475" y="95865"/>
                  </a:lnTo>
                  <a:lnTo>
                    <a:pt x="270637" y="93678"/>
                  </a:lnTo>
                  <a:lnTo>
                    <a:pt x="290125" y="87641"/>
                  </a:lnTo>
                  <a:lnTo>
                    <a:pt x="311388" y="86534"/>
                  </a:lnTo>
                  <a:lnTo>
                    <a:pt x="332626" y="88999"/>
                  </a:lnTo>
                  <a:lnTo>
                    <a:pt x="352044" y="93678"/>
                  </a:lnTo>
                  <a:lnTo>
                    <a:pt x="339340" y="76205"/>
                  </a:lnTo>
                  <a:lnTo>
                    <a:pt x="304930" y="25973"/>
                  </a:lnTo>
                  <a:lnTo>
                    <a:pt x="264366" y="301"/>
                  </a:lnTo>
                  <a:lnTo>
                    <a:pt x="249418" y="1107"/>
                  </a:lnTo>
                  <a:lnTo>
                    <a:pt x="234696" y="5032"/>
                  </a:lnTo>
                  <a:lnTo>
                    <a:pt x="229870" y="7445"/>
                  </a:lnTo>
                  <a:lnTo>
                    <a:pt x="220345" y="14684"/>
                  </a:lnTo>
                  <a:lnTo>
                    <a:pt x="215519" y="17097"/>
                  </a:lnTo>
                  <a:lnTo>
                    <a:pt x="171245" y="17097"/>
                  </a:lnTo>
                  <a:lnTo>
                    <a:pt x="148510" y="17097"/>
                  </a:lnTo>
                  <a:lnTo>
                    <a:pt x="140134" y="17097"/>
                  </a:lnTo>
                  <a:lnTo>
                    <a:pt x="138937" y="17097"/>
                  </a:lnTo>
                  <a:lnTo>
                    <a:pt x="122237" y="5518"/>
                  </a:lnTo>
                  <a:lnTo>
                    <a:pt x="102393" y="0"/>
                  </a:lnTo>
                  <a:lnTo>
                    <a:pt x="81645" y="1220"/>
                  </a:lnTo>
                  <a:lnTo>
                    <a:pt x="62229" y="9858"/>
                  </a:lnTo>
                  <a:lnTo>
                    <a:pt x="51202" y="22294"/>
                  </a:lnTo>
                  <a:lnTo>
                    <a:pt x="31162" y="50006"/>
                  </a:lnTo>
                  <a:lnTo>
                    <a:pt x="11098" y="78599"/>
                  </a:lnTo>
                  <a:lnTo>
                    <a:pt x="0" y="93678"/>
                  </a:lnTo>
                  <a:lnTo>
                    <a:pt x="20867" y="88999"/>
                  </a:lnTo>
                  <a:lnTo>
                    <a:pt x="43116" y="86534"/>
                  </a:lnTo>
                  <a:lnTo>
                    <a:pt x="65365" y="87641"/>
                  </a:lnTo>
                  <a:lnTo>
                    <a:pt x="86233" y="93678"/>
                  </a:lnTo>
                  <a:lnTo>
                    <a:pt x="100540" y="99990"/>
                  </a:lnTo>
                  <a:lnTo>
                    <a:pt x="114395" y="108076"/>
                  </a:lnTo>
                  <a:lnTo>
                    <a:pt x="127345" y="117949"/>
                  </a:lnTo>
                  <a:lnTo>
                    <a:pt x="138937" y="129619"/>
                  </a:lnTo>
                  <a:close/>
                </a:path>
              </a:pathLst>
            </a:custGeom>
            <a:ln w="9525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63259" y="1754886"/>
              <a:ext cx="505459" cy="245110"/>
            </a:xfrm>
            <a:custGeom>
              <a:avLst/>
              <a:gdLst/>
              <a:ahLst/>
              <a:cxnLst/>
              <a:rect l="l" t="t" r="r" b="b"/>
              <a:pathLst>
                <a:path w="505460" h="245110">
                  <a:moveTo>
                    <a:pt x="125714" y="190"/>
                  </a:moveTo>
                  <a:lnTo>
                    <a:pt x="74422" y="11049"/>
                  </a:lnTo>
                  <a:lnTo>
                    <a:pt x="35917" y="47535"/>
                  </a:lnTo>
                  <a:lnTo>
                    <a:pt x="6873" y="99694"/>
                  </a:lnTo>
                  <a:lnTo>
                    <a:pt x="0" y="143255"/>
                  </a:lnTo>
                  <a:lnTo>
                    <a:pt x="8651" y="174851"/>
                  </a:lnTo>
                  <a:lnTo>
                    <a:pt x="51292" y="225373"/>
                  </a:lnTo>
                  <a:lnTo>
                    <a:pt x="98531" y="244221"/>
                  </a:lnTo>
                  <a:lnTo>
                    <a:pt x="100188" y="244221"/>
                  </a:lnTo>
                  <a:lnTo>
                    <a:pt x="115554" y="244824"/>
                  </a:lnTo>
                  <a:lnTo>
                    <a:pt x="133292" y="242788"/>
                  </a:lnTo>
                  <a:lnTo>
                    <a:pt x="151256" y="239394"/>
                  </a:lnTo>
                  <a:lnTo>
                    <a:pt x="157797" y="235739"/>
                  </a:lnTo>
                  <a:lnTo>
                    <a:pt x="165671" y="231870"/>
                  </a:lnTo>
                  <a:lnTo>
                    <a:pt x="173545" y="227572"/>
                  </a:lnTo>
                  <a:lnTo>
                    <a:pt x="180086" y="222630"/>
                  </a:lnTo>
                  <a:lnTo>
                    <a:pt x="184912" y="217804"/>
                  </a:lnTo>
                  <a:lnTo>
                    <a:pt x="191346" y="212978"/>
                  </a:lnTo>
                  <a:lnTo>
                    <a:pt x="112902" y="212978"/>
                  </a:lnTo>
                  <a:lnTo>
                    <a:pt x="72876" y="202765"/>
                  </a:lnTo>
                  <a:lnTo>
                    <a:pt x="45005" y="176323"/>
                  </a:lnTo>
                  <a:lnTo>
                    <a:pt x="32644" y="140525"/>
                  </a:lnTo>
                  <a:lnTo>
                    <a:pt x="32563" y="140291"/>
                  </a:lnTo>
                  <a:lnTo>
                    <a:pt x="32446" y="139952"/>
                  </a:lnTo>
                  <a:lnTo>
                    <a:pt x="38353" y="99949"/>
                  </a:lnTo>
                  <a:lnTo>
                    <a:pt x="67589" y="64954"/>
                  </a:lnTo>
                  <a:lnTo>
                    <a:pt x="106505" y="50688"/>
                  </a:lnTo>
                  <a:lnTo>
                    <a:pt x="469873" y="50688"/>
                  </a:lnTo>
                  <a:lnTo>
                    <a:pt x="464110" y="42290"/>
                  </a:lnTo>
                  <a:lnTo>
                    <a:pt x="201675" y="42290"/>
                  </a:lnTo>
                  <a:lnTo>
                    <a:pt x="191702" y="28828"/>
                  </a:lnTo>
                  <a:lnTo>
                    <a:pt x="177419" y="17367"/>
                  </a:lnTo>
                  <a:lnTo>
                    <a:pt x="160849" y="8143"/>
                  </a:lnTo>
                  <a:lnTo>
                    <a:pt x="144017" y="1397"/>
                  </a:lnTo>
                  <a:lnTo>
                    <a:pt x="125714" y="190"/>
                  </a:lnTo>
                  <a:close/>
                </a:path>
                <a:path w="505460" h="245110">
                  <a:moveTo>
                    <a:pt x="470420" y="51485"/>
                  </a:moveTo>
                  <a:lnTo>
                    <a:pt x="411284" y="51485"/>
                  </a:lnTo>
                  <a:lnTo>
                    <a:pt x="443866" y="67640"/>
                  </a:lnTo>
                  <a:lnTo>
                    <a:pt x="468375" y="99949"/>
                  </a:lnTo>
                  <a:lnTo>
                    <a:pt x="473580" y="139952"/>
                  </a:lnTo>
                  <a:lnTo>
                    <a:pt x="473538" y="140525"/>
                  </a:lnTo>
                  <a:lnTo>
                    <a:pt x="459978" y="177228"/>
                  </a:lnTo>
                  <a:lnTo>
                    <a:pt x="431925" y="203783"/>
                  </a:lnTo>
                  <a:lnTo>
                    <a:pt x="393953" y="212978"/>
                  </a:lnTo>
                  <a:lnTo>
                    <a:pt x="316991" y="212978"/>
                  </a:lnTo>
                  <a:lnTo>
                    <a:pt x="327098" y="222630"/>
                  </a:lnTo>
                  <a:lnTo>
                    <a:pt x="330050" y="225373"/>
                  </a:lnTo>
                  <a:lnTo>
                    <a:pt x="345868" y="233981"/>
                  </a:lnTo>
                  <a:lnTo>
                    <a:pt x="363658" y="240000"/>
                  </a:lnTo>
                  <a:lnTo>
                    <a:pt x="381888" y="244221"/>
                  </a:lnTo>
                  <a:lnTo>
                    <a:pt x="422483" y="241041"/>
                  </a:lnTo>
                  <a:lnTo>
                    <a:pt x="456357" y="225373"/>
                  </a:lnTo>
                  <a:lnTo>
                    <a:pt x="456559" y="225373"/>
                  </a:lnTo>
                  <a:lnTo>
                    <a:pt x="483026" y="199627"/>
                  </a:lnTo>
                  <a:lnTo>
                    <a:pt x="499694" y="167283"/>
                  </a:lnTo>
                  <a:lnTo>
                    <a:pt x="505108" y="131109"/>
                  </a:lnTo>
                  <a:lnTo>
                    <a:pt x="497628" y="94051"/>
                  </a:lnTo>
                  <a:lnTo>
                    <a:pt x="475614" y="59054"/>
                  </a:lnTo>
                  <a:lnTo>
                    <a:pt x="470420" y="51485"/>
                  </a:lnTo>
                  <a:close/>
                </a:path>
                <a:path w="505460" h="245110">
                  <a:moveTo>
                    <a:pt x="469873" y="50688"/>
                  </a:moveTo>
                  <a:lnTo>
                    <a:pt x="106505" y="50688"/>
                  </a:lnTo>
                  <a:lnTo>
                    <a:pt x="146778" y="58068"/>
                  </a:lnTo>
                  <a:lnTo>
                    <a:pt x="180086" y="88011"/>
                  </a:lnTo>
                  <a:lnTo>
                    <a:pt x="195609" y="129147"/>
                  </a:lnTo>
                  <a:lnTo>
                    <a:pt x="185213" y="170306"/>
                  </a:lnTo>
                  <a:lnTo>
                    <a:pt x="155457" y="201560"/>
                  </a:lnTo>
                  <a:lnTo>
                    <a:pt x="112902" y="212978"/>
                  </a:lnTo>
                  <a:lnTo>
                    <a:pt x="191346" y="212978"/>
                  </a:lnTo>
                  <a:lnTo>
                    <a:pt x="194563" y="210565"/>
                  </a:lnTo>
                  <a:lnTo>
                    <a:pt x="196976" y="205739"/>
                  </a:lnTo>
                  <a:lnTo>
                    <a:pt x="198119" y="205739"/>
                  </a:lnTo>
                  <a:lnTo>
                    <a:pt x="199262" y="203326"/>
                  </a:lnTo>
                  <a:lnTo>
                    <a:pt x="201675" y="203326"/>
                  </a:lnTo>
                  <a:lnTo>
                    <a:pt x="206501" y="198500"/>
                  </a:lnTo>
                  <a:lnTo>
                    <a:pt x="213740" y="191388"/>
                  </a:lnTo>
                  <a:lnTo>
                    <a:pt x="218566" y="186562"/>
                  </a:lnTo>
                  <a:lnTo>
                    <a:pt x="241297" y="186562"/>
                  </a:lnTo>
                  <a:lnTo>
                    <a:pt x="232981" y="180832"/>
                  </a:lnTo>
                  <a:lnTo>
                    <a:pt x="226917" y="170991"/>
                  </a:lnTo>
                  <a:lnTo>
                    <a:pt x="225805" y="160019"/>
                  </a:lnTo>
                  <a:lnTo>
                    <a:pt x="227256" y="149498"/>
                  </a:lnTo>
                  <a:lnTo>
                    <a:pt x="233886" y="140525"/>
                  </a:lnTo>
                  <a:lnTo>
                    <a:pt x="243683" y="134695"/>
                  </a:lnTo>
                  <a:lnTo>
                    <a:pt x="254635" y="133603"/>
                  </a:lnTo>
                  <a:lnTo>
                    <a:pt x="313011" y="133603"/>
                  </a:lnTo>
                  <a:lnTo>
                    <a:pt x="316991" y="99949"/>
                  </a:lnTo>
                  <a:lnTo>
                    <a:pt x="342660" y="67640"/>
                  </a:lnTo>
                  <a:lnTo>
                    <a:pt x="375820" y="51485"/>
                  </a:lnTo>
                  <a:lnTo>
                    <a:pt x="470420" y="51485"/>
                  </a:lnTo>
                  <a:lnTo>
                    <a:pt x="469873" y="50688"/>
                  </a:lnTo>
                  <a:close/>
                </a:path>
                <a:path w="505460" h="245110">
                  <a:moveTo>
                    <a:pt x="313011" y="133603"/>
                  </a:moveTo>
                  <a:lnTo>
                    <a:pt x="254635" y="133603"/>
                  </a:lnTo>
                  <a:lnTo>
                    <a:pt x="263798" y="135034"/>
                  </a:lnTo>
                  <a:lnTo>
                    <a:pt x="272319" y="141430"/>
                  </a:lnTo>
                  <a:lnTo>
                    <a:pt x="278602" y="150516"/>
                  </a:lnTo>
                  <a:lnTo>
                    <a:pt x="281050" y="160019"/>
                  </a:lnTo>
                  <a:lnTo>
                    <a:pt x="279666" y="170306"/>
                  </a:lnTo>
                  <a:lnTo>
                    <a:pt x="279620" y="170652"/>
                  </a:lnTo>
                  <a:lnTo>
                    <a:pt x="273224" y="179927"/>
                  </a:lnTo>
                  <a:lnTo>
                    <a:pt x="264033" y="186562"/>
                  </a:lnTo>
                  <a:lnTo>
                    <a:pt x="288163" y="186562"/>
                  </a:lnTo>
                  <a:lnTo>
                    <a:pt x="292536" y="190577"/>
                  </a:lnTo>
                  <a:lnTo>
                    <a:pt x="297814" y="195246"/>
                  </a:lnTo>
                  <a:lnTo>
                    <a:pt x="303093" y="200368"/>
                  </a:lnTo>
                  <a:lnTo>
                    <a:pt x="307466" y="205739"/>
                  </a:lnTo>
                  <a:lnTo>
                    <a:pt x="314578" y="212978"/>
                  </a:lnTo>
                  <a:lnTo>
                    <a:pt x="393953" y="212978"/>
                  </a:lnTo>
                  <a:lnTo>
                    <a:pt x="352871" y="203104"/>
                  </a:lnTo>
                  <a:lnTo>
                    <a:pt x="324850" y="177228"/>
                  </a:lnTo>
                  <a:lnTo>
                    <a:pt x="312140" y="140970"/>
                  </a:lnTo>
                  <a:lnTo>
                    <a:pt x="313011" y="133603"/>
                  </a:lnTo>
                  <a:close/>
                </a:path>
                <a:path w="505460" h="245110">
                  <a:moveTo>
                    <a:pt x="198119" y="205739"/>
                  </a:moveTo>
                  <a:lnTo>
                    <a:pt x="196976" y="205739"/>
                  </a:lnTo>
                  <a:lnTo>
                    <a:pt x="196976" y="208152"/>
                  </a:lnTo>
                  <a:lnTo>
                    <a:pt x="198119" y="205739"/>
                  </a:lnTo>
                  <a:close/>
                </a:path>
                <a:path w="505460" h="245110">
                  <a:moveTo>
                    <a:pt x="262216" y="203104"/>
                  </a:moveTo>
                  <a:lnTo>
                    <a:pt x="245534" y="203104"/>
                  </a:lnTo>
                  <a:lnTo>
                    <a:pt x="254635" y="203326"/>
                  </a:lnTo>
                  <a:lnTo>
                    <a:pt x="262216" y="203104"/>
                  </a:lnTo>
                  <a:close/>
                </a:path>
                <a:path w="505460" h="245110">
                  <a:moveTo>
                    <a:pt x="241297" y="186562"/>
                  </a:moveTo>
                  <a:lnTo>
                    <a:pt x="218566" y="186562"/>
                  </a:lnTo>
                  <a:lnTo>
                    <a:pt x="225220" y="193540"/>
                  </a:lnTo>
                  <a:lnTo>
                    <a:pt x="233886" y="199421"/>
                  </a:lnTo>
                  <a:lnTo>
                    <a:pt x="244018" y="203104"/>
                  </a:lnTo>
                  <a:lnTo>
                    <a:pt x="263475" y="203104"/>
                  </a:lnTo>
                  <a:lnTo>
                    <a:pt x="272303" y="199421"/>
                  </a:lnTo>
                  <a:lnTo>
                    <a:pt x="280584" y="193540"/>
                  </a:lnTo>
                  <a:lnTo>
                    <a:pt x="285542" y="188975"/>
                  </a:lnTo>
                  <a:lnTo>
                    <a:pt x="254635" y="188975"/>
                  </a:lnTo>
                  <a:lnTo>
                    <a:pt x="242665" y="187505"/>
                  </a:lnTo>
                  <a:lnTo>
                    <a:pt x="241297" y="186562"/>
                  </a:lnTo>
                  <a:close/>
                </a:path>
                <a:path w="505460" h="245110">
                  <a:moveTo>
                    <a:pt x="288163" y="186562"/>
                  </a:moveTo>
                  <a:lnTo>
                    <a:pt x="263850" y="186562"/>
                  </a:lnTo>
                  <a:lnTo>
                    <a:pt x="254635" y="188975"/>
                  </a:lnTo>
                  <a:lnTo>
                    <a:pt x="285542" y="188975"/>
                  </a:lnTo>
                  <a:lnTo>
                    <a:pt x="288163" y="186562"/>
                  </a:lnTo>
                  <a:close/>
                </a:path>
                <a:path w="505460" h="245110">
                  <a:moveTo>
                    <a:pt x="393473" y="0"/>
                  </a:moveTo>
                  <a:lnTo>
                    <a:pt x="358774" y="3492"/>
                  </a:lnTo>
                  <a:lnTo>
                    <a:pt x="327219" y="17367"/>
                  </a:lnTo>
                  <a:lnTo>
                    <a:pt x="302640" y="42290"/>
                  </a:lnTo>
                  <a:lnTo>
                    <a:pt x="464110" y="42290"/>
                  </a:lnTo>
                  <a:lnTo>
                    <a:pt x="462661" y="40179"/>
                  </a:lnTo>
                  <a:lnTo>
                    <a:pt x="455648" y="29712"/>
                  </a:lnTo>
                  <a:lnTo>
                    <a:pt x="451612" y="23113"/>
                  </a:lnTo>
                  <a:lnTo>
                    <a:pt x="445466" y="20135"/>
                  </a:lnTo>
                  <a:lnTo>
                    <a:pt x="438642" y="15573"/>
                  </a:lnTo>
                  <a:lnTo>
                    <a:pt x="432270" y="10558"/>
                  </a:lnTo>
                  <a:lnTo>
                    <a:pt x="427481" y="6223"/>
                  </a:lnTo>
                  <a:lnTo>
                    <a:pt x="393473" y="0"/>
                  </a:lnTo>
                  <a:close/>
                </a:path>
              </a:pathLst>
            </a:custGeom>
            <a:solidFill>
              <a:srgbClr val="B5B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0637" y="1801609"/>
              <a:ext cx="171009" cy="1710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4303" y="1883727"/>
              <a:ext cx="64770" cy="648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0943" y="1800812"/>
              <a:ext cx="172688" cy="17181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63259" y="1754886"/>
              <a:ext cx="505459" cy="245110"/>
            </a:xfrm>
            <a:custGeom>
              <a:avLst/>
              <a:gdLst/>
              <a:ahLst/>
              <a:cxnLst/>
              <a:rect l="l" t="t" r="r" b="b"/>
              <a:pathLst>
                <a:path w="505460" h="245110">
                  <a:moveTo>
                    <a:pt x="475614" y="59054"/>
                  </a:moveTo>
                  <a:lnTo>
                    <a:pt x="470150" y="51099"/>
                  </a:lnTo>
                  <a:lnTo>
                    <a:pt x="462661" y="40179"/>
                  </a:lnTo>
                  <a:lnTo>
                    <a:pt x="455648" y="29712"/>
                  </a:lnTo>
                  <a:lnTo>
                    <a:pt x="451612" y="23113"/>
                  </a:lnTo>
                  <a:lnTo>
                    <a:pt x="445466" y="20135"/>
                  </a:lnTo>
                  <a:lnTo>
                    <a:pt x="438642" y="15573"/>
                  </a:lnTo>
                  <a:lnTo>
                    <a:pt x="432270" y="10558"/>
                  </a:lnTo>
                  <a:lnTo>
                    <a:pt x="427481" y="6223"/>
                  </a:lnTo>
                  <a:lnTo>
                    <a:pt x="393473" y="0"/>
                  </a:lnTo>
                  <a:lnTo>
                    <a:pt x="358774" y="3492"/>
                  </a:lnTo>
                  <a:lnTo>
                    <a:pt x="327219" y="17367"/>
                  </a:lnTo>
                  <a:lnTo>
                    <a:pt x="302640" y="42290"/>
                  </a:lnTo>
                  <a:lnTo>
                    <a:pt x="244270" y="42290"/>
                  </a:lnTo>
                  <a:lnTo>
                    <a:pt x="214296" y="42290"/>
                  </a:lnTo>
                  <a:lnTo>
                    <a:pt x="203253" y="42290"/>
                  </a:lnTo>
                  <a:lnTo>
                    <a:pt x="201675" y="42290"/>
                  </a:lnTo>
                  <a:lnTo>
                    <a:pt x="191702" y="28828"/>
                  </a:lnTo>
                  <a:lnTo>
                    <a:pt x="177419" y="17367"/>
                  </a:lnTo>
                  <a:lnTo>
                    <a:pt x="160849" y="8143"/>
                  </a:lnTo>
                  <a:lnTo>
                    <a:pt x="144017" y="1397"/>
                  </a:lnTo>
                  <a:lnTo>
                    <a:pt x="125714" y="190"/>
                  </a:lnTo>
                  <a:lnTo>
                    <a:pt x="107410" y="793"/>
                  </a:lnTo>
                  <a:lnTo>
                    <a:pt x="59491" y="19623"/>
                  </a:lnTo>
                  <a:lnTo>
                    <a:pt x="26415" y="61467"/>
                  </a:lnTo>
                  <a:lnTo>
                    <a:pt x="6873" y="99694"/>
                  </a:lnTo>
                  <a:lnTo>
                    <a:pt x="0" y="143255"/>
                  </a:lnTo>
                  <a:lnTo>
                    <a:pt x="8651" y="174851"/>
                  </a:lnTo>
                  <a:lnTo>
                    <a:pt x="51292" y="225373"/>
                  </a:lnTo>
                  <a:lnTo>
                    <a:pt x="98268" y="244145"/>
                  </a:lnTo>
                  <a:lnTo>
                    <a:pt x="115554" y="244824"/>
                  </a:lnTo>
                  <a:lnTo>
                    <a:pt x="133292" y="242788"/>
                  </a:lnTo>
                  <a:lnTo>
                    <a:pt x="151256" y="239394"/>
                  </a:lnTo>
                  <a:lnTo>
                    <a:pt x="157797" y="235739"/>
                  </a:lnTo>
                  <a:lnTo>
                    <a:pt x="165671" y="231870"/>
                  </a:lnTo>
                  <a:lnTo>
                    <a:pt x="173545" y="227572"/>
                  </a:lnTo>
                  <a:lnTo>
                    <a:pt x="180086" y="222630"/>
                  </a:lnTo>
                  <a:lnTo>
                    <a:pt x="184912" y="217804"/>
                  </a:lnTo>
                  <a:lnTo>
                    <a:pt x="194563" y="210565"/>
                  </a:lnTo>
                  <a:lnTo>
                    <a:pt x="196976" y="205739"/>
                  </a:lnTo>
                  <a:lnTo>
                    <a:pt x="196976" y="208152"/>
                  </a:lnTo>
                  <a:lnTo>
                    <a:pt x="199262" y="203326"/>
                  </a:lnTo>
                  <a:lnTo>
                    <a:pt x="201675" y="203326"/>
                  </a:lnTo>
                  <a:lnTo>
                    <a:pt x="206501" y="198500"/>
                  </a:lnTo>
                  <a:lnTo>
                    <a:pt x="213740" y="191388"/>
                  </a:lnTo>
                  <a:lnTo>
                    <a:pt x="218566" y="186562"/>
                  </a:lnTo>
                  <a:lnTo>
                    <a:pt x="225220" y="193540"/>
                  </a:lnTo>
                  <a:lnTo>
                    <a:pt x="233886" y="199421"/>
                  </a:lnTo>
                  <a:lnTo>
                    <a:pt x="243909" y="203065"/>
                  </a:lnTo>
                  <a:lnTo>
                    <a:pt x="254635" y="203326"/>
                  </a:lnTo>
                  <a:lnTo>
                    <a:pt x="263570" y="203065"/>
                  </a:lnTo>
                  <a:lnTo>
                    <a:pt x="272303" y="199421"/>
                  </a:lnTo>
                  <a:lnTo>
                    <a:pt x="280584" y="193540"/>
                  </a:lnTo>
                  <a:lnTo>
                    <a:pt x="288163" y="186562"/>
                  </a:lnTo>
                  <a:lnTo>
                    <a:pt x="292536" y="190577"/>
                  </a:lnTo>
                  <a:lnTo>
                    <a:pt x="297814" y="195246"/>
                  </a:lnTo>
                  <a:lnTo>
                    <a:pt x="303093" y="200368"/>
                  </a:lnTo>
                  <a:lnTo>
                    <a:pt x="307466" y="205739"/>
                  </a:lnTo>
                  <a:lnTo>
                    <a:pt x="314578" y="212978"/>
                  </a:lnTo>
                  <a:lnTo>
                    <a:pt x="316991" y="212978"/>
                  </a:lnTo>
                  <a:lnTo>
                    <a:pt x="329864" y="225272"/>
                  </a:lnTo>
                  <a:lnTo>
                    <a:pt x="345868" y="233981"/>
                  </a:lnTo>
                  <a:lnTo>
                    <a:pt x="363658" y="240000"/>
                  </a:lnTo>
                  <a:lnTo>
                    <a:pt x="381888" y="244221"/>
                  </a:lnTo>
                  <a:lnTo>
                    <a:pt x="422483" y="241041"/>
                  </a:lnTo>
                  <a:lnTo>
                    <a:pt x="456742" y="225195"/>
                  </a:lnTo>
                  <a:lnTo>
                    <a:pt x="483026" y="199627"/>
                  </a:lnTo>
                  <a:lnTo>
                    <a:pt x="499694" y="167283"/>
                  </a:lnTo>
                  <a:lnTo>
                    <a:pt x="505108" y="131109"/>
                  </a:lnTo>
                  <a:lnTo>
                    <a:pt x="497628" y="94051"/>
                  </a:lnTo>
                  <a:lnTo>
                    <a:pt x="475614" y="59054"/>
                  </a:lnTo>
                  <a:close/>
                </a:path>
              </a:pathLst>
            </a:custGeom>
            <a:ln w="9525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16338" y="1341374"/>
              <a:ext cx="286385" cy="285115"/>
            </a:xfrm>
            <a:custGeom>
              <a:avLst/>
              <a:gdLst/>
              <a:ahLst/>
              <a:cxnLst/>
              <a:rect l="l" t="t" r="r" b="b"/>
              <a:pathLst>
                <a:path w="286384" h="285114">
                  <a:moveTo>
                    <a:pt x="241807" y="247523"/>
                  </a:moveTo>
                  <a:lnTo>
                    <a:pt x="223265" y="241300"/>
                  </a:lnTo>
                  <a:lnTo>
                    <a:pt x="217804" y="245363"/>
                  </a:lnTo>
                  <a:lnTo>
                    <a:pt x="212343" y="249174"/>
                  </a:lnTo>
                  <a:lnTo>
                    <a:pt x="212725" y="268477"/>
                  </a:lnTo>
                  <a:lnTo>
                    <a:pt x="208533" y="270637"/>
                  </a:lnTo>
                  <a:lnTo>
                    <a:pt x="204469" y="272541"/>
                  </a:lnTo>
                  <a:lnTo>
                    <a:pt x="188975" y="261112"/>
                  </a:lnTo>
                  <a:lnTo>
                    <a:pt x="182752" y="263271"/>
                  </a:lnTo>
                  <a:lnTo>
                    <a:pt x="179196" y="264160"/>
                  </a:lnTo>
                  <a:lnTo>
                    <a:pt x="175894" y="265175"/>
                  </a:lnTo>
                  <a:lnTo>
                    <a:pt x="170179" y="283717"/>
                  </a:lnTo>
                  <a:lnTo>
                    <a:pt x="161162" y="284988"/>
                  </a:lnTo>
                  <a:lnTo>
                    <a:pt x="150113" y="269239"/>
                  </a:lnTo>
                  <a:lnTo>
                    <a:pt x="143255" y="269239"/>
                  </a:lnTo>
                  <a:lnTo>
                    <a:pt x="136397" y="269239"/>
                  </a:lnTo>
                  <a:lnTo>
                    <a:pt x="125221" y="284988"/>
                  </a:lnTo>
                  <a:lnTo>
                    <a:pt x="120650" y="284479"/>
                  </a:lnTo>
                  <a:lnTo>
                    <a:pt x="116077" y="283717"/>
                  </a:lnTo>
                  <a:lnTo>
                    <a:pt x="110362" y="265175"/>
                  </a:lnTo>
                  <a:lnTo>
                    <a:pt x="103758" y="263271"/>
                  </a:lnTo>
                  <a:lnTo>
                    <a:pt x="100456" y="262254"/>
                  </a:lnTo>
                  <a:lnTo>
                    <a:pt x="97535" y="261112"/>
                  </a:lnTo>
                  <a:lnTo>
                    <a:pt x="82041" y="272541"/>
                  </a:lnTo>
                  <a:lnTo>
                    <a:pt x="77850" y="270637"/>
                  </a:lnTo>
                  <a:lnTo>
                    <a:pt x="73786" y="268477"/>
                  </a:lnTo>
                  <a:lnTo>
                    <a:pt x="74040" y="249174"/>
                  </a:lnTo>
                  <a:lnTo>
                    <a:pt x="68706" y="245363"/>
                  </a:lnTo>
                  <a:lnTo>
                    <a:pt x="65912" y="243204"/>
                  </a:lnTo>
                  <a:lnTo>
                    <a:pt x="63245" y="241300"/>
                  </a:lnTo>
                  <a:lnTo>
                    <a:pt x="44703" y="247523"/>
                  </a:lnTo>
                  <a:lnTo>
                    <a:pt x="41401" y="244348"/>
                  </a:lnTo>
                  <a:lnTo>
                    <a:pt x="38100" y="240791"/>
                  </a:lnTo>
                  <a:lnTo>
                    <a:pt x="44450" y="222250"/>
                  </a:lnTo>
                  <a:lnTo>
                    <a:pt x="40385" y="217170"/>
                  </a:lnTo>
                  <a:lnTo>
                    <a:pt x="36575" y="211454"/>
                  </a:lnTo>
                  <a:lnTo>
                    <a:pt x="17144" y="211709"/>
                  </a:lnTo>
                  <a:lnTo>
                    <a:pt x="14985" y="207899"/>
                  </a:lnTo>
                  <a:lnTo>
                    <a:pt x="12826" y="203835"/>
                  </a:lnTo>
                  <a:lnTo>
                    <a:pt x="24510" y="188340"/>
                  </a:lnTo>
                  <a:lnTo>
                    <a:pt x="22351" y="181737"/>
                  </a:lnTo>
                  <a:lnTo>
                    <a:pt x="21208" y="178562"/>
                  </a:lnTo>
                  <a:lnTo>
                    <a:pt x="20446" y="175260"/>
                  </a:lnTo>
                  <a:lnTo>
                    <a:pt x="1650" y="169290"/>
                  </a:lnTo>
                  <a:lnTo>
                    <a:pt x="0" y="160274"/>
                  </a:lnTo>
                  <a:lnTo>
                    <a:pt x="16382" y="149225"/>
                  </a:lnTo>
                  <a:lnTo>
                    <a:pt x="16128" y="142366"/>
                  </a:lnTo>
                  <a:lnTo>
                    <a:pt x="16382" y="135889"/>
                  </a:lnTo>
                  <a:lnTo>
                    <a:pt x="0" y="124713"/>
                  </a:lnTo>
                  <a:lnTo>
                    <a:pt x="888" y="120141"/>
                  </a:lnTo>
                  <a:lnTo>
                    <a:pt x="1650" y="115824"/>
                  </a:lnTo>
                  <a:lnTo>
                    <a:pt x="20446" y="110109"/>
                  </a:lnTo>
                  <a:lnTo>
                    <a:pt x="22351" y="103250"/>
                  </a:lnTo>
                  <a:lnTo>
                    <a:pt x="23494" y="99949"/>
                  </a:lnTo>
                  <a:lnTo>
                    <a:pt x="24510" y="96774"/>
                  </a:lnTo>
                  <a:lnTo>
                    <a:pt x="12826" y="81279"/>
                  </a:lnTo>
                  <a:lnTo>
                    <a:pt x="14985" y="77215"/>
                  </a:lnTo>
                  <a:lnTo>
                    <a:pt x="17144" y="73405"/>
                  </a:lnTo>
                  <a:lnTo>
                    <a:pt x="36575" y="73660"/>
                  </a:lnTo>
                  <a:lnTo>
                    <a:pt x="40385" y="67945"/>
                  </a:lnTo>
                  <a:lnTo>
                    <a:pt x="42290" y="65277"/>
                  </a:lnTo>
                  <a:lnTo>
                    <a:pt x="44450" y="62737"/>
                  </a:lnTo>
                  <a:lnTo>
                    <a:pt x="38100" y="44323"/>
                  </a:lnTo>
                  <a:lnTo>
                    <a:pt x="41401" y="41021"/>
                  </a:lnTo>
                  <a:lnTo>
                    <a:pt x="44703" y="37846"/>
                  </a:lnTo>
                  <a:lnTo>
                    <a:pt x="63245" y="44068"/>
                  </a:lnTo>
                  <a:lnTo>
                    <a:pt x="68706" y="40004"/>
                  </a:lnTo>
                  <a:lnTo>
                    <a:pt x="74040" y="36195"/>
                  </a:lnTo>
                  <a:lnTo>
                    <a:pt x="73786" y="16637"/>
                  </a:lnTo>
                  <a:lnTo>
                    <a:pt x="77850" y="14477"/>
                  </a:lnTo>
                  <a:lnTo>
                    <a:pt x="82041" y="12573"/>
                  </a:lnTo>
                  <a:lnTo>
                    <a:pt x="97535" y="23875"/>
                  </a:lnTo>
                  <a:lnTo>
                    <a:pt x="103758" y="21716"/>
                  </a:lnTo>
                  <a:lnTo>
                    <a:pt x="107060" y="20700"/>
                  </a:lnTo>
                  <a:lnTo>
                    <a:pt x="110362" y="19812"/>
                  </a:lnTo>
                  <a:lnTo>
                    <a:pt x="116077" y="1397"/>
                  </a:lnTo>
                  <a:lnTo>
                    <a:pt x="125221" y="0"/>
                  </a:lnTo>
                  <a:lnTo>
                    <a:pt x="136397" y="15748"/>
                  </a:lnTo>
                  <a:lnTo>
                    <a:pt x="143255" y="15493"/>
                  </a:lnTo>
                  <a:lnTo>
                    <a:pt x="150113" y="15748"/>
                  </a:lnTo>
                  <a:lnTo>
                    <a:pt x="161162" y="0"/>
                  </a:lnTo>
                  <a:lnTo>
                    <a:pt x="165607" y="508"/>
                  </a:lnTo>
                  <a:lnTo>
                    <a:pt x="170179" y="1397"/>
                  </a:lnTo>
                  <a:lnTo>
                    <a:pt x="175894" y="19812"/>
                  </a:lnTo>
                  <a:lnTo>
                    <a:pt x="182752" y="21716"/>
                  </a:lnTo>
                  <a:lnTo>
                    <a:pt x="185674" y="22860"/>
                  </a:lnTo>
                  <a:lnTo>
                    <a:pt x="188975" y="23875"/>
                  </a:lnTo>
                  <a:lnTo>
                    <a:pt x="204469" y="12573"/>
                  </a:lnTo>
                  <a:lnTo>
                    <a:pt x="208533" y="14477"/>
                  </a:lnTo>
                  <a:lnTo>
                    <a:pt x="212725" y="16637"/>
                  </a:lnTo>
                  <a:lnTo>
                    <a:pt x="212343" y="36195"/>
                  </a:lnTo>
                  <a:lnTo>
                    <a:pt x="217804" y="40004"/>
                  </a:lnTo>
                  <a:lnTo>
                    <a:pt x="220599" y="42163"/>
                  </a:lnTo>
                  <a:lnTo>
                    <a:pt x="223265" y="44068"/>
                  </a:lnTo>
                  <a:lnTo>
                    <a:pt x="241807" y="37846"/>
                  </a:lnTo>
                  <a:lnTo>
                    <a:pt x="245109" y="41021"/>
                  </a:lnTo>
                  <a:lnTo>
                    <a:pt x="248284" y="44323"/>
                  </a:lnTo>
                  <a:lnTo>
                    <a:pt x="242061" y="62737"/>
                  </a:lnTo>
                  <a:lnTo>
                    <a:pt x="246125" y="67945"/>
                  </a:lnTo>
                  <a:lnTo>
                    <a:pt x="249935" y="73660"/>
                  </a:lnTo>
                  <a:lnTo>
                    <a:pt x="269239" y="73405"/>
                  </a:lnTo>
                  <a:lnTo>
                    <a:pt x="271525" y="77215"/>
                  </a:lnTo>
                  <a:lnTo>
                    <a:pt x="273684" y="81279"/>
                  </a:lnTo>
                  <a:lnTo>
                    <a:pt x="262000" y="96774"/>
                  </a:lnTo>
                  <a:lnTo>
                    <a:pt x="264159" y="103250"/>
                  </a:lnTo>
                  <a:lnTo>
                    <a:pt x="265175" y="106806"/>
                  </a:lnTo>
                  <a:lnTo>
                    <a:pt x="266064" y="110109"/>
                  </a:lnTo>
                  <a:lnTo>
                    <a:pt x="284606" y="115824"/>
                  </a:lnTo>
                  <a:lnTo>
                    <a:pt x="285876" y="124713"/>
                  </a:lnTo>
                  <a:lnTo>
                    <a:pt x="270128" y="135889"/>
                  </a:lnTo>
                  <a:lnTo>
                    <a:pt x="270382" y="142366"/>
                  </a:lnTo>
                  <a:lnTo>
                    <a:pt x="270128" y="149225"/>
                  </a:lnTo>
                  <a:lnTo>
                    <a:pt x="285876" y="160274"/>
                  </a:lnTo>
                  <a:lnTo>
                    <a:pt x="285368" y="164973"/>
                  </a:lnTo>
                  <a:lnTo>
                    <a:pt x="284606" y="169290"/>
                  </a:lnTo>
                  <a:lnTo>
                    <a:pt x="266064" y="175260"/>
                  </a:lnTo>
                  <a:lnTo>
                    <a:pt x="264159" y="181737"/>
                  </a:lnTo>
                  <a:lnTo>
                    <a:pt x="263016" y="185038"/>
                  </a:lnTo>
                  <a:lnTo>
                    <a:pt x="262000" y="188340"/>
                  </a:lnTo>
                  <a:lnTo>
                    <a:pt x="273684" y="203835"/>
                  </a:lnTo>
                  <a:lnTo>
                    <a:pt x="271525" y="207899"/>
                  </a:lnTo>
                  <a:lnTo>
                    <a:pt x="269239" y="211709"/>
                  </a:lnTo>
                  <a:lnTo>
                    <a:pt x="249935" y="211454"/>
                  </a:lnTo>
                  <a:lnTo>
                    <a:pt x="246125" y="217170"/>
                  </a:lnTo>
                  <a:lnTo>
                    <a:pt x="244220" y="219837"/>
                  </a:lnTo>
                  <a:lnTo>
                    <a:pt x="242061" y="222250"/>
                  </a:lnTo>
                  <a:lnTo>
                    <a:pt x="248284" y="240791"/>
                  </a:lnTo>
                  <a:lnTo>
                    <a:pt x="245109" y="244348"/>
                  </a:lnTo>
                  <a:lnTo>
                    <a:pt x="241807" y="247523"/>
                  </a:lnTo>
                  <a:close/>
                </a:path>
              </a:pathLst>
            </a:custGeom>
            <a:ln w="25400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47834" y="1372108"/>
              <a:ext cx="223520" cy="2235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536810" y="1520698"/>
              <a:ext cx="346075" cy="344805"/>
            </a:xfrm>
            <a:custGeom>
              <a:avLst/>
              <a:gdLst/>
              <a:ahLst/>
              <a:cxnLst/>
              <a:rect l="l" t="t" r="r" b="b"/>
              <a:pathLst>
                <a:path w="346075" h="344805">
                  <a:moveTo>
                    <a:pt x="292354" y="299338"/>
                  </a:moveTo>
                  <a:lnTo>
                    <a:pt x="270002" y="291846"/>
                  </a:lnTo>
                  <a:lnTo>
                    <a:pt x="263398" y="296799"/>
                  </a:lnTo>
                  <a:lnTo>
                    <a:pt x="256794" y="301371"/>
                  </a:lnTo>
                  <a:lnTo>
                    <a:pt x="257175" y="324738"/>
                  </a:lnTo>
                  <a:lnTo>
                    <a:pt x="252222" y="327278"/>
                  </a:lnTo>
                  <a:lnTo>
                    <a:pt x="247269" y="329564"/>
                  </a:lnTo>
                  <a:lnTo>
                    <a:pt x="228473" y="315849"/>
                  </a:lnTo>
                  <a:lnTo>
                    <a:pt x="220853" y="318388"/>
                  </a:lnTo>
                  <a:lnTo>
                    <a:pt x="216662" y="319404"/>
                  </a:lnTo>
                  <a:lnTo>
                    <a:pt x="212725" y="320675"/>
                  </a:lnTo>
                  <a:lnTo>
                    <a:pt x="205740" y="343026"/>
                  </a:lnTo>
                  <a:lnTo>
                    <a:pt x="194945" y="344677"/>
                  </a:lnTo>
                  <a:lnTo>
                    <a:pt x="181356" y="325627"/>
                  </a:lnTo>
                  <a:lnTo>
                    <a:pt x="173100" y="325627"/>
                  </a:lnTo>
                  <a:lnTo>
                    <a:pt x="164973" y="325627"/>
                  </a:lnTo>
                  <a:lnTo>
                    <a:pt x="151384" y="344677"/>
                  </a:lnTo>
                  <a:lnTo>
                    <a:pt x="145796" y="344042"/>
                  </a:lnTo>
                  <a:lnTo>
                    <a:pt x="140208" y="343026"/>
                  </a:lnTo>
                  <a:lnTo>
                    <a:pt x="133350" y="320675"/>
                  </a:lnTo>
                  <a:lnTo>
                    <a:pt x="125349" y="318388"/>
                  </a:lnTo>
                  <a:lnTo>
                    <a:pt x="121412" y="317118"/>
                  </a:lnTo>
                  <a:lnTo>
                    <a:pt x="117856" y="315849"/>
                  </a:lnTo>
                  <a:lnTo>
                    <a:pt x="99060" y="329564"/>
                  </a:lnTo>
                  <a:lnTo>
                    <a:pt x="94107" y="327278"/>
                  </a:lnTo>
                  <a:lnTo>
                    <a:pt x="89154" y="324738"/>
                  </a:lnTo>
                  <a:lnTo>
                    <a:pt x="89535" y="301371"/>
                  </a:lnTo>
                  <a:lnTo>
                    <a:pt x="82931" y="296799"/>
                  </a:lnTo>
                  <a:lnTo>
                    <a:pt x="79629" y="294131"/>
                  </a:lnTo>
                  <a:lnTo>
                    <a:pt x="76327" y="291846"/>
                  </a:lnTo>
                  <a:lnTo>
                    <a:pt x="53975" y="299338"/>
                  </a:lnTo>
                  <a:lnTo>
                    <a:pt x="50038" y="295401"/>
                  </a:lnTo>
                  <a:lnTo>
                    <a:pt x="46100" y="291211"/>
                  </a:lnTo>
                  <a:lnTo>
                    <a:pt x="53594" y="268859"/>
                  </a:lnTo>
                  <a:lnTo>
                    <a:pt x="48641" y="262509"/>
                  </a:lnTo>
                  <a:lnTo>
                    <a:pt x="44069" y="255650"/>
                  </a:lnTo>
                  <a:lnTo>
                    <a:pt x="20700" y="256031"/>
                  </a:lnTo>
                  <a:lnTo>
                    <a:pt x="18034" y="251332"/>
                  </a:lnTo>
                  <a:lnTo>
                    <a:pt x="15367" y="246506"/>
                  </a:lnTo>
                  <a:lnTo>
                    <a:pt x="29591" y="227711"/>
                  </a:lnTo>
                  <a:lnTo>
                    <a:pt x="26924" y="219837"/>
                  </a:lnTo>
                  <a:lnTo>
                    <a:pt x="25654" y="215900"/>
                  </a:lnTo>
                  <a:lnTo>
                    <a:pt x="24638" y="211962"/>
                  </a:lnTo>
                  <a:lnTo>
                    <a:pt x="1905" y="204724"/>
                  </a:lnTo>
                  <a:lnTo>
                    <a:pt x="0" y="193928"/>
                  </a:lnTo>
                  <a:lnTo>
                    <a:pt x="19685" y="180466"/>
                  </a:lnTo>
                  <a:lnTo>
                    <a:pt x="19431" y="172212"/>
                  </a:lnTo>
                  <a:lnTo>
                    <a:pt x="19685" y="164337"/>
                  </a:lnTo>
                  <a:lnTo>
                    <a:pt x="0" y="150875"/>
                  </a:lnTo>
                  <a:lnTo>
                    <a:pt x="889" y="145287"/>
                  </a:lnTo>
                  <a:lnTo>
                    <a:pt x="1905" y="139953"/>
                  </a:lnTo>
                  <a:lnTo>
                    <a:pt x="24638" y="133096"/>
                  </a:lnTo>
                  <a:lnTo>
                    <a:pt x="26924" y="124840"/>
                  </a:lnTo>
                  <a:lnTo>
                    <a:pt x="28321" y="120903"/>
                  </a:lnTo>
                  <a:lnTo>
                    <a:pt x="29591" y="116966"/>
                  </a:lnTo>
                  <a:lnTo>
                    <a:pt x="15367" y="98298"/>
                  </a:lnTo>
                  <a:lnTo>
                    <a:pt x="18034" y="93344"/>
                  </a:lnTo>
                  <a:lnTo>
                    <a:pt x="20700" y="88773"/>
                  </a:lnTo>
                  <a:lnTo>
                    <a:pt x="44069" y="89026"/>
                  </a:lnTo>
                  <a:lnTo>
                    <a:pt x="48641" y="82168"/>
                  </a:lnTo>
                  <a:lnTo>
                    <a:pt x="50927" y="78866"/>
                  </a:lnTo>
                  <a:lnTo>
                    <a:pt x="53594" y="75946"/>
                  </a:lnTo>
                  <a:lnTo>
                    <a:pt x="46100" y="53593"/>
                  </a:lnTo>
                  <a:lnTo>
                    <a:pt x="50038" y="49656"/>
                  </a:lnTo>
                  <a:lnTo>
                    <a:pt x="53975" y="45719"/>
                  </a:lnTo>
                  <a:lnTo>
                    <a:pt x="76327" y="53212"/>
                  </a:lnTo>
                  <a:lnTo>
                    <a:pt x="82931" y="48260"/>
                  </a:lnTo>
                  <a:lnTo>
                    <a:pt x="89535" y="43687"/>
                  </a:lnTo>
                  <a:lnTo>
                    <a:pt x="89154" y="20065"/>
                  </a:lnTo>
                  <a:lnTo>
                    <a:pt x="94107" y="17399"/>
                  </a:lnTo>
                  <a:lnTo>
                    <a:pt x="99060" y="15112"/>
                  </a:lnTo>
                  <a:lnTo>
                    <a:pt x="117856" y="28955"/>
                  </a:lnTo>
                  <a:lnTo>
                    <a:pt x="125349" y="26288"/>
                  </a:lnTo>
                  <a:lnTo>
                    <a:pt x="129413" y="25018"/>
                  </a:lnTo>
                  <a:lnTo>
                    <a:pt x="133350" y="24002"/>
                  </a:lnTo>
                  <a:lnTo>
                    <a:pt x="140208" y="1650"/>
                  </a:lnTo>
                  <a:lnTo>
                    <a:pt x="151384" y="0"/>
                  </a:lnTo>
                  <a:lnTo>
                    <a:pt x="164973" y="19050"/>
                  </a:lnTo>
                  <a:lnTo>
                    <a:pt x="173100" y="18668"/>
                  </a:lnTo>
                  <a:lnTo>
                    <a:pt x="181356" y="19050"/>
                  </a:lnTo>
                  <a:lnTo>
                    <a:pt x="194945" y="0"/>
                  </a:lnTo>
                  <a:lnTo>
                    <a:pt x="200152" y="635"/>
                  </a:lnTo>
                  <a:lnTo>
                    <a:pt x="205740" y="1650"/>
                  </a:lnTo>
                  <a:lnTo>
                    <a:pt x="212725" y="24002"/>
                  </a:lnTo>
                  <a:lnTo>
                    <a:pt x="220853" y="26288"/>
                  </a:lnTo>
                  <a:lnTo>
                    <a:pt x="224536" y="27559"/>
                  </a:lnTo>
                  <a:lnTo>
                    <a:pt x="228473" y="28955"/>
                  </a:lnTo>
                  <a:lnTo>
                    <a:pt x="247269" y="15112"/>
                  </a:lnTo>
                  <a:lnTo>
                    <a:pt x="252222" y="17399"/>
                  </a:lnTo>
                  <a:lnTo>
                    <a:pt x="257175" y="20065"/>
                  </a:lnTo>
                  <a:lnTo>
                    <a:pt x="256794" y="43687"/>
                  </a:lnTo>
                  <a:lnTo>
                    <a:pt x="263398" y="48260"/>
                  </a:lnTo>
                  <a:lnTo>
                    <a:pt x="266700" y="50926"/>
                  </a:lnTo>
                  <a:lnTo>
                    <a:pt x="270002" y="53212"/>
                  </a:lnTo>
                  <a:lnTo>
                    <a:pt x="292354" y="45719"/>
                  </a:lnTo>
                  <a:lnTo>
                    <a:pt x="296291" y="49656"/>
                  </a:lnTo>
                  <a:lnTo>
                    <a:pt x="300228" y="53593"/>
                  </a:lnTo>
                  <a:lnTo>
                    <a:pt x="292735" y="75946"/>
                  </a:lnTo>
                  <a:lnTo>
                    <a:pt x="297688" y="82168"/>
                  </a:lnTo>
                  <a:lnTo>
                    <a:pt x="302260" y="89026"/>
                  </a:lnTo>
                  <a:lnTo>
                    <a:pt x="325628" y="88773"/>
                  </a:lnTo>
                  <a:lnTo>
                    <a:pt x="328295" y="93344"/>
                  </a:lnTo>
                  <a:lnTo>
                    <a:pt x="330835" y="98298"/>
                  </a:lnTo>
                  <a:lnTo>
                    <a:pt x="316738" y="116966"/>
                  </a:lnTo>
                  <a:lnTo>
                    <a:pt x="319405" y="124840"/>
                  </a:lnTo>
                  <a:lnTo>
                    <a:pt x="320675" y="129159"/>
                  </a:lnTo>
                  <a:lnTo>
                    <a:pt x="321691" y="133096"/>
                  </a:lnTo>
                  <a:lnTo>
                    <a:pt x="344043" y="139953"/>
                  </a:lnTo>
                  <a:lnTo>
                    <a:pt x="345694" y="150875"/>
                  </a:lnTo>
                  <a:lnTo>
                    <a:pt x="326644" y="164337"/>
                  </a:lnTo>
                  <a:lnTo>
                    <a:pt x="326898" y="172212"/>
                  </a:lnTo>
                  <a:lnTo>
                    <a:pt x="326644" y="180466"/>
                  </a:lnTo>
                  <a:lnTo>
                    <a:pt x="345694" y="193928"/>
                  </a:lnTo>
                  <a:lnTo>
                    <a:pt x="345059" y="199516"/>
                  </a:lnTo>
                  <a:lnTo>
                    <a:pt x="344043" y="204724"/>
                  </a:lnTo>
                  <a:lnTo>
                    <a:pt x="321691" y="211962"/>
                  </a:lnTo>
                  <a:lnTo>
                    <a:pt x="319405" y="219837"/>
                  </a:lnTo>
                  <a:lnTo>
                    <a:pt x="318008" y="223774"/>
                  </a:lnTo>
                  <a:lnTo>
                    <a:pt x="316738" y="227711"/>
                  </a:lnTo>
                  <a:lnTo>
                    <a:pt x="330835" y="246506"/>
                  </a:lnTo>
                  <a:lnTo>
                    <a:pt x="328295" y="251332"/>
                  </a:lnTo>
                  <a:lnTo>
                    <a:pt x="325628" y="256031"/>
                  </a:lnTo>
                  <a:lnTo>
                    <a:pt x="302260" y="255650"/>
                  </a:lnTo>
                  <a:lnTo>
                    <a:pt x="297688" y="262509"/>
                  </a:lnTo>
                  <a:lnTo>
                    <a:pt x="295275" y="265811"/>
                  </a:lnTo>
                  <a:lnTo>
                    <a:pt x="292735" y="268859"/>
                  </a:lnTo>
                  <a:lnTo>
                    <a:pt x="300228" y="291211"/>
                  </a:lnTo>
                  <a:lnTo>
                    <a:pt x="296291" y="295401"/>
                  </a:lnTo>
                  <a:lnTo>
                    <a:pt x="292354" y="299338"/>
                  </a:lnTo>
                  <a:close/>
                </a:path>
                <a:path w="346075" h="344805">
                  <a:moveTo>
                    <a:pt x="53340" y="172338"/>
                  </a:moveTo>
                  <a:lnTo>
                    <a:pt x="62767" y="125712"/>
                  </a:lnTo>
                  <a:lnTo>
                    <a:pt x="88471" y="87645"/>
                  </a:lnTo>
                  <a:lnTo>
                    <a:pt x="126581" y="61985"/>
                  </a:lnTo>
                  <a:lnTo>
                    <a:pt x="173228" y="52577"/>
                  </a:lnTo>
                  <a:lnTo>
                    <a:pt x="219854" y="61985"/>
                  </a:lnTo>
                  <a:lnTo>
                    <a:pt x="257921" y="87645"/>
                  </a:lnTo>
                  <a:lnTo>
                    <a:pt x="283581" y="125712"/>
                  </a:lnTo>
                  <a:lnTo>
                    <a:pt x="292989" y="172338"/>
                  </a:lnTo>
                  <a:lnTo>
                    <a:pt x="283581" y="218985"/>
                  </a:lnTo>
                  <a:lnTo>
                    <a:pt x="257921" y="257095"/>
                  </a:lnTo>
                  <a:lnTo>
                    <a:pt x="219854" y="282799"/>
                  </a:lnTo>
                  <a:lnTo>
                    <a:pt x="173228" y="292226"/>
                  </a:lnTo>
                  <a:lnTo>
                    <a:pt x="126581" y="282799"/>
                  </a:lnTo>
                  <a:lnTo>
                    <a:pt x="88471" y="257095"/>
                  </a:lnTo>
                  <a:lnTo>
                    <a:pt x="62767" y="218985"/>
                  </a:lnTo>
                  <a:lnTo>
                    <a:pt x="53340" y="172338"/>
                  </a:lnTo>
                  <a:close/>
                </a:path>
              </a:pathLst>
            </a:custGeom>
            <a:ln w="25400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817364" y="5285994"/>
            <a:ext cx="257238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~</a:t>
            </a:r>
            <a:r>
              <a:rPr sz="1400" i="1" spc="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i="1" spc="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sz="1400" i="1" spc="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400" i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concrétise</a:t>
            </a:r>
            <a:r>
              <a:rPr sz="1400" i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via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plusieurs</a:t>
            </a:r>
            <a:r>
              <a:rPr sz="1400" i="1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chantiers</a:t>
            </a:r>
            <a:r>
              <a:rPr sz="1400" i="1" spc="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i="1" spc="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réforme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interconnectés,</a:t>
            </a:r>
            <a:r>
              <a:rPr sz="1400" i="1" spc="365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tels</a:t>
            </a:r>
            <a:r>
              <a:rPr sz="1400" i="1" spc="37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mentionnés</a:t>
            </a:r>
            <a:r>
              <a:rPr sz="1400" i="1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400" i="1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i="1" spc="1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note</a:t>
            </a:r>
            <a:r>
              <a:rPr sz="1400" i="1" spc="1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politique</a:t>
            </a:r>
            <a:r>
              <a:rPr sz="14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générale.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233" rIns="0" bIns="0" rtlCol="0">
            <a:spAutoFit/>
          </a:bodyPr>
          <a:lstStyle/>
          <a:p>
            <a:pPr marL="1842770">
              <a:lnSpc>
                <a:spcPct val="100000"/>
              </a:lnSpc>
              <a:spcBef>
                <a:spcPts val="105"/>
              </a:spcBef>
            </a:pPr>
            <a:r>
              <a:rPr dirty="0"/>
              <a:t>Gouvernance</a:t>
            </a:r>
            <a:r>
              <a:rPr spc="-3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Comment</a:t>
            </a:r>
            <a:r>
              <a:rPr spc="-40" dirty="0"/>
              <a:t> </a:t>
            </a:r>
            <a:r>
              <a:rPr spc="-10" dirty="0"/>
              <a:t>assurons-</a:t>
            </a:r>
            <a:r>
              <a:rPr dirty="0"/>
              <a:t>nous</a:t>
            </a:r>
            <a:r>
              <a:rPr spc="-15" dirty="0"/>
              <a:t> </a:t>
            </a:r>
            <a:r>
              <a:rPr dirty="0"/>
              <a:t>le suivi</a:t>
            </a:r>
            <a:r>
              <a:rPr spc="-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PoC</a:t>
            </a:r>
            <a:r>
              <a:rPr spc="-290" dirty="0"/>
              <a:t> </a:t>
            </a:r>
            <a:r>
              <a:rPr dirty="0"/>
              <a:t>2</a:t>
            </a:r>
            <a:r>
              <a:rPr spc="5" dirty="0"/>
              <a:t> </a:t>
            </a:r>
            <a:r>
              <a:rPr spc="-50" dirty="0"/>
              <a:t>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88124" y="4843779"/>
            <a:ext cx="711200" cy="558800"/>
            <a:chOff x="388124" y="4843779"/>
            <a:chExt cx="711200" cy="558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24" y="4843779"/>
              <a:ext cx="177800" cy="177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124" y="5046979"/>
              <a:ext cx="284480" cy="215900"/>
            </a:xfrm>
            <a:custGeom>
              <a:avLst/>
              <a:gdLst/>
              <a:ahLst/>
              <a:cxnLst/>
              <a:rect l="l" t="t" r="r" b="b"/>
              <a:pathLst>
                <a:path w="284480" h="215900">
                  <a:moveTo>
                    <a:pt x="284149" y="114554"/>
                  </a:moveTo>
                  <a:lnTo>
                    <a:pt x="283908" y="114300"/>
                  </a:lnTo>
                  <a:lnTo>
                    <a:pt x="266446" y="96774"/>
                  </a:lnTo>
                  <a:lnTo>
                    <a:pt x="252945" y="75565"/>
                  </a:lnTo>
                  <a:lnTo>
                    <a:pt x="244335" y="51562"/>
                  </a:lnTo>
                  <a:lnTo>
                    <a:pt x="241300" y="25400"/>
                  </a:lnTo>
                  <a:lnTo>
                    <a:pt x="241503" y="18923"/>
                  </a:lnTo>
                  <a:lnTo>
                    <a:pt x="242062" y="12573"/>
                  </a:lnTo>
                  <a:lnTo>
                    <a:pt x="242976" y="6223"/>
                  </a:lnTo>
                  <a:lnTo>
                    <a:pt x="244195" y="127"/>
                  </a:lnTo>
                  <a:lnTo>
                    <a:pt x="242277" y="0"/>
                  </a:lnTo>
                  <a:lnTo>
                    <a:pt x="88900" y="0"/>
                  </a:lnTo>
                  <a:lnTo>
                    <a:pt x="54305" y="6985"/>
                  </a:lnTo>
                  <a:lnTo>
                    <a:pt x="26047" y="26035"/>
                  </a:lnTo>
                  <a:lnTo>
                    <a:pt x="6985" y="54229"/>
                  </a:lnTo>
                  <a:lnTo>
                    <a:pt x="0" y="88900"/>
                  </a:lnTo>
                  <a:lnTo>
                    <a:pt x="0" y="215900"/>
                  </a:lnTo>
                  <a:lnTo>
                    <a:pt x="165849" y="215900"/>
                  </a:lnTo>
                  <a:lnTo>
                    <a:pt x="177990" y="175895"/>
                  </a:lnTo>
                  <a:lnTo>
                    <a:pt x="202946" y="143637"/>
                  </a:lnTo>
                  <a:lnTo>
                    <a:pt x="237731" y="122047"/>
                  </a:lnTo>
                  <a:lnTo>
                    <a:pt x="279400" y="114300"/>
                  </a:lnTo>
                  <a:lnTo>
                    <a:pt x="281000" y="114300"/>
                  </a:lnTo>
                  <a:lnTo>
                    <a:pt x="284149" y="114554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324" y="4843779"/>
              <a:ext cx="177800" cy="177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5174" y="5046979"/>
              <a:ext cx="284480" cy="215900"/>
            </a:xfrm>
            <a:custGeom>
              <a:avLst/>
              <a:gdLst/>
              <a:ahLst/>
              <a:cxnLst/>
              <a:rect l="l" t="t" r="r" b="b"/>
              <a:pathLst>
                <a:path w="284480" h="215900">
                  <a:moveTo>
                    <a:pt x="284149" y="88900"/>
                  </a:moveTo>
                  <a:lnTo>
                    <a:pt x="277164" y="54229"/>
                  </a:lnTo>
                  <a:lnTo>
                    <a:pt x="258114" y="26035"/>
                  </a:lnTo>
                  <a:lnTo>
                    <a:pt x="229857" y="6985"/>
                  </a:lnTo>
                  <a:lnTo>
                    <a:pt x="195249" y="0"/>
                  </a:lnTo>
                  <a:lnTo>
                    <a:pt x="39954" y="127"/>
                  </a:lnTo>
                  <a:lnTo>
                    <a:pt x="41186" y="6223"/>
                  </a:lnTo>
                  <a:lnTo>
                    <a:pt x="42100" y="12573"/>
                  </a:lnTo>
                  <a:lnTo>
                    <a:pt x="42659" y="18923"/>
                  </a:lnTo>
                  <a:lnTo>
                    <a:pt x="42786" y="26035"/>
                  </a:lnTo>
                  <a:lnTo>
                    <a:pt x="39827" y="51562"/>
                  </a:lnTo>
                  <a:lnTo>
                    <a:pt x="31216" y="75565"/>
                  </a:lnTo>
                  <a:lnTo>
                    <a:pt x="17703" y="96774"/>
                  </a:lnTo>
                  <a:lnTo>
                    <a:pt x="0" y="114554"/>
                  </a:lnTo>
                  <a:lnTo>
                    <a:pt x="3149" y="114300"/>
                  </a:lnTo>
                  <a:lnTo>
                    <a:pt x="4749" y="114300"/>
                  </a:lnTo>
                  <a:lnTo>
                    <a:pt x="46418" y="122047"/>
                  </a:lnTo>
                  <a:lnTo>
                    <a:pt x="81216" y="143637"/>
                  </a:lnTo>
                  <a:lnTo>
                    <a:pt x="106172" y="175895"/>
                  </a:lnTo>
                  <a:lnTo>
                    <a:pt x="118300" y="215900"/>
                  </a:lnTo>
                  <a:lnTo>
                    <a:pt x="284149" y="215900"/>
                  </a:lnTo>
                  <a:lnTo>
                    <a:pt x="284149" y="114300"/>
                  </a:lnTo>
                  <a:lnTo>
                    <a:pt x="284149" y="88900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824" y="4983479"/>
              <a:ext cx="177800" cy="177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8624" y="5186679"/>
              <a:ext cx="330200" cy="215900"/>
            </a:xfrm>
            <a:custGeom>
              <a:avLst/>
              <a:gdLst/>
              <a:ahLst/>
              <a:cxnLst/>
              <a:rect l="l" t="t" r="r" b="b"/>
              <a:pathLst>
                <a:path w="330200" h="215900">
                  <a:moveTo>
                    <a:pt x="241300" y="0"/>
                  </a:moveTo>
                  <a:lnTo>
                    <a:pt x="88900" y="0"/>
                  </a:lnTo>
                  <a:lnTo>
                    <a:pt x="54305" y="6985"/>
                  </a:lnTo>
                  <a:lnTo>
                    <a:pt x="26047" y="26035"/>
                  </a:lnTo>
                  <a:lnTo>
                    <a:pt x="6984" y="54229"/>
                  </a:lnTo>
                  <a:lnTo>
                    <a:pt x="0" y="88900"/>
                  </a:lnTo>
                  <a:lnTo>
                    <a:pt x="0" y="215900"/>
                  </a:lnTo>
                  <a:lnTo>
                    <a:pt x="330200" y="215900"/>
                  </a:lnTo>
                  <a:lnTo>
                    <a:pt x="330200" y="88900"/>
                  </a:lnTo>
                  <a:lnTo>
                    <a:pt x="323214" y="54229"/>
                  </a:lnTo>
                  <a:lnTo>
                    <a:pt x="304164" y="26035"/>
                  </a:lnTo>
                  <a:lnTo>
                    <a:pt x="275907" y="6985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57705" y="4701946"/>
            <a:ext cx="4221480" cy="8305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b="1" dirty="0">
                <a:latin typeface="Arial"/>
                <a:cs typeface="Arial"/>
              </a:rPr>
              <a:t>Hôpitaux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PoC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hôpitaux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sentinelles </a:t>
            </a:r>
            <a:r>
              <a:rPr sz="1600" b="1" spc="-10" dirty="0">
                <a:latin typeface="Arial"/>
                <a:cs typeface="Arial"/>
              </a:rPr>
              <a:t>PoC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195"/>
              </a:spcBef>
            </a:pPr>
            <a:r>
              <a:rPr sz="1600" b="1" spc="-50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dirty="0">
                <a:latin typeface="Arial"/>
                <a:cs typeface="Arial"/>
              </a:rPr>
              <a:t>Softs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hôpitaux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PoC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4632" y="3429508"/>
            <a:ext cx="718820" cy="721995"/>
            <a:chOff x="384632" y="3429508"/>
            <a:chExt cx="718820" cy="721995"/>
          </a:xfrm>
        </p:grpSpPr>
        <p:sp>
          <p:nvSpPr>
            <p:cNvPr id="13" name="object 13"/>
            <p:cNvSpPr/>
            <p:nvPr/>
          </p:nvSpPr>
          <p:spPr>
            <a:xfrm>
              <a:off x="384632" y="3429507"/>
              <a:ext cx="718820" cy="721995"/>
            </a:xfrm>
            <a:custGeom>
              <a:avLst/>
              <a:gdLst/>
              <a:ahLst/>
              <a:cxnLst/>
              <a:rect l="l" t="t" r="r" b="b"/>
              <a:pathLst>
                <a:path w="718819" h="721995">
                  <a:moveTo>
                    <a:pt x="220332" y="455676"/>
                  </a:moveTo>
                  <a:lnTo>
                    <a:pt x="219316" y="453136"/>
                  </a:lnTo>
                  <a:lnTo>
                    <a:pt x="218808" y="451104"/>
                  </a:lnTo>
                  <a:lnTo>
                    <a:pt x="217271" y="448056"/>
                  </a:lnTo>
                  <a:lnTo>
                    <a:pt x="215747" y="446024"/>
                  </a:lnTo>
                  <a:lnTo>
                    <a:pt x="211670" y="442976"/>
                  </a:lnTo>
                  <a:lnTo>
                    <a:pt x="209118" y="442468"/>
                  </a:lnTo>
                  <a:lnTo>
                    <a:pt x="206057" y="441960"/>
                  </a:lnTo>
                  <a:lnTo>
                    <a:pt x="143891" y="441960"/>
                  </a:lnTo>
                  <a:lnTo>
                    <a:pt x="141338" y="442468"/>
                  </a:lnTo>
                  <a:lnTo>
                    <a:pt x="138290" y="442976"/>
                  </a:lnTo>
                  <a:lnTo>
                    <a:pt x="134213" y="446024"/>
                  </a:lnTo>
                  <a:lnTo>
                    <a:pt x="131660" y="448056"/>
                  </a:lnTo>
                  <a:lnTo>
                    <a:pt x="130644" y="451104"/>
                  </a:lnTo>
                  <a:lnTo>
                    <a:pt x="129616" y="453136"/>
                  </a:lnTo>
                  <a:lnTo>
                    <a:pt x="129616" y="486791"/>
                  </a:lnTo>
                  <a:lnTo>
                    <a:pt x="130644" y="489839"/>
                  </a:lnTo>
                  <a:lnTo>
                    <a:pt x="131660" y="492379"/>
                  </a:lnTo>
                  <a:lnTo>
                    <a:pt x="134213" y="494919"/>
                  </a:lnTo>
                  <a:lnTo>
                    <a:pt x="136245" y="495935"/>
                  </a:lnTo>
                  <a:lnTo>
                    <a:pt x="138290" y="497586"/>
                  </a:lnTo>
                  <a:lnTo>
                    <a:pt x="141338" y="498094"/>
                  </a:lnTo>
                  <a:lnTo>
                    <a:pt x="209118" y="498094"/>
                  </a:lnTo>
                  <a:lnTo>
                    <a:pt x="211670" y="497586"/>
                  </a:lnTo>
                  <a:lnTo>
                    <a:pt x="213702" y="495935"/>
                  </a:lnTo>
                  <a:lnTo>
                    <a:pt x="215747" y="494919"/>
                  </a:lnTo>
                  <a:lnTo>
                    <a:pt x="218808" y="489839"/>
                  </a:lnTo>
                  <a:lnTo>
                    <a:pt x="219316" y="486791"/>
                  </a:lnTo>
                  <a:lnTo>
                    <a:pt x="220332" y="484251"/>
                  </a:lnTo>
                  <a:lnTo>
                    <a:pt x="220332" y="455676"/>
                  </a:lnTo>
                  <a:close/>
                </a:path>
                <a:path w="718819" h="721995">
                  <a:moveTo>
                    <a:pt x="220332" y="355600"/>
                  </a:moveTo>
                  <a:lnTo>
                    <a:pt x="219316" y="352552"/>
                  </a:lnTo>
                  <a:lnTo>
                    <a:pt x="218808" y="350012"/>
                  </a:lnTo>
                  <a:lnTo>
                    <a:pt x="217271" y="346964"/>
                  </a:lnTo>
                  <a:lnTo>
                    <a:pt x="213194" y="342900"/>
                  </a:lnTo>
                  <a:lnTo>
                    <a:pt x="210134" y="341376"/>
                  </a:lnTo>
                  <a:lnTo>
                    <a:pt x="207594" y="340868"/>
                  </a:lnTo>
                  <a:lnTo>
                    <a:pt x="204533" y="339852"/>
                  </a:lnTo>
                  <a:lnTo>
                    <a:pt x="145415" y="339852"/>
                  </a:lnTo>
                  <a:lnTo>
                    <a:pt x="141846" y="340868"/>
                  </a:lnTo>
                  <a:lnTo>
                    <a:pt x="138798" y="341376"/>
                  </a:lnTo>
                  <a:lnTo>
                    <a:pt x="136753" y="342900"/>
                  </a:lnTo>
                  <a:lnTo>
                    <a:pt x="134213" y="344932"/>
                  </a:lnTo>
                  <a:lnTo>
                    <a:pt x="132676" y="346964"/>
                  </a:lnTo>
                  <a:lnTo>
                    <a:pt x="131152" y="350012"/>
                  </a:lnTo>
                  <a:lnTo>
                    <a:pt x="129616" y="352552"/>
                  </a:lnTo>
                  <a:lnTo>
                    <a:pt x="129616" y="384175"/>
                  </a:lnTo>
                  <a:lnTo>
                    <a:pt x="131152" y="387350"/>
                  </a:lnTo>
                  <a:lnTo>
                    <a:pt x="134213" y="392430"/>
                  </a:lnTo>
                  <a:lnTo>
                    <a:pt x="136753" y="393446"/>
                  </a:lnTo>
                  <a:lnTo>
                    <a:pt x="138798" y="394970"/>
                  </a:lnTo>
                  <a:lnTo>
                    <a:pt x="141846" y="396494"/>
                  </a:lnTo>
                  <a:lnTo>
                    <a:pt x="207594" y="396494"/>
                  </a:lnTo>
                  <a:lnTo>
                    <a:pt x="210134" y="394970"/>
                  </a:lnTo>
                  <a:lnTo>
                    <a:pt x="215239" y="392430"/>
                  </a:lnTo>
                  <a:lnTo>
                    <a:pt x="217271" y="389890"/>
                  </a:lnTo>
                  <a:lnTo>
                    <a:pt x="218808" y="387350"/>
                  </a:lnTo>
                  <a:lnTo>
                    <a:pt x="219316" y="384175"/>
                  </a:lnTo>
                  <a:lnTo>
                    <a:pt x="220332" y="380619"/>
                  </a:lnTo>
                  <a:lnTo>
                    <a:pt x="220332" y="355600"/>
                  </a:lnTo>
                  <a:close/>
                </a:path>
                <a:path w="718819" h="721995">
                  <a:moveTo>
                    <a:pt x="325323" y="28575"/>
                  </a:moveTo>
                  <a:lnTo>
                    <a:pt x="296760" y="0"/>
                  </a:lnTo>
                  <a:lnTo>
                    <a:pt x="291160" y="508"/>
                  </a:lnTo>
                  <a:lnTo>
                    <a:pt x="268719" y="28575"/>
                  </a:lnTo>
                  <a:lnTo>
                    <a:pt x="268719" y="76454"/>
                  </a:lnTo>
                  <a:lnTo>
                    <a:pt x="192239" y="76454"/>
                  </a:lnTo>
                  <a:lnTo>
                    <a:pt x="192112" y="87630"/>
                  </a:lnTo>
                  <a:lnTo>
                    <a:pt x="192011" y="97409"/>
                  </a:lnTo>
                  <a:lnTo>
                    <a:pt x="191922" y="106045"/>
                  </a:lnTo>
                  <a:lnTo>
                    <a:pt x="191833" y="115189"/>
                  </a:lnTo>
                  <a:lnTo>
                    <a:pt x="191719" y="126873"/>
                  </a:lnTo>
                  <a:lnTo>
                    <a:pt x="268719" y="126873"/>
                  </a:lnTo>
                  <a:lnTo>
                    <a:pt x="268719" y="149860"/>
                  </a:lnTo>
                  <a:lnTo>
                    <a:pt x="269227" y="155448"/>
                  </a:lnTo>
                  <a:lnTo>
                    <a:pt x="296760" y="177927"/>
                  </a:lnTo>
                  <a:lnTo>
                    <a:pt x="302374" y="177419"/>
                  </a:lnTo>
                  <a:lnTo>
                    <a:pt x="325323" y="149860"/>
                  </a:lnTo>
                  <a:lnTo>
                    <a:pt x="325323" y="28575"/>
                  </a:lnTo>
                  <a:close/>
                </a:path>
                <a:path w="718819" h="721995">
                  <a:moveTo>
                    <a:pt x="361492" y="455676"/>
                  </a:moveTo>
                  <a:lnTo>
                    <a:pt x="360476" y="453136"/>
                  </a:lnTo>
                  <a:lnTo>
                    <a:pt x="359968" y="451104"/>
                  </a:lnTo>
                  <a:lnTo>
                    <a:pt x="357416" y="446024"/>
                  </a:lnTo>
                  <a:lnTo>
                    <a:pt x="354876" y="444500"/>
                  </a:lnTo>
                  <a:lnTo>
                    <a:pt x="352831" y="442976"/>
                  </a:lnTo>
                  <a:lnTo>
                    <a:pt x="350278" y="442468"/>
                  </a:lnTo>
                  <a:lnTo>
                    <a:pt x="347230" y="441960"/>
                  </a:lnTo>
                  <a:lnTo>
                    <a:pt x="285051" y="441960"/>
                  </a:lnTo>
                  <a:lnTo>
                    <a:pt x="282511" y="442468"/>
                  </a:lnTo>
                  <a:lnTo>
                    <a:pt x="279450" y="442976"/>
                  </a:lnTo>
                  <a:lnTo>
                    <a:pt x="275374" y="446024"/>
                  </a:lnTo>
                  <a:lnTo>
                    <a:pt x="273329" y="448056"/>
                  </a:lnTo>
                  <a:lnTo>
                    <a:pt x="270789" y="453136"/>
                  </a:lnTo>
                  <a:lnTo>
                    <a:pt x="270789" y="486791"/>
                  </a:lnTo>
                  <a:lnTo>
                    <a:pt x="271805" y="489839"/>
                  </a:lnTo>
                  <a:lnTo>
                    <a:pt x="273329" y="492379"/>
                  </a:lnTo>
                  <a:lnTo>
                    <a:pt x="275374" y="494919"/>
                  </a:lnTo>
                  <a:lnTo>
                    <a:pt x="277406" y="495935"/>
                  </a:lnTo>
                  <a:lnTo>
                    <a:pt x="279450" y="497586"/>
                  </a:lnTo>
                  <a:lnTo>
                    <a:pt x="282511" y="498094"/>
                  </a:lnTo>
                  <a:lnTo>
                    <a:pt x="347230" y="498094"/>
                  </a:lnTo>
                  <a:lnTo>
                    <a:pt x="350278" y="488315"/>
                  </a:lnTo>
                  <a:lnTo>
                    <a:pt x="352831" y="478663"/>
                  </a:lnTo>
                  <a:lnTo>
                    <a:pt x="357416" y="469519"/>
                  </a:lnTo>
                  <a:lnTo>
                    <a:pt x="361492" y="459232"/>
                  </a:lnTo>
                  <a:lnTo>
                    <a:pt x="361492" y="455676"/>
                  </a:lnTo>
                  <a:close/>
                </a:path>
                <a:path w="718819" h="721995">
                  <a:moveTo>
                    <a:pt x="361492" y="354076"/>
                  </a:moveTo>
                  <a:lnTo>
                    <a:pt x="360476" y="351028"/>
                  </a:lnTo>
                  <a:lnTo>
                    <a:pt x="359968" y="348488"/>
                  </a:lnTo>
                  <a:lnTo>
                    <a:pt x="358432" y="346456"/>
                  </a:lnTo>
                  <a:lnTo>
                    <a:pt x="357416" y="343916"/>
                  </a:lnTo>
                  <a:lnTo>
                    <a:pt x="354876" y="342900"/>
                  </a:lnTo>
                  <a:lnTo>
                    <a:pt x="352831" y="341376"/>
                  </a:lnTo>
                  <a:lnTo>
                    <a:pt x="350278" y="340868"/>
                  </a:lnTo>
                  <a:lnTo>
                    <a:pt x="347230" y="339852"/>
                  </a:lnTo>
                  <a:lnTo>
                    <a:pt x="285051" y="339852"/>
                  </a:lnTo>
                  <a:lnTo>
                    <a:pt x="282511" y="340868"/>
                  </a:lnTo>
                  <a:lnTo>
                    <a:pt x="279450" y="341376"/>
                  </a:lnTo>
                  <a:lnTo>
                    <a:pt x="277406" y="342900"/>
                  </a:lnTo>
                  <a:lnTo>
                    <a:pt x="275374" y="343916"/>
                  </a:lnTo>
                  <a:lnTo>
                    <a:pt x="273329" y="346456"/>
                  </a:lnTo>
                  <a:lnTo>
                    <a:pt x="271805" y="348488"/>
                  </a:lnTo>
                  <a:lnTo>
                    <a:pt x="270789" y="351028"/>
                  </a:lnTo>
                  <a:lnTo>
                    <a:pt x="270789" y="385191"/>
                  </a:lnTo>
                  <a:lnTo>
                    <a:pt x="282511" y="396494"/>
                  </a:lnTo>
                  <a:lnTo>
                    <a:pt x="350278" y="396494"/>
                  </a:lnTo>
                  <a:lnTo>
                    <a:pt x="352831" y="395986"/>
                  </a:lnTo>
                  <a:lnTo>
                    <a:pt x="354876" y="394462"/>
                  </a:lnTo>
                  <a:lnTo>
                    <a:pt x="357416" y="392430"/>
                  </a:lnTo>
                  <a:lnTo>
                    <a:pt x="358432" y="389890"/>
                  </a:lnTo>
                  <a:lnTo>
                    <a:pt x="359968" y="387858"/>
                  </a:lnTo>
                  <a:lnTo>
                    <a:pt x="360476" y="385191"/>
                  </a:lnTo>
                  <a:lnTo>
                    <a:pt x="361492" y="382143"/>
                  </a:lnTo>
                  <a:lnTo>
                    <a:pt x="361492" y="354076"/>
                  </a:lnTo>
                  <a:close/>
                </a:path>
                <a:path w="718819" h="721995">
                  <a:moveTo>
                    <a:pt x="492061" y="28575"/>
                  </a:moveTo>
                  <a:lnTo>
                    <a:pt x="463499" y="0"/>
                  </a:lnTo>
                  <a:lnTo>
                    <a:pt x="457898" y="508"/>
                  </a:lnTo>
                  <a:lnTo>
                    <a:pt x="452285" y="2032"/>
                  </a:lnTo>
                  <a:lnTo>
                    <a:pt x="447179" y="5080"/>
                  </a:lnTo>
                  <a:lnTo>
                    <a:pt x="444131" y="8636"/>
                  </a:lnTo>
                  <a:lnTo>
                    <a:pt x="440537" y="12700"/>
                  </a:lnTo>
                  <a:lnTo>
                    <a:pt x="437502" y="17780"/>
                  </a:lnTo>
                  <a:lnTo>
                    <a:pt x="435965" y="22352"/>
                  </a:lnTo>
                  <a:lnTo>
                    <a:pt x="435457" y="28575"/>
                  </a:lnTo>
                  <a:lnTo>
                    <a:pt x="435457" y="76454"/>
                  </a:lnTo>
                  <a:lnTo>
                    <a:pt x="358978" y="76454"/>
                  </a:lnTo>
                  <a:lnTo>
                    <a:pt x="358978" y="126873"/>
                  </a:lnTo>
                  <a:lnTo>
                    <a:pt x="435457" y="126873"/>
                  </a:lnTo>
                  <a:lnTo>
                    <a:pt x="435457" y="149860"/>
                  </a:lnTo>
                  <a:lnTo>
                    <a:pt x="435965" y="155448"/>
                  </a:lnTo>
                  <a:lnTo>
                    <a:pt x="437502" y="161048"/>
                  </a:lnTo>
                  <a:lnTo>
                    <a:pt x="440537" y="166243"/>
                  </a:lnTo>
                  <a:lnTo>
                    <a:pt x="444131" y="169811"/>
                  </a:lnTo>
                  <a:lnTo>
                    <a:pt x="447179" y="173355"/>
                  </a:lnTo>
                  <a:lnTo>
                    <a:pt x="452285" y="175895"/>
                  </a:lnTo>
                  <a:lnTo>
                    <a:pt x="457898" y="177419"/>
                  </a:lnTo>
                  <a:lnTo>
                    <a:pt x="463499" y="177927"/>
                  </a:lnTo>
                  <a:lnTo>
                    <a:pt x="469112" y="177419"/>
                  </a:lnTo>
                  <a:lnTo>
                    <a:pt x="492061" y="149860"/>
                  </a:lnTo>
                  <a:lnTo>
                    <a:pt x="492061" y="28575"/>
                  </a:lnTo>
                  <a:close/>
                </a:path>
                <a:path w="718819" h="721995">
                  <a:moveTo>
                    <a:pt x="502145" y="350012"/>
                  </a:moveTo>
                  <a:lnTo>
                    <a:pt x="499605" y="345440"/>
                  </a:lnTo>
                  <a:lnTo>
                    <a:pt x="497052" y="342900"/>
                  </a:lnTo>
                  <a:lnTo>
                    <a:pt x="492975" y="340868"/>
                  </a:lnTo>
                  <a:lnTo>
                    <a:pt x="488391" y="339852"/>
                  </a:lnTo>
                  <a:lnTo>
                    <a:pt x="426212" y="339852"/>
                  </a:lnTo>
                  <a:lnTo>
                    <a:pt x="423672" y="340868"/>
                  </a:lnTo>
                  <a:lnTo>
                    <a:pt x="420611" y="341376"/>
                  </a:lnTo>
                  <a:lnTo>
                    <a:pt x="418566" y="342900"/>
                  </a:lnTo>
                  <a:lnTo>
                    <a:pt x="416534" y="343916"/>
                  </a:lnTo>
                  <a:lnTo>
                    <a:pt x="414489" y="346456"/>
                  </a:lnTo>
                  <a:lnTo>
                    <a:pt x="412965" y="348488"/>
                  </a:lnTo>
                  <a:lnTo>
                    <a:pt x="412457" y="351028"/>
                  </a:lnTo>
                  <a:lnTo>
                    <a:pt x="412457" y="382143"/>
                  </a:lnTo>
                  <a:lnTo>
                    <a:pt x="412965" y="387350"/>
                  </a:lnTo>
                  <a:lnTo>
                    <a:pt x="415010" y="390906"/>
                  </a:lnTo>
                  <a:lnTo>
                    <a:pt x="425196" y="383667"/>
                  </a:lnTo>
                  <a:lnTo>
                    <a:pt x="434886" y="376555"/>
                  </a:lnTo>
                  <a:lnTo>
                    <a:pt x="445566" y="370459"/>
                  </a:lnTo>
                  <a:lnTo>
                    <a:pt x="455777" y="365379"/>
                  </a:lnTo>
                  <a:lnTo>
                    <a:pt x="467499" y="360299"/>
                  </a:lnTo>
                  <a:lnTo>
                    <a:pt x="478713" y="356108"/>
                  </a:lnTo>
                  <a:lnTo>
                    <a:pt x="489915" y="352552"/>
                  </a:lnTo>
                  <a:lnTo>
                    <a:pt x="502145" y="350012"/>
                  </a:lnTo>
                  <a:close/>
                </a:path>
                <a:path w="718819" h="721995">
                  <a:moveTo>
                    <a:pt x="631774" y="119253"/>
                  </a:moveTo>
                  <a:lnTo>
                    <a:pt x="630237" y="115189"/>
                  </a:lnTo>
                  <a:lnTo>
                    <a:pt x="629729" y="110109"/>
                  </a:lnTo>
                  <a:lnTo>
                    <a:pt x="628205" y="106045"/>
                  </a:lnTo>
                  <a:lnTo>
                    <a:pt x="613918" y="87630"/>
                  </a:lnTo>
                  <a:lnTo>
                    <a:pt x="610870" y="84582"/>
                  </a:lnTo>
                  <a:lnTo>
                    <a:pt x="606272" y="82550"/>
                  </a:lnTo>
                  <a:lnTo>
                    <a:pt x="598119" y="78486"/>
                  </a:lnTo>
                  <a:lnTo>
                    <a:pt x="593521" y="77978"/>
                  </a:lnTo>
                  <a:lnTo>
                    <a:pt x="588937" y="76962"/>
                  </a:lnTo>
                  <a:lnTo>
                    <a:pt x="583844" y="76454"/>
                  </a:lnTo>
                  <a:lnTo>
                    <a:pt x="525703" y="76454"/>
                  </a:lnTo>
                  <a:lnTo>
                    <a:pt x="525640" y="82550"/>
                  </a:lnTo>
                  <a:lnTo>
                    <a:pt x="525526" y="93726"/>
                  </a:lnTo>
                  <a:lnTo>
                    <a:pt x="525399" y="106045"/>
                  </a:lnTo>
                  <a:lnTo>
                    <a:pt x="525310" y="115189"/>
                  </a:lnTo>
                  <a:lnTo>
                    <a:pt x="525195" y="126873"/>
                  </a:lnTo>
                  <a:lnTo>
                    <a:pt x="580783" y="126873"/>
                  </a:lnTo>
                  <a:lnTo>
                    <a:pt x="580783" y="232029"/>
                  </a:lnTo>
                  <a:lnTo>
                    <a:pt x="50990" y="232029"/>
                  </a:lnTo>
                  <a:lnTo>
                    <a:pt x="50990" y="126873"/>
                  </a:lnTo>
                  <a:lnTo>
                    <a:pt x="101981" y="126873"/>
                  </a:lnTo>
                  <a:lnTo>
                    <a:pt x="101981" y="149860"/>
                  </a:lnTo>
                  <a:lnTo>
                    <a:pt x="102489" y="155448"/>
                  </a:lnTo>
                  <a:lnTo>
                    <a:pt x="104025" y="161048"/>
                  </a:lnTo>
                  <a:lnTo>
                    <a:pt x="107086" y="166243"/>
                  </a:lnTo>
                  <a:lnTo>
                    <a:pt x="110655" y="169811"/>
                  </a:lnTo>
                  <a:lnTo>
                    <a:pt x="113703" y="173355"/>
                  </a:lnTo>
                  <a:lnTo>
                    <a:pt x="118808" y="175895"/>
                  </a:lnTo>
                  <a:lnTo>
                    <a:pt x="124421" y="177419"/>
                  </a:lnTo>
                  <a:lnTo>
                    <a:pt x="130022" y="177927"/>
                  </a:lnTo>
                  <a:lnTo>
                    <a:pt x="135636" y="177419"/>
                  </a:lnTo>
                  <a:lnTo>
                    <a:pt x="158584" y="149860"/>
                  </a:lnTo>
                  <a:lnTo>
                    <a:pt x="158584" y="126873"/>
                  </a:lnTo>
                  <a:lnTo>
                    <a:pt x="158584" y="28575"/>
                  </a:lnTo>
                  <a:lnTo>
                    <a:pt x="130022" y="0"/>
                  </a:lnTo>
                  <a:lnTo>
                    <a:pt x="124421" y="508"/>
                  </a:lnTo>
                  <a:lnTo>
                    <a:pt x="118808" y="2032"/>
                  </a:lnTo>
                  <a:lnTo>
                    <a:pt x="113703" y="5080"/>
                  </a:lnTo>
                  <a:lnTo>
                    <a:pt x="110655" y="8636"/>
                  </a:lnTo>
                  <a:lnTo>
                    <a:pt x="107086" y="12700"/>
                  </a:lnTo>
                  <a:lnTo>
                    <a:pt x="104025" y="17780"/>
                  </a:lnTo>
                  <a:lnTo>
                    <a:pt x="102489" y="22352"/>
                  </a:lnTo>
                  <a:lnTo>
                    <a:pt x="101981" y="28575"/>
                  </a:lnTo>
                  <a:lnTo>
                    <a:pt x="101981" y="76454"/>
                  </a:lnTo>
                  <a:lnTo>
                    <a:pt x="48437" y="76454"/>
                  </a:lnTo>
                  <a:lnTo>
                    <a:pt x="43345" y="76962"/>
                  </a:lnTo>
                  <a:lnTo>
                    <a:pt x="38239" y="77978"/>
                  </a:lnTo>
                  <a:lnTo>
                    <a:pt x="34163" y="78486"/>
                  </a:lnTo>
                  <a:lnTo>
                    <a:pt x="30086" y="80518"/>
                  </a:lnTo>
                  <a:lnTo>
                    <a:pt x="25488" y="82550"/>
                  </a:lnTo>
                  <a:lnTo>
                    <a:pt x="21412" y="84582"/>
                  </a:lnTo>
                  <a:lnTo>
                    <a:pt x="17843" y="87630"/>
                  </a:lnTo>
                  <a:lnTo>
                    <a:pt x="14274" y="90170"/>
                  </a:lnTo>
                  <a:lnTo>
                    <a:pt x="11734" y="93726"/>
                  </a:lnTo>
                  <a:lnTo>
                    <a:pt x="1536" y="115189"/>
                  </a:lnTo>
                  <a:lnTo>
                    <a:pt x="0" y="119253"/>
                  </a:lnTo>
                  <a:lnTo>
                    <a:pt x="0" y="577215"/>
                  </a:lnTo>
                  <a:lnTo>
                    <a:pt x="1536" y="582295"/>
                  </a:lnTo>
                  <a:lnTo>
                    <a:pt x="2552" y="586359"/>
                  </a:lnTo>
                  <a:lnTo>
                    <a:pt x="4584" y="591439"/>
                  </a:lnTo>
                  <a:lnTo>
                    <a:pt x="5613" y="595503"/>
                  </a:lnTo>
                  <a:lnTo>
                    <a:pt x="11734" y="602615"/>
                  </a:lnTo>
                  <a:lnTo>
                    <a:pt x="14274" y="606171"/>
                  </a:lnTo>
                  <a:lnTo>
                    <a:pt x="17843" y="609854"/>
                  </a:lnTo>
                  <a:lnTo>
                    <a:pt x="21412" y="612394"/>
                  </a:lnTo>
                  <a:lnTo>
                    <a:pt x="25488" y="614426"/>
                  </a:lnTo>
                  <a:lnTo>
                    <a:pt x="30086" y="616966"/>
                  </a:lnTo>
                  <a:lnTo>
                    <a:pt x="34163" y="617982"/>
                  </a:lnTo>
                  <a:lnTo>
                    <a:pt x="38239" y="619506"/>
                  </a:lnTo>
                  <a:lnTo>
                    <a:pt x="43345" y="620522"/>
                  </a:lnTo>
                  <a:lnTo>
                    <a:pt x="356425" y="620522"/>
                  </a:lnTo>
                  <a:lnTo>
                    <a:pt x="351828" y="608330"/>
                  </a:lnTo>
                  <a:lnTo>
                    <a:pt x="348259" y="595503"/>
                  </a:lnTo>
                  <a:lnTo>
                    <a:pt x="345719" y="582803"/>
                  </a:lnTo>
                  <a:lnTo>
                    <a:pt x="343674" y="569468"/>
                  </a:lnTo>
                  <a:lnTo>
                    <a:pt x="50990" y="569468"/>
                  </a:lnTo>
                  <a:lnTo>
                    <a:pt x="50990" y="265684"/>
                  </a:lnTo>
                  <a:lnTo>
                    <a:pt x="580783" y="265684"/>
                  </a:lnTo>
                  <a:lnTo>
                    <a:pt x="580783" y="348234"/>
                  </a:lnTo>
                  <a:lnTo>
                    <a:pt x="593521" y="351790"/>
                  </a:lnTo>
                  <a:lnTo>
                    <a:pt x="607288" y="355346"/>
                  </a:lnTo>
                  <a:lnTo>
                    <a:pt x="620039" y="360426"/>
                  </a:lnTo>
                  <a:lnTo>
                    <a:pt x="631774" y="366014"/>
                  </a:lnTo>
                  <a:lnTo>
                    <a:pt x="631774" y="265684"/>
                  </a:lnTo>
                  <a:lnTo>
                    <a:pt x="631774" y="232029"/>
                  </a:lnTo>
                  <a:lnTo>
                    <a:pt x="631774" y="119253"/>
                  </a:lnTo>
                  <a:close/>
                </a:path>
                <a:path w="718819" h="721995">
                  <a:moveTo>
                    <a:pt x="718527" y="537083"/>
                  </a:moveTo>
                  <a:lnTo>
                    <a:pt x="718007" y="528320"/>
                  </a:lnTo>
                  <a:lnTo>
                    <a:pt x="716483" y="519176"/>
                  </a:lnTo>
                  <a:lnTo>
                    <a:pt x="714946" y="510540"/>
                  </a:lnTo>
                  <a:lnTo>
                    <a:pt x="712901" y="502285"/>
                  </a:lnTo>
                  <a:lnTo>
                    <a:pt x="710857" y="493649"/>
                  </a:lnTo>
                  <a:lnTo>
                    <a:pt x="707796" y="485902"/>
                  </a:lnTo>
                  <a:lnTo>
                    <a:pt x="704215" y="478282"/>
                  </a:lnTo>
                  <a:lnTo>
                    <a:pt x="697572" y="462407"/>
                  </a:lnTo>
                  <a:lnTo>
                    <a:pt x="688365" y="448183"/>
                  </a:lnTo>
                  <a:lnTo>
                    <a:pt x="678154" y="434340"/>
                  </a:lnTo>
                  <a:lnTo>
                    <a:pt x="667423" y="422592"/>
                  </a:lnTo>
                  <a:lnTo>
                    <a:pt x="667423" y="546227"/>
                  </a:lnTo>
                  <a:lnTo>
                    <a:pt x="666902" y="559054"/>
                  </a:lnTo>
                  <a:lnTo>
                    <a:pt x="652602" y="605536"/>
                  </a:lnTo>
                  <a:lnTo>
                    <a:pt x="622439" y="642366"/>
                  </a:lnTo>
                  <a:lnTo>
                    <a:pt x="580021" y="664845"/>
                  </a:lnTo>
                  <a:lnTo>
                    <a:pt x="543229" y="670941"/>
                  </a:lnTo>
                  <a:lnTo>
                    <a:pt x="530453" y="669925"/>
                  </a:lnTo>
                  <a:lnTo>
                    <a:pt x="483438" y="655574"/>
                  </a:lnTo>
                  <a:lnTo>
                    <a:pt x="446646" y="625475"/>
                  </a:lnTo>
                  <a:lnTo>
                    <a:pt x="424154" y="583565"/>
                  </a:lnTo>
                  <a:lnTo>
                    <a:pt x="418528" y="546227"/>
                  </a:lnTo>
                  <a:lnTo>
                    <a:pt x="419049" y="533527"/>
                  </a:lnTo>
                  <a:lnTo>
                    <a:pt x="433349" y="486410"/>
                  </a:lnTo>
                  <a:lnTo>
                    <a:pt x="463511" y="449707"/>
                  </a:lnTo>
                  <a:lnTo>
                    <a:pt x="505929" y="427228"/>
                  </a:lnTo>
                  <a:lnTo>
                    <a:pt x="543229" y="421513"/>
                  </a:lnTo>
                  <a:lnTo>
                    <a:pt x="555498" y="422021"/>
                  </a:lnTo>
                  <a:lnTo>
                    <a:pt x="602513" y="436372"/>
                  </a:lnTo>
                  <a:lnTo>
                    <a:pt x="630618" y="458343"/>
                  </a:lnTo>
                  <a:lnTo>
                    <a:pt x="639305" y="467106"/>
                  </a:lnTo>
                  <a:lnTo>
                    <a:pt x="661797" y="509524"/>
                  </a:lnTo>
                  <a:lnTo>
                    <a:pt x="667423" y="546227"/>
                  </a:lnTo>
                  <a:lnTo>
                    <a:pt x="667423" y="422592"/>
                  </a:lnTo>
                  <a:lnTo>
                    <a:pt x="666902" y="422021"/>
                  </a:lnTo>
                  <a:lnTo>
                    <a:pt x="666343" y="421513"/>
                  </a:lnTo>
                  <a:lnTo>
                    <a:pt x="654646" y="410845"/>
                  </a:lnTo>
                  <a:lnTo>
                    <a:pt x="611200" y="384810"/>
                  </a:lnTo>
                  <a:lnTo>
                    <a:pt x="586676" y="376047"/>
                  </a:lnTo>
                  <a:lnTo>
                    <a:pt x="578497" y="374015"/>
                  </a:lnTo>
                  <a:lnTo>
                    <a:pt x="560603" y="370967"/>
                  </a:lnTo>
                  <a:lnTo>
                    <a:pt x="552424" y="370967"/>
                  </a:lnTo>
                  <a:lnTo>
                    <a:pt x="543229" y="370459"/>
                  </a:lnTo>
                  <a:lnTo>
                    <a:pt x="534035" y="370967"/>
                  </a:lnTo>
                  <a:lnTo>
                    <a:pt x="525348" y="370967"/>
                  </a:lnTo>
                  <a:lnTo>
                    <a:pt x="507453" y="374015"/>
                  </a:lnTo>
                  <a:lnTo>
                    <a:pt x="499275" y="376047"/>
                  </a:lnTo>
                  <a:lnTo>
                    <a:pt x="490588" y="378079"/>
                  </a:lnTo>
                  <a:lnTo>
                    <a:pt x="482930" y="381127"/>
                  </a:lnTo>
                  <a:lnTo>
                    <a:pt x="444601" y="401066"/>
                  </a:lnTo>
                  <a:lnTo>
                    <a:pt x="406781" y="434340"/>
                  </a:lnTo>
                  <a:lnTo>
                    <a:pt x="380720" y="478282"/>
                  </a:lnTo>
                  <a:lnTo>
                    <a:pt x="378155" y="485902"/>
                  </a:lnTo>
                  <a:lnTo>
                    <a:pt x="375094" y="493649"/>
                  </a:lnTo>
                  <a:lnTo>
                    <a:pt x="373049" y="502285"/>
                  </a:lnTo>
                  <a:lnTo>
                    <a:pt x="371005" y="510540"/>
                  </a:lnTo>
                  <a:lnTo>
                    <a:pt x="369468" y="519176"/>
                  </a:lnTo>
                  <a:lnTo>
                    <a:pt x="367944" y="528320"/>
                  </a:lnTo>
                  <a:lnTo>
                    <a:pt x="367423" y="537083"/>
                  </a:lnTo>
                  <a:lnTo>
                    <a:pt x="367423" y="555498"/>
                  </a:lnTo>
                  <a:lnTo>
                    <a:pt x="367944" y="564642"/>
                  </a:lnTo>
                  <a:lnTo>
                    <a:pt x="369468" y="572897"/>
                  </a:lnTo>
                  <a:lnTo>
                    <a:pt x="371005" y="581533"/>
                  </a:lnTo>
                  <a:lnTo>
                    <a:pt x="373049" y="590169"/>
                  </a:lnTo>
                  <a:lnTo>
                    <a:pt x="375094" y="598424"/>
                  </a:lnTo>
                  <a:lnTo>
                    <a:pt x="378155" y="606044"/>
                  </a:lnTo>
                  <a:lnTo>
                    <a:pt x="380720" y="614680"/>
                  </a:lnTo>
                  <a:lnTo>
                    <a:pt x="406781" y="658241"/>
                  </a:lnTo>
                  <a:lnTo>
                    <a:pt x="444601" y="691896"/>
                  </a:lnTo>
                  <a:lnTo>
                    <a:pt x="482930" y="710819"/>
                  </a:lnTo>
                  <a:lnTo>
                    <a:pt x="490588" y="713867"/>
                  </a:lnTo>
                  <a:lnTo>
                    <a:pt x="499275" y="715899"/>
                  </a:lnTo>
                  <a:lnTo>
                    <a:pt x="507453" y="717931"/>
                  </a:lnTo>
                  <a:lnTo>
                    <a:pt x="525348" y="720979"/>
                  </a:lnTo>
                  <a:lnTo>
                    <a:pt x="534035" y="721614"/>
                  </a:lnTo>
                  <a:lnTo>
                    <a:pt x="552424" y="721614"/>
                  </a:lnTo>
                  <a:lnTo>
                    <a:pt x="560603" y="720979"/>
                  </a:lnTo>
                  <a:lnTo>
                    <a:pt x="578497" y="717931"/>
                  </a:lnTo>
                  <a:lnTo>
                    <a:pt x="586676" y="715899"/>
                  </a:lnTo>
                  <a:lnTo>
                    <a:pt x="595363" y="713867"/>
                  </a:lnTo>
                  <a:lnTo>
                    <a:pt x="603021" y="710819"/>
                  </a:lnTo>
                  <a:lnTo>
                    <a:pt x="611200" y="708279"/>
                  </a:lnTo>
                  <a:lnTo>
                    <a:pt x="626529" y="700659"/>
                  </a:lnTo>
                  <a:lnTo>
                    <a:pt x="666902" y="670941"/>
                  </a:lnTo>
                  <a:lnTo>
                    <a:pt x="697572" y="629539"/>
                  </a:lnTo>
                  <a:lnTo>
                    <a:pt x="712901" y="590169"/>
                  </a:lnTo>
                  <a:lnTo>
                    <a:pt x="716483" y="572897"/>
                  </a:lnTo>
                  <a:lnTo>
                    <a:pt x="718007" y="564642"/>
                  </a:lnTo>
                  <a:lnTo>
                    <a:pt x="718527" y="555498"/>
                  </a:lnTo>
                  <a:lnTo>
                    <a:pt x="718527" y="537083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125" y="3902075"/>
              <a:ext cx="98996" cy="9893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457705" y="3631184"/>
            <a:ext cx="37801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Toutes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deux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semaines,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vendredi.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6367" y="2053100"/>
            <a:ext cx="795058" cy="57244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457705" y="2200782"/>
            <a:ext cx="5670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Mettre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place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moments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synchronisation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ligne.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4522" y="2186911"/>
            <a:ext cx="4753610" cy="483234"/>
            <a:chOff x="414522" y="2186911"/>
            <a:chExt cx="4753610" cy="48323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522" y="2186911"/>
              <a:ext cx="4753367" cy="4831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7669" y="2238502"/>
              <a:ext cx="4571365" cy="385445"/>
            </a:xfrm>
            <a:custGeom>
              <a:avLst/>
              <a:gdLst/>
              <a:ahLst/>
              <a:cxnLst/>
              <a:rect l="l" t="t" r="r" b="b"/>
              <a:pathLst>
                <a:path w="4571365" h="385444">
                  <a:moveTo>
                    <a:pt x="4475302" y="0"/>
                  </a:moveTo>
                  <a:lnTo>
                    <a:pt x="0" y="0"/>
                  </a:lnTo>
                  <a:lnTo>
                    <a:pt x="0" y="385190"/>
                  </a:lnTo>
                  <a:lnTo>
                    <a:pt x="4475302" y="385190"/>
                  </a:lnTo>
                  <a:lnTo>
                    <a:pt x="4571187" y="192659"/>
                  </a:lnTo>
                  <a:lnTo>
                    <a:pt x="4475302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775" y="2292476"/>
            <a:ext cx="2026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PoC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– Test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qualitatif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07423" y="2186911"/>
            <a:ext cx="3843654" cy="483234"/>
            <a:chOff x="7807423" y="2186911"/>
            <a:chExt cx="3843654" cy="48323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7423" y="2186911"/>
              <a:ext cx="3843585" cy="4831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91526" y="2238502"/>
              <a:ext cx="3679825" cy="385445"/>
            </a:xfrm>
            <a:custGeom>
              <a:avLst/>
              <a:gdLst/>
              <a:ahLst/>
              <a:cxnLst/>
              <a:rect l="l" t="t" r="r" b="b"/>
              <a:pathLst>
                <a:path w="3679825" h="385444">
                  <a:moveTo>
                    <a:pt x="3583685" y="0"/>
                  </a:moveTo>
                  <a:lnTo>
                    <a:pt x="0" y="0"/>
                  </a:lnTo>
                  <a:lnTo>
                    <a:pt x="0" y="385190"/>
                  </a:lnTo>
                  <a:lnTo>
                    <a:pt x="3583685" y="385190"/>
                  </a:lnTo>
                  <a:lnTo>
                    <a:pt x="3679571" y="192659"/>
                  </a:lnTo>
                  <a:lnTo>
                    <a:pt x="3583685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971533" y="2292476"/>
            <a:ext cx="1471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Dry-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run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76444" y="2168677"/>
            <a:ext cx="2781300" cy="520065"/>
            <a:chOff x="5076444" y="2168677"/>
            <a:chExt cx="2781300" cy="52006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6444" y="2168677"/>
              <a:ext cx="2781300" cy="51965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68392" y="2238501"/>
              <a:ext cx="2602865" cy="385445"/>
            </a:xfrm>
            <a:custGeom>
              <a:avLst/>
              <a:gdLst/>
              <a:ahLst/>
              <a:cxnLst/>
              <a:rect l="l" t="t" r="r" b="b"/>
              <a:pathLst>
                <a:path w="2602865" h="385444">
                  <a:moveTo>
                    <a:pt x="2506980" y="0"/>
                  </a:moveTo>
                  <a:lnTo>
                    <a:pt x="0" y="0"/>
                  </a:lnTo>
                  <a:lnTo>
                    <a:pt x="0" y="385190"/>
                  </a:lnTo>
                  <a:lnTo>
                    <a:pt x="2506980" y="385190"/>
                  </a:lnTo>
                  <a:lnTo>
                    <a:pt x="2602865" y="192659"/>
                  </a:lnTo>
                  <a:lnTo>
                    <a:pt x="2506980" y="0"/>
                  </a:lnTo>
                  <a:close/>
                </a:path>
              </a:pathLst>
            </a:custGeom>
            <a:solidFill>
              <a:srgbClr val="1E4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03823" y="2292476"/>
            <a:ext cx="1483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Intégration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OA’s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71281" y="3462909"/>
            <a:ext cx="342265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nouvelle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NC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(codage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V0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→</a:t>
            </a:r>
            <a:r>
              <a:rPr sz="1400" spc="-20" dirty="0">
                <a:latin typeface="Arial"/>
                <a:cs typeface="Arial"/>
              </a:rPr>
              <a:t> V1).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400" b="1" dirty="0">
                <a:latin typeface="Arial"/>
                <a:cs typeface="Arial"/>
              </a:rPr>
              <a:t>Sans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impact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financier.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1217930" algn="l"/>
                <a:tab pos="1760855" algn="l"/>
                <a:tab pos="2738755" algn="l"/>
              </a:tabLst>
            </a:pPr>
            <a:r>
              <a:rPr sz="1400" spc="-10" dirty="0">
                <a:latin typeface="Arial"/>
                <a:cs typeface="Arial"/>
              </a:rPr>
              <a:t>Permet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simuler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l’impact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budgétaire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67486" y="3065249"/>
          <a:ext cx="10922000" cy="41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1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6375">
                <a:tc>
                  <a:txBody>
                    <a:bodyPr/>
                    <a:lstStyle/>
                    <a:p>
                      <a:pPr marL="318135" indent="-286385">
                        <a:lnSpc>
                          <a:spcPts val="1530"/>
                        </a:lnSpc>
                        <a:buChar char="•"/>
                        <a:tabLst>
                          <a:tab pos="31813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4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sein</a:t>
                      </a:r>
                      <a:r>
                        <a:rPr sz="14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l’écosystème</a:t>
                      </a:r>
                      <a:r>
                        <a:rPr sz="14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400" b="1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hôpital,</a:t>
                      </a:r>
                      <a:r>
                        <a:rPr sz="14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aligner</a:t>
                      </a:r>
                      <a:r>
                        <a:rPr sz="14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1530"/>
                        </a:lnSpc>
                        <a:tabLst>
                          <a:tab pos="669290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technique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53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E2E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30"/>
                        </a:lnSpc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avec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4505" indent="-286385">
                        <a:lnSpc>
                          <a:spcPts val="1530"/>
                        </a:lnSpc>
                        <a:buChar char="•"/>
                        <a:tabLst>
                          <a:tab pos="48450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tous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hôpitaux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318135">
                        <a:lnSpc>
                          <a:spcPts val="15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différents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systèmes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interconnectés.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OA’s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4505" indent="-286385">
                        <a:lnSpc>
                          <a:spcPts val="1525"/>
                        </a:lnSpc>
                        <a:buFont typeface="Arial"/>
                        <a:buChar char="•"/>
                        <a:tabLst>
                          <a:tab pos="484505" algn="l"/>
                          <a:tab pos="1617980" algn="l"/>
                          <a:tab pos="1958339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Enregistrer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(≠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facturer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!)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52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dans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525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la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5271261" y="3501009"/>
            <a:ext cx="2326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806450" algn="l"/>
                <a:tab pos="1178560" algn="l"/>
                <a:tab pos="2030730" algn="l"/>
              </a:tabLst>
            </a:pPr>
            <a:r>
              <a:rPr sz="1400" spc="-20" dirty="0">
                <a:latin typeface="Arial"/>
                <a:cs typeface="Arial"/>
              </a:rPr>
              <a:t>Flux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données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7773" y="3714369"/>
            <a:ext cx="20402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hôpitaux</a:t>
            </a:r>
            <a:r>
              <a:rPr sz="1400" spc="3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vers</a:t>
            </a:r>
            <a:r>
              <a:rPr sz="1400" spc="3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3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OA</a:t>
            </a:r>
            <a:r>
              <a:rPr sz="1400" spc="2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57773" y="3927728"/>
            <a:ext cx="2042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6430" algn="l"/>
                <a:tab pos="1102360" algn="l"/>
                <a:tab pos="1497330" algn="l"/>
              </a:tabLst>
            </a:pPr>
            <a:r>
              <a:rPr sz="1400" spc="-10" dirty="0">
                <a:latin typeface="Arial"/>
                <a:cs typeface="Arial"/>
              </a:rPr>
              <a:t>tests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la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chaîne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57773" y="4141089"/>
            <a:ext cx="799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complète.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6536" y="3462909"/>
            <a:ext cx="43300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894715" algn="l"/>
                <a:tab pos="1184275" algn="l"/>
                <a:tab pos="1612900" algn="l"/>
                <a:tab pos="2327910" algn="l"/>
                <a:tab pos="3001010" algn="l"/>
                <a:tab pos="3566795" algn="l"/>
                <a:tab pos="4180840" algn="l"/>
              </a:tabLst>
            </a:pPr>
            <a:r>
              <a:rPr sz="1400" spc="-10" dirty="0">
                <a:latin typeface="Arial"/>
                <a:cs typeface="Arial"/>
              </a:rPr>
              <a:t>Créer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le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0" dirty="0">
                <a:latin typeface="Arial"/>
                <a:cs typeface="Arial"/>
              </a:rPr>
              <a:t>flux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jusqu’à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l’étape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b="1" spc="-20" dirty="0">
                <a:latin typeface="Arial"/>
                <a:cs typeface="Arial"/>
              </a:rPr>
              <a:t>juste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avant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spc="-35" dirty="0">
                <a:latin typeface="Arial"/>
                <a:cs typeface="Arial"/>
              </a:rPr>
              <a:t>la </a:t>
            </a:r>
            <a:r>
              <a:rPr sz="1400" spc="-10" dirty="0">
                <a:latin typeface="Arial"/>
                <a:cs typeface="Arial"/>
              </a:rPr>
              <a:t>facturation.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6536" y="3889628"/>
            <a:ext cx="43300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Identifier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résoudre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maladies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jeunesse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»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modèle.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6536" y="4316044"/>
            <a:ext cx="433070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1135380" algn="l"/>
                <a:tab pos="1419225" algn="l"/>
                <a:tab pos="2137410" algn="l"/>
                <a:tab pos="2478405" algn="l"/>
                <a:tab pos="3600450" algn="l"/>
                <a:tab pos="4130675" algn="l"/>
              </a:tabLst>
            </a:pPr>
            <a:r>
              <a:rPr sz="1400" spc="-10" dirty="0">
                <a:latin typeface="Arial"/>
                <a:cs typeface="Arial"/>
              </a:rPr>
              <a:t>Préparer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la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gestion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du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changement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0" dirty="0">
                <a:latin typeface="Arial"/>
                <a:cs typeface="Arial"/>
              </a:rPr>
              <a:t>dans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ce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parcours.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658" rIns="0" bIns="0" rtlCol="0">
            <a:spAutoFit/>
          </a:bodyPr>
          <a:lstStyle/>
          <a:p>
            <a:pPr marL="5397500" marR="5080" indent="-3137535">
              <a:lnSpc>
                <a:spcPct val="101000"/>
              </a:lnSpc>
              <a:spcBef>
                <a:spcPts val="80"/>
              </a:spcBef>
            </a:pPr>
            <a:r>
              <a:rPr dirty="0"/>
              <a:t>PoC</a:t>
            </a:r>
            <a:r>
              <a:rPr spc="-29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vs</a:t>
            </a:r>
            <a:r>
              <a:rPr spc="-25" dirty="0"/>
              <a:t> </a:t>
            </a:r>
            <a:r>
              <a:rPr dirty="0"/>
              <a:t>étapes</a:t>
            </a:r>
            <a:r>
              <a:rPr spc="-20" dirty="0"/>
              <a:t> </a:t>
            </a:r>
            <a:r>
              <a:rPr dirty="0"/>
              <a:t>suivantes</a:t>
            </a:r>
            <a:r>
              <a:rPr spc="-30" dirty="0"/>
              <a:t> </a:t>
            </a:r>
            <a:r>
              <a:rPr dirty="0"/>
              <a:t>(Intégration</a:t>
            </a:r>
            <a:r>
              <a:rPr spc="-30" dirty="0"/>
              <a:t> </a:t>
            </a:r>
            <a:r>
              <a:rPr dirty="0"/>
              <a:t>OA</a:t>
            </a:r>
            <a:r>
              <a:rPr spc="-15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dirty="0"/>
              <a:t>dry-</a:t>
            </a:r>
            <a:r>
              <a:rPr spc="-25" dirty="0"/>
              <a:t>run </a:t>
            </a:r>
            <a:r>
              <a:rPr spc="-10" dirty="0"/>
              <a:t>national)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71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04862" y="1366151"/>
            <a:ext cx="10577195" cy="5227955"/>
            <a:chOff x="804862" y="1366151"/>
            <a:chExt cx="10577195" cy="5227955"/>
          </a:xfrm>
        </p:grpSpPr>
        <p:sp>
          <p:nvSpPr>
            <p:cNvPr id="4" name="object 4"/>
            <p:cNvSpPr/>
            <p:nvPr/>
          </p:nvSpPr>
          <p:spPr>
            <a:xfrm>
              <a:off x="809625" y="1370914"/>
              <a:ext cx="10567670" cy="1200785"/>
            </a:xfrm>
            <a:custGeom>
              <a:avLst/>
              <a:gdLst/>
              <a:ahLst/>
              <a:cxnLst/>
              <a:rect l="l" t="t" r="r" b="b"/>
              <a:pathLst>
                <a:path w="10567670" h="1200785">
                  <a:moveTo>
                    <a:pt x="0" y="1200327"/>
                  </a:moveTo>
                  <a:lnTo>
                    <a:pt x="10567670" y="1200327"/>
                  </a:lnTo>
                  <a:lnTo>
                    <a:pt x="10567670" y="0"/>
                  </a:lnTo>
                  <a:lnTo>
                    <a:pt x="0" y="0"/>
                  </a:lnTo>
                  <a:lnTo>
                    <a:pt x="0" y="1200327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782" y="2400261"/>
              <a:ext cx="4239006" cy="4193540"/>
            </a:xfrm>
            <a:prstGeom prst="rect">
              <a:avLst/>
            </a:prstGeom>
          </p:spPr>
        </p:pic>
      </p:grpSp>
      <p:pic>
        <p:nvPicPr>
          <p:cNvPr id="6" name="object 6" descr="A cup of coffee with steam  Description automatically generat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7384" y="269125"/>
            <a:ext cx="705345" cy="70534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35202" y="495681"/>
            <a:ext cx="10116820" cy="202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738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E82"/>
                </a:solidFill>
                <a:latin typeface="Verdana"/>
                <a:cs typeface="Verdana"/>
              </a:rPr>
              <a:t>Pause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55"/>
              </a:spcBef>
            </a:pPr>
            <a:endParaRPr sz="20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Scannez</a:t>
            </a:r>
            <a:r>
              <a:rPr sz="2400" spc="-5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le</a:t>
            </a:r>
            <a:r>
              <a:rPr sz="2400" spc="-6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code</a:t>
            </a:r>
            <a:r>
              <a:rPr sz="2400" spc="-6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QR</a:t>
            </a:r>
            <a:r>
              <a:rPr sz="2400" spc="-6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82"/>
                </a:solidFill>
                <a:latin typeface="Arial"/>
                <a:cs typeface="Arial"/>
              </a:rPr>
              <a:t>ci-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dessous</a:t>
            </a:r>
            <a:r>
              <a:rPr sz="2400" spc="-5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pour</a:t>
            </a:r>
            <a:r>
              <a:rPr sz="2400" spc="-6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poser</a:t>
            </a:r>
            <a:r>
              <a:rPr sz="2400" spc="-5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vos</a:t>
            </a:r>
            <a:r>
              <a:rPr sz="2400" spc="-6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82"/>
                </a:solidFill>
                <a:latin typeface="Arial"/>
                <a:cs typeface="Arial"/>
              </a:rPr>
              <a:t>questions.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Les</a:t>
            </a:r>
            <a:r>
              <a:rPr sz="24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réponses</a:t>
            </a:r>
            <a:r>
              <a:rPr sz="24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seront</a:t>
            </a:r>
            <a:r>
              <a:rPr sz="24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fournies</a:t>
            </a:r>
            <a:r>
              <a:rPr sz="2400" spc="-8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aujourd’hui</a:t>
            </a:r>
            <a:r>
              <a:rPr sz="2400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ou</a:t>
            </a:r>
            <a:r>
              <a:rPr sz="2400" spc="-8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ultérieurement</a:t>
            </a:r>
            <a:r>
              <a:rPr sz="2400" spc="-6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dans</a:t>
            </a:r>
            <a:r>
              <a:rPr sz="24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82"/>
                </a:solidFill>
                <a:latin typeface="Arial"/>
                <a:cs typeface="Arial"/>
              </a:rPr>
              <a:t>une</a:t>
            </a:r>
            <a:r>
              <a:rPr sz="24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6E82"/>
                </a:solidFill>
                <a:latin typeface="Arial"/>
                <a:cs typeface="Arial"/>
              </a:rPr>
              <a:t>FAQ.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spc="-50" dirty="0">
                <a:solidFill>
                  <a:srgbClr val="006E82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402461" y="1955672"/>
            <a:ext cx="6096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Soutien</a:t>
            </a:r>
            <a:r>
              <a:rPr sz="3600" spc="-4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au</a:t>
            </a:r>
            <a:r>
              <a:rPr sz="3600" spc="-2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changement </a:t>
            </a:r>
            <a:r>
              <a:rPr sz="3600" dirty="0">
                <a:solidFill>
                  <a:srgbClr val="FFFFFF"/>
                </a:solidFill>
              </a:rPr>
              <a:t>et</a:t>
            </a:r>
            <a:r>
              <a:rPr sz="3600" spc="-3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à la</a:t>
            </a:r>
            <a:r>
              <a:rPr sz="3600" spc="-2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communication</a:t>
            </a:r>
            <a:endParaRPr sz="3600"/>
          </a:p>
        </p:txBody>
      </p:sp>
      <p:pic>
        <p:nvPicPr>
          <p:cNvPr id="4" name="object 4" descr="RIZIV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568" y="5858357"/>
            <a:ext cx="9715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74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099" y="5442839"/>
            <a:ext cx="10022840" cy="1322070"/>
            <a:chOff x="438099" y="5442839"/>
            <a:chExt cx="10022840" cy="1322070"/>
          </a:xfrm>
        </p:grpSpPr>
        <p:sp>
          <p:nvSpPr>
            <p:cNvPr id="5" name="object 5"/>
            <p:cNvSpPr/>
            <p:nvPr/>
          </p:nvSpPr>
          <p:spPr>
            <a:xfrm>
              <a:off x="1111491" y="5455589"/>
              <a:ext cx="9323705" cy="1296035"/>
            </a:xfrm>
            <a:custGeom>
              <a:avLst/>
              <a:gdLst/>
              <a:ahLst/>
              <a:cxnLst/>
              <a:rect l="l" t="t" r="r" b="b"/>
              <a:pathLst>
                <a:path w="9323705" h="1296034">
                  <a:moveTo>
                    <a:pt x="9323451" y="0"/>
                  </a:moveTo>
                  <a:lnTo>
                    <a:pt x="0" y="0"/>
                  </a:lnTo>
                  <a:lnTo>
                    <a:pt x="0" y="647992"/>
                  </a:lnTo>
                  <a:lnTo>
                    <a:pt x="0" y="1295996"/>
                  </a:lnTo>
                  <a:lnTo>
                    <a:pt x="9323451" y="1295996"/>
                  </a:lnTo>
                  <a:lnTo>
                    <a:pt x="9323451" y="647992"/>
                  </a:lnTo>
                  <a:lnTo>
                    <a:pt x="9323451" y="0"/>
                  </a:lnTo>
                  <a:close/>
                </a:path>
              </a:pathLst>
            </a:custGeom>
            <a:solidFill>
              <a:srgbClr val="E7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1491" y="5449189"/>
              <a:ext cx="0" cy="1309370"/>
            </a:xfrm>
            <a:custGeom>
              <a:avLst/>
              <a:gdLst/>
              <a:ahLst/>
              <a:cxnLst/>
              <a:rect l="l" t="t" r="r" b="b"/>
              <a:pathLst>
                <a:path h="1309370">
                  <a:moveTo>
                    <a:pt x="0" y="0"/>
                  </a:moveTo>
                  <a:lnTo>
                    <a:pt x="0" y="130874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49" y="6103581"/>
              <a:ext cx="9984740" cy="0"/>
            </a:xfrm>
            <a:custGeom>
              <a:avLst/>
              <a:gdLst/>
              <a:ahLst/>
              <a:cxnLst/>
              <a:rect l="l" t="t" r="r" b="b"/>
              <a:pathLst>
                <a:path w="9984740">
                  <a:moveTo>
                    <a:pt x="0" y="0"/>
                  </a:moveTo>
                  <a:lnTo>
                    <a:pt x="998415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149" y="5449189"/>
              <a:ext cx="9984740" cy="1309370"/>
            </a:xfrm>
            <a:custGeom>
              <a:avLst/>
              <a:gdLst/>
              <a:ahLst/>
              <a:cxnLst/>
              <a:rect l="l" t="t" r="r" b="b"/>
              <a:pathLst>
                <a:path w="9984740" h="1309370">
                  <a:moveTo>
                    <a:pt x="6350" y="0"/>
                  </a:moveTo>
                  <a:lnTo>
                    <a:pt x="6350" y="1308742"/>
                  </a:lnTo>
                </a:path>
                <a:path w="9984740" h="1309370">
                  <a:moveTo>
                    <a:pt x="9977805" y="0"/>
                  </a:moveTo>
                  <a:lnTo>
                    <a:pt x="9977805" y="1308742"/>
                  </a:lnTo>
                </a:path>
                <a:path w="9984740" h="1309370">
                  <a:moveTo>
                    <a:pt x="0" y="6350"/>
                  </a:moveTo>
                  <a:lnTo>
                    <a:pt x="9984155" y="6350"/>
                  </a:lnTo>
                </a:path>
                <a:path w="9984740" h="1309370">
                  <a:moveTo>
                    <a:pt x="0" y="1302392"/>
                  </a:moveTo>
                  <a:lnTo>
                    <a:pt x="9984155" y="130239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9849" y="5461889"/>
            <a:ext cx="635635" cy="622935"/>
          </a:xfrm>
          <a:prstGeom prst="rect">
            <a:avLst/>
          </a:prstGeom>
          <a:solidFill>
            <a:srgbClr val="006E82"/>
          </a:solidFill>
        </p:spPr>
        <p:txBody>
          <a:bodyPr vert="horz" wrap="square" lIns="0" tIns="1593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7841" y="5624880"/>
            <a:ext cx="931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Soutien</a:t>
            </a:r>
            <a:r>
              <a:rPr sz="1800" b="1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Change-</a:t>
            </a:r>
            <a:r>
              <a:rPr sz="1800" b="1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&amp;</a:t>
            </a:r>
            <a:r>
              <a:rPr sz="1800" b="1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82"/>
                </a:solidFill>
                <a:latin typeface="Arial"/>
                <a:cs typeface="Arial"/>
              </a:rPr>
              <a:t>Communication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849" y="6122631"/>
            <a:ext cx="635635" cy="622935"/>
          </a:xfrm>
          <a:prstGeom prst="rect">
            <a:avLst/>
          </a:prstGeom>
          <a:solidFill>
            <a:srgbClr val="006E82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3045" y="6273190"/>
            <a:ext cx="52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E82"/>
                </a:solidFill>
                <a:latin typeface="Arial"/>
                <a:cs typeface="Arial"/>
              </a:rPr>
              <a:t>Q&amp;R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75368" y="5634634"/>
            <a:ext cx="1423670" cy="384175"/>
            <a:chOff x="9675368" y="5634634"/>
            <a:chExt cx="1423670" cy="384175"/>
          </a:xfrm>
        </p:grpSpPr>
        <p:sp>
          <p:nvSpPr>
            <p:cNvPr id="14" name="object 14"/>
            <p:cNvSpPr/>
            <p:nvPr/>
          </p:nvSpPr>
          <p:spPr>
            <a:xfrm>
              <a:off x="9688068" y="5647334"/>
              <a:ext cx="1398270" cy="358775"/>
            </a:xfrm>
            <a:custGeom>
              <a:avLst/>
              <a:gdLst/>
              <a:ahLst/>
              <a:cxnLst/>
              <a:rect l="l" t="t" r="r" b="b"/>
              <a:pathLst>
                <a:path w="1398270" h="358775">
                  <a:moveTo>
                    <a:pt x="179197" y="0"/>
                  </a:moveTo>
                  <a:lnTo>
                    <a:pt x="0" y="179171"/>
                  </a:lnTo>
                  <a:lnTo>
                    <a:pt x="179197" y="358343"/>
                  </a:lnTo>
                  <a:lnTo>
                    <a:pt x="179197" y="268757"/>
                  </a:lnTo>
                  <a:lnTo>
                    <a:pt x="1397761" y="268757"/>
                  </a:lnTo>
                  <a:lnTo>
                    <a:pt x="1397761" y="89585"/>
                  </a:lnTo>
                  <a:lnTo>
                    <a:pt x="179197" y="89585"/>
                  </a:lnTo>
                  <a:lnTo>
                    <a:pt x="179197" y="0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8068" y="5647334"/>
              <a:ext cx="1398270" cy="358775"/>
            </a:xfrm>
            <a:custGeom>
              <a:avLst/>
              <a:gdLst/>
              <a:ahLst/>
              <a:cxnLst/>
              <a:rect l="l" t="t" r="r" b="b"/>
              <a:pathLst>
                <a:path w="1398270" h="358775">
                  <a:moveTo>
                    <a:pt x="1397761" y="268757"/>
                  </a:moveTo>
                  <a:lnTo>
                    <a:pt x="179197" y="268757"/>
                  </a:lnTo>
                  <a:lnTo>
                    <a:pt x="179197" y="358343"/>
                  </a:lnTo>
                  <a:lnTo>
                    <a:pt x="0" y="179171"/>
                  </a:lnTo>
                  <a:lnTo>
                    <a:pt x="179197" y="0"/>
                  </a:lnTo>
                  <a:lnTo>
                    <a:pt x="179197" y="89585"/>
                  </a:lnTo>
                  <a:lnTo>
                    <a:pt x="1397761" y="89585"/>
                  </a:lnTo>
                  <a:lnTo>
                    <a:pt x="1397761" y="268757"/>
                  </a:lnTo>
                  <a:close/>
                </a:path>
              </a:pathLst>
            </a:custGeom>
            <a:ln w="25400">
              <a:solidFill>
                <a:srgbClr val="006E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5130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84225" y="1508484"/>
          <a:ext cx="9315450" cy="306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15975" y="1508484"/>
            <a:ext cx="9175750" cy="374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  <a:tabLst>
                <a:tab pos="486409" algn="l"/>
              </a:tabLst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Réforme</a:t>
            </a:r>
            <a:r>
              <a:rPr sz="2700" b="1" spc="-37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de</a:t>
            </a:r>
            <a:r>
              <a:rPr sz="2700" b="1" spc="-44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la</a:t>
            </a:r>
            <a:r>
              <a:rPr sz="2700" b="1" spc="-60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nomenclature</a:t>
            </a:r>
            <a:r>
              <a:rPr sz="2700" b="1" spc="-60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des</a:t>
            </a:r>
            <a:r>
              <a:rPr sz="2700" b="1" spc="-60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prestations</a:t>
            </a:r>
            <a:r>
              <a:rPr sz="2700" b="1" spc="-37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médicales</a:t>
            </a:r>
            <a:r>
              <a:rPr sz="2700" b="1" spc="-37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des</a:t>
            </a:r>
            <a:r>
              <a:rPr sz="2700" b="1" spc="-60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médecins</a:t>
            </a:r>
            <a:r>
              <a:rPr sz="2700" b="1" spc="-7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|</a:t>
            </a:r>
            <a:r>
              <a:rPr sz="2700" b="1" spc="-44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spc="-15" baseline="1543" dirty="0">
                <a:solidFill>
                  <a:srgbClr val="006E82"/>
                </a:solidFill>
                <a:latin typeface="Arial"/>
                <a:cs typeface="Arial"/>
              </a:rPr>
              <a:t>Contenu</a:t>
            </a:r>
            <a:endParaRPr sz="2700" baseline="1543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  <a:spcBef>
                <a:spcPts val="1725"/>
              </a:spcBef>
            </a:pP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Pourquoi</a:t>
            </a:r>
            <a:r>
              <a:rPr sz="1600" i="1" spc="-4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la</a:t>
            </a:r>
            <a:r>
              <a:rPr sz="1600" i="1" spc="-5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nomenclature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est-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elle</a:t>
            </a:r>
            <a:r>
              <a:rPr sz="1600" i="1" spc="-4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réformée </a:t>
            </a:r>
            <a:r>
              <a:rPr sz="1600" i="1" spc="-50" dirty="0">
                <a:solidFill>
                  <a:srgbClr val="45969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  <a:spcBef>
                <a:spcPts val="725"/>
              </a:spcBef>
            </a:pPr>
            <a:r>
              <a:rPr sz="1600" i="1" spc="-20" dirty="0">
                <a:solidFill>
                  <a:srgbClr val="45969F"/>
                </a:solidFill>
                <a:latin typeface="Arial"/>
                <a:cs typeface="Arial"/>
              </a:rPr>
              <a:t>Qu’est-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ce</a:t>
            </a:r>
            <a:r>
              <a:rPr sz="1600" i="1" spc="1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qui</a:t>
            </a:r>
            <a:r>
              <a:rPr sz="1600" i="1" spc="-2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change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concrètement</a:t>
            </a:r>
            <a:r>
              <a:rPr sz="1600" i="1" spc="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60" dirty="0">
                <a:solidFill>
                  <a:srgbClr val="45969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  <a:spcBef>
                <a:spcPts val="720"/>
              </a:spcBef>
            </a:pP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Comment</a:t>
            </a:r>
            <a:r>
              <a:rPr sz="1600" i="1" spc="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la</a:t>
            </a:r>
            <a:r>
              <a:rPr sz="1600" i="1" spc="-4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réforme</a:t>
            </a:r>
            <a:r>
              <a:rPr sz="1600" i="1" spc="1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de</a:t>
            </a:r>
            <a:r>
              <a:rPr sz="1600" i="1" spc="-2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la</a:t>
            </a:r>
            <a:r>
              <a:rPr sz="1600" i="1" spc="-4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nomenclature</a:t>
            </a:r>
            <a:r>
              <a:rPr sz="1600" i="1" spc="-2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est-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elle</a:t>
            </a:r>
            <a:r>
              <a:rPr sz="1600" i="1" spc="-4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mise</a:t>
            </a:r>
            <a:r>
              <a:rPr sz="1600" i="1" spc="-3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en</a:t>
            </a:r>
            <a:r>
              <a:rPr sz="1600" i="1" spc="-2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œuvre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50" dirty="0">
                <a:solidFill>
                  <a:srgbClr val="45969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2380"/>
              </a:lnSpc>
              <a:spcBef>
                <a:spcPts val="540"/>
              </a:spcBef>
              <a:tabLst>
                <a:tab pos="486409" algn="l"/>
                <a:tab pos="8183880" algn="l"/>
              </a:tabLst>
            </a:pPr>
            <a:r>
              <a:rPr sz="3000" b="1" spc="-75" baseline="-3194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000" b="1" baseline="-31944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Réforme</a:t>
            </a:r>
            <a:r>
              <a:rPr sz="1800" b="1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de</a:t>
            </a:r>
            <a:r>
              <a:rPr sz="1800" b="1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la</a:t>
            </a:r>
            <a:r>
              <a:rPr sz="1800" b="1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nomenclature</a:t>
            </a:r>
            <a:r>
              <a:rPr sz="1800" b="1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des</a:t>
            </a:r>
            <a:r>
              <a:rPr sz="1800" b="1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prestations</a:t>
            </a:r>
            <a:r>
              <a:rPr sz="1800" b="1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médicales</a:t>
            </a:r>
            <a:r>
              <a:rPr sz="1800" b="1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des</a:t>
            </a:r>
            <a:r>
              <a:rPr sz="1800" b="1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82"/>
                </a:solidFill>
                <a:latin typeface="Arial"/>
                <a:cs typeface="Arial"/>
              </a:rPr>
              <a:t>médecins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006E82"/>
                </a:solidFill>
                <a:latin typeface="Arial"/>
                <a:cs typeface="Arial"/>
              </a:rPr>
              <a:t>|</a:t>
            </a:r>
            <a:endParaRPr sz="1800">
              <a:latin typeface="Arial"/>
              <a:cs typeface="Arial"/>
            </a:endParaRPr>
          </a:p>
          <a:p>
            <a:pPr marL="487045">
              <a:lnSpc>
                <a:spcPts val="2140"/>
              </a:lnSpc>
            </a:pPr>
            <a:r>
              <a:rPr sz="1800" b="1" spc="-10" dirty="0">
                <a:solidFill>
                  <a:srgbClr val="006E82"/>
                </a:solidFill>
                <a:latin typeface="Arial"/>
                <a:cs typeface="Arial"/>
              </a:rPr>
              <a:t>Numérisation</a:t>
            </a:r>
            <a:endParaRPr sz="1800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  <a:spcBef>
                <a:spcPts val="760"/>
              </a:spcBef>
            </a:pP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Pourquoi</a:t>
            </a:r>
            <a:r>
              <a:rPr sz="1600" i="1" spc="-4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numériser</a:t>
            </a:r>
            <a:r>
              <a:rPr sz="1600" i="1" spc="-4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50" dirty="0">
                <a:solidFill>
                  <a:srgbClr val="45969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944244" marR="4845685">
              <a:lnSpc>
                <a:spcPct val="137500"/>
              </a:lnSpc>
            </a:pPr>
            <a:r>
              <a:rPr sz="1600" i="1" spc="-20" dirty="0">
                <a:solidFill>
                  <a:srgbClr val="45969F"/>
                </a:solidFill>
                <a:latin typeface="Arial"/>
                <a:cs typeface="Arial"/>
              </a:rPr>
              <a:t>Qu’est-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ce</a:t>
            </a:r>
            <a:r>
              <a:rPr sz="1600" i="1" spc="1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qui</a:t>
            </a:r>
            <a:r>
              <a:rPr sz="1600" i="1" spc="-2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change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concrètement</a:t>
            </a:r>
            <a:r>
              <a:rPr sz="1600" i="1" spc="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60" dirty="0">
                <a:solidFill>
                  <a:srgbClr val="45969F"/>
                </a:solidFill>
                <a:latin typeface="Arial"/>
                <a:cs typeface="Arial"/>
              </a:rPr>
              <a:t>?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Comment</a:t>
            </a:r>
            <a:r>
              <a:rPr sz="1600" i="1" spc="-4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numériser</a:t>
            </a:r>
            <a:r>
              <a:rPr sz="1600" i="1" spc="-6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50" dirty="0">
                <a:solidFill>
                  <a:srgbClr val="45969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600">
              <a:latin typeface="Arial"/>
              <a:cs typeface="Arial"/>
            </a:endParaRPr>
          </a:p>
          <a:p>
            <a:pPr marL="706755" algn="ctr">
              <a:lnSpc>
                <a:spcPct val="100000"/>
              </a:lnSpc>
            </a:pPr>
            <a:r>
              <a:rPr sz="2400" i="1" spc="-10" dirty="0">
                <a:solidFill>
                  <a:srgbClr val="006E82"/>
                </a:solidFill>
                <a:latin typeface="Verdana"/>
                <a:cs typeface="Verdana"/>
              </a:rPr>
              <a:t>Pause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3974" y="1310195"/>
            <a:ext cx="9942830" cy="4052570"/>
            <a:chOff x="453974" y="1310195"/>
            <a:chExt cx="9942830" cy="4052570"/>
          </a:xfrm>
        </p:grpSpPr>
        <p:sp>
          <p:nvSpPr>
            <p:cNvPr id="20" name="object 20"/>
            <p:cNvSpPr/>
            <p:nvPr/>
          </p:nvSpPr>
          <p:spPr>
            <a:xfrm>
              <a:off x="460317" y="1313688"/>
              <a:ext cx="0" cy="3320415"/>
            </a:xfrm>
            <a:custGeom>
              <a:avLst/>
              <a:gdLst/>
              <a:ahLst/>
              <a:cxnLst/>
              <a:rect l="l" t="t" r="r" b="b"/>
              <a:pathLst>
                <a:path h="3320415">
                  <a:moveTo>
                    <a:pt x="0" y="0"/>
                  </a:moveTo>
                  <a:lnTo>
                    <a:pt x="0" y="3320288"/>
                  </a:lnTo>
                </a:path>
              </a:pathLst>
            </a:custGeom>
            <a:ln w="63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90092" y="1313688"/>
              <a:ext cx="0" cy="3320415"/>
            </a:xfrm>
            <a:custGeom>
              <a:avLst/>
              <a:gdLst/>
              <a:ahLst/>
              <a:cxnLst/>
              <a:rect l="l" t="t" r="r" b="b"/>
              <a:pathLst>
                <a:path h="3320415">
                  <a:moveTo>
                    <a:pt x="0" y="0"/>
                  </a:moveTo>
                  <a:lnTo>
                    <a:pt x="0" y="3320288"/>
                  </a:lnTo>
                </a:path>
              </a:pathLst>
            </a:custGeom>
            <a:ln w="64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149" y="1316799"/>
              <a:ext cx="9936480" cy="0"/>
            </a:xfrm>
            <a:custGeom>
              <a:avLst/>
              <a:gdLst/>
              <a:ahLst/>
              <a:cxnLst/>
              <a:rect l="l" t="t" r="r" b="b"/>
              <a:pathLst>
                <a:path w="9936480">
                  <a:moveTo>
                    <a:pt x="0" y="0"/>
                  </a:moveTo>
                  <a:lnTo>
                    <a:pt x="9936149" y="0"/>
                  </a:lnTo>
                </a:path>
              </a:pathLst>
            </a:custGeom>
            <a:ln w="62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 descr="A cup of coffee with steam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6080" y="4656975"/>
              <a:ext cx="696184" cy="705345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463486" y="1319911"/>
            <a:ext cx="9923780" cy="4042410"/>
          </a:xfrm>
          <a:custGeom>
            <a:avLst/>
            <a:gdLst/>
            <a:ahLst/>
            <a:cxnLst/>
            <a:rect l="l" t="t" r="r" b="b"/>
            <a:pathLst>
              <a:path w="9923780" h="4042410">
                <a:moveTo>
                  <a:pt x="9923399" y="0"/>
                </a:moveTo>
                <a:lnTo>
                  <a:pt x="0" y="0"/>
                </a:lnTo>
                <a:lnTo>
                  <a:pt x="0" y="4042410"/>
                </a:lnTo>
                <a:lnTo>
                  <a:pt x="9923399" y="4042410"/>
                </a:lnTo>
                <a:lnTo>
                  <a:pt x="9923399" y="0"/>
                </a:lnTo>
                <a:close/>
              </a:path>
            </a:pathLst>
          </a:custGeom>
          <a:solidFill>
            <a:srgbClr val="F1F1F1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8312" y="2501011"/>
            <a:ext cx="58235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réforme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nomenclature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est-</a:t>
            </a:r>
            <a:r>
              <a:rPr sz="1600" b="1" dirty="0">
                <a:latin typeface="Arial"/>
                <a:cs typeface="Arial"/>
              </a:rPr>
              <a:t>elle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préparée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et </a:t>
            </a:r>
            <a:r>
              <a:rPr sz="1600" b="1" dirty="0">
                <a:latin typeface="Arial"/>
                <a:cs typeface="Arial"/>
              </a:rPr>
              <a:t>structurée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312" y="3063367"/>
            <a:ext cx="5993130" cy="1459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</a:tabLst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V0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à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V1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restructurer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adapter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description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prestations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les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règles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d’application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&amp;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1bis)</a:t>
            </a:r>
            <a:endParaRPr sz="1400">
              <a:latin typeface="Arial"/>
              <a:cs typeface="Arial"/>
            </a:endParaRPr>
          </a:p>
          <a:p>
            <a:pPr marL="355600" marR="219710" indent="-3429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5600" algn="l"/>
              </a:tabLst>
            </a:pP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Vers</a:t>
            </a:r>
            <a:r>
              <a:rPr sz="14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un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honoraire</a:t>
            </a:r>
            <a:r>
              <a:rPr sz="1400" b="1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«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pur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»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: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établir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relatives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professionnelle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relatives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pour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coûts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2)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4965" algn="l"/>
              </a:tabLst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La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ré-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étalonnage</a:t>
            </a:r>
            <a:r>
              <a:rPr sz="14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élaboration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tarifs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Phase</a:t>
            </a:r>
            <a:r>
              <a:rPr sz="1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12" y="4802504"/>
            <a:ext cx="2974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Concertation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sectorielle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pour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préparation: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312" y="4985765"/>
            <a:ext cx="2938780" cy="543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</a:tabLst>
            </a:pPr>
            <a:r>
              <a:rPr sz="1200" i="1" spc="-10" dirty="0">
                <a:latin typeface="Arial"/>
                <a:cs typeface="Arial"/>
              </a:rPr>
              <a:t>Médecins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200" i="1" dirty="0">
                <a:latin typeface="Arial"/>
                <a:cs typeface="Arial"/>
              </a:rPr>
              <a:t>Hôpitaux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pilotes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et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hôpitaux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sentinelles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89134" y="3962780"/>
            <a:ext cx="2125345" cy="202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Vérification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coûts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V1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(avec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</a:t>
            </a:r>
            <a:r>
              <a:rPr sz="1400" spc="-10" dirty="0">
                <a:latin typeface="Arial"/>
                <a:cs typeface="Arial"/>
              </a:rPr>
              <a:t> hôpitaux </a:t>
            </a:r>
            <a:r>
              <a:rPr sz="1400" dirty="0">
                <a:latin typeface="Arial"/>
                <a:cs typeface="Arial"/>
              </a:rPr>
              <a:t>sentinelles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»)</a:t>
            </a:r>
            <a:endParaRPr sz="1400">
              <a:latin typeface="Arial"/>
              <a:cs typeface="Arial"/>
            </a:endParaRPr>
          </a:p>
          <a:p>
            <a:pPr marL="299085" marR="29845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Évaluation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nouvelle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nomenclature </a:t>
            </a:r>
            <a:r>
              <a:rPr sz="1400" dirty="0">
                <a:latin typeface="Arial"/>
                <a:cs typeface="Arial"/>
              </a:rPr>
              <a:t>et,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échéant, </a:t>
            </a:r>
            <a:r>
              <a:rPr sz="1400" dirty="0">
                <a:latin typeface="Arial"/>
                <a:cs typeface="Arial"/>
              </a:rPr>
              <a:t>ajustement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optionnel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tarifs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9664" y="1887727"/>
            <a:ext cx="2077720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indent="-67246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Mise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oeuvre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incl.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3625" y="1971548"/>
            <a:ext cx="205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phases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441" y="2501011"/>
            <a:ext cx="20332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déroule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mise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œuvre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441" y="2910949"/>
            <a:ext cx="2205355" cy="8191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Dry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run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national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(Préparation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mise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œuvre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nationale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0332" y="5854827"/>
            <a:ext cx="11853545" cy="748030"/>
            <a:chOff x="220332" y="5854827"/>
            <a:chExt cx="11853545" cy="748030"/>
          </a:xfrm>
        </p:grpSpPr>
        <p:sp>
          <p:nvSpPr>
            <p:cNvPr id="13" name="object 13"/>
            <p:cNvSpPr/>
            <p:nvPr/>
          </p:nvSpPr>
          <p:spPr>
            <a:xfrm>
              <a:off x="239382" y="5873877"/>
              <a:ext cx="11815445" cy="709930"/>
            </a:xfrm>
            <a:custGeom>
              <a:avLst/>
              <a:gdLst/>
              <a:ahLst/>
              <a:cxnLst/>
              <a:rect l="l" t="t" r="r" b="b"/>
              <a:pathLst>
                <a:path w="11815445" h="709929">
                  <a:moveTo>
                    <a:pt x="11671312" y="0"/>
                  </a:moveTo>
                  <a:lnTo>
                    <a:pt x="0" y="0"/>
                  </a:lnTo>
                  <a:lnTo>
                    <a:pt x="0" y="709472"/>
                  </a:lnTo>
                  <a:lnTo>
                    <a:pt x="11671312" y="709472"/>
                  </a:lnTo>
                  <a:lnTo>
                    <a:pt x="11814822" y="354749"/>
                  </a:lnTo>
                  <a:lnTo>
                    <a:pt x="11671312" y="0"/>
                  </a:lnTo>
                  <a:close/>
                </a:path>
              </a:pathLst>
            </a:custGeom>
            <a:solidFill>
              <a:srgbClr val="01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382" y="5873877"/>
              <a:ext cx="11815445" cy="709930"/>
            </a:xfrm>
            <a:custGeom>
              <a:avLst/>
              <a:gdLst/>
              <a:ahLst/>
              <a:cxnLst/>
              <a:rect l="l" t="t" r="r" b="b"/>
              <a:pathLst>
                <a:path w="11815445" h="709929">
                  <a:moveTo>
                    <a:pt x="0" y="0"/>
                  </a:moveTo>
                  <a:lnTo>
                    <a:pt x="11671312" y="0"/>
                  </a:lnTo>
                  <a:lnTo>
                    <a:pt x="11814822" y="354749"/>
                  </a:lnTo>
                  <a:lnTo>
                    <a:pt x="11671312" y="709472"/>
                  </a:lnTo>
                  <a:lnTo>
                    <a:pt x="0" y="7094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A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54115" y="5903772"/>
            <a:ext cx="714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Soutien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89134" y="1849627"/>
            <a:ext cx="2255520" cy="1896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9615" marR="307975" indent="-2819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Vérification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évaluation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90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procède-</a:t>
            </a:r>
            <a:r>
              <a:rPr sz="1600" b="1" spc="-25" dirty="0">
                <a:latin typeface="Arial"/>
                <a:cs typeface="Arial"/>
              </a:rPr>
              <a:t>t-on </a:t>
            </a:r>
            <a:r>
              <a:rPr sz="1600" b="1" dirty="0">
                <a:latin typeface="Arial"/>
                <a:cs typeface="Arial"/>
              </a:rPr>
              <a:t>aux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ajustements</a:t>
            </a:r>
            <a:r>
              <a:rPr sz="1600" b="1" spc="5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requis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l’ajout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de </a:t>
            </a:r>
            <a:r>
              <a:rPr sz="1600" b="1" spc="-10" dirty="0">
                <a:latin typeface="Arial"/>
                <a:cs typeface="Arial"/>
              </a:rPr>
              <a:t>nouvelle nomenclature?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67610" y="2877831"/>
            <a:ext cx="281305" cy="2489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Entrée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vigueur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949" y="6185776"/>
            <a:ext cx="3060065" cy="358775"/>
          </a:xfrm>
          <a:prstGeom prst="rect">
            <a:avLst/>
          </a:prstGeom>
          <a:solidFill>
            <a:srgbClr val="DAECEE"/>
          </a:solidFill>
          <a:ln w="25400">
            <a:solidFill>
              <a:srgbClr val="45969F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071245" marR="517525" indent="-544195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latin typeface="Arial"/>
                <a:cs typeface="Arial"/>
              </a:rPr>
              <a:t>Effets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collatéraux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juridiques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&amp; </a:t>
            </a:r>
            <a:r>
              <a:rPr sz="1100" b="1" spc="-10" dirty="0">
                <a:latin typeface="Arial"/>
                <a:cs typeface="Arial"/>
              </a:rPr>
              <a:t>administratifs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505570" y="6173076"/>
            <a:ext cx="3085465" cy="384175"/>
            <a:chOff x="8505570" y="6173076"/>
            <a:chExt cx="3085465" cy="384175"/>
          </a:xfrm>
        </p:grpSpPr>
        <p:sp>
          <p:nvSpPr>
            <p:cNvPr id="20" name="object 20"/>
            <p:cNvSpPr/>
            <p:nvPr/>
          </p:nvSpPr>
          <p:spPr>
            <a:xfrm>
              <a:off x="8518270" y="6185776"/>
              <a:ext cx="3060065" cy="358775"/>
            </a:xfrm>
            <a:custGeom>
              <a:avLst/>
              <a:gdLst/>
              <a:ahLst/>
              <a:cxnLst/>
              <a:rect l="l" t="t" r="r" b="b"/>
              <a:pathLst>
                <a:path w="3060065" h="358775">
                  <a:moveTo>
                    <a:pt x="3059938" y="0"/>
                  </a:moveTo>
                  <a:lnTo>
                    <a:pt x="0" y="0"/>
                  </a:lnTo>
                  <a:lnTo>
                    <a:pt x="0" y="358330"/>
                  </a:lnTo>
                  <a:lnTo>
                    <a:pt x="3059938" y="358330"/>
                  </a:lnTo>
                  <a:lnTo>
                    <a:pt x="3059938" y="0"/>
                  </a:lnTo>
                  <a:close/>
                </a:path>
              </a:pathLst>
            </a:custGeom>
            <a:solidFill>
              <a:srgbClr val="A8E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18270" y="6185776"/>
              <a:ext cx="3060065" cy="358775"/>
            </a:xfrm>
            <a:custGeom>
              <a:avLst/>
              <a:gdLst/>
              <a:ahLst/>
              <a:cxnLst/>
              <a:rect l="l" t="t" r="r" b="b"/>
              <a:pathLst>
                <a:path w="3060065" h="358775">
                  <a:moveTo>
                    <a:pt x="0" y="358330"/>
                  </a:moveTo>
                  <a:lnTo>
                    <a:pt x="3059938" y="358330"/>
                  </a:lnTo>
                  <a:lnTo>
                    <a:pt x="3059938" y="0"/>
                  </a:lnTo>
                  <a:lnTo>
                    <a:pt x="0" y="0"/>
                  </a:lnTo>
                  <a:lnTo>
                    <a:pt x="0" y="358330"/>
                  </a:lnTo>
                  <a:close/>
                </a:path>
              </a:pathLst>
            </a:custGeom>
            <a:ln w="25400">
              <a:solidFill>
                <a:srgbClr val="00A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41663" y="6265265"/>
            <a:ext cx="16167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Gestion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du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changement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38090" y="6185776"/>
            <a:ext cx="3060065" cy="358775"/>
          </a:xfrm>
          <a:prstGeom prst="rect">
            <a:avLst/>
          </a:prstGeom>
          <a:solidFill>
            <a:srgbClr val="C4EEF1">
              <a:alpha val="74116"/>
            </a:srgbClr>
          </a:solidFill>
          <a:ln w="28575">
            <a:solidFill>
              <a:srgbClr val="1E4648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30"/>
              </a:spcBef>
            </a:pPr>
            <a:r>
              <a:rPr sz="1100" b="1" spc="-10" dirty="0">
                <a:latin typeface="Arial"/>
                <a:cs typeface="Arial"/>
              </a:rPr>
              <a:t>Numérisation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46036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Soutien</a:t>
            </a:r>
          </a:p>
        </p:txBody>
      </p:sp>
      <p:sp>
        <p:nvSpPr>
          <p:cNvPr id="25" name="object 25"/>
          <p:cNvSpPr/>
          <p:nvPr/>
        </p:nvSpPr>
        <p:spPr>
          <a:xfrm>
            <a:off x="201168" y="1612785"/>
            <a:ext cx="11891645" cy="4228465"/>
          </a:xfrm>
          <a:custGeom>
            <a:avLst/>
            <a:gdLst/>
            <a:ahLst/>
            <a:cxnLst/>
            <a:rect l="l" t="t" r="r" b="b"/>
            <a:pathLst>
              <a:path w="11891645" h="4228465">
                <a:moveTo>
                  <a:pt x="11891264" y="0"/>
                </a:moveTo>
                <a:lnTo>
                  <a:pt x="0" y="0"/>
                </a:lnTo>
                <a:lnTo>
                  <a:pt x="0" y="4228465"/>
                </a:lnTo>
                <a:lnTo>
                  <a:pt x="11891264" y="4228465"/>
                </a:lnTo>
                <a:lnTo>
                  <a:pt x="11891264" y="0"/>
                </a:lnTo>
                <a:close/>
              </a:path>
            </a:pathLst>
          </a:custGeom>
          <a:solidFill>
            <a:srgbClr val="F1F1F1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805546" y="5913844"/>
            <a:ext cx="1404620" cy="577215"/>
            <a:chOff x="7805546" y="5913844"/>
            <a:chExt cx="1404620" cy="577215"/>
          </a:xfrm>
        </p:grpSpPr>
        <p:sp>
          <p:nvSpPr>
            <p:cNvPr id="27" name="object 27"/>
            <p:cNvSpPr/>
            <p:nvPr/>
          </p:nvSpPr>
          <p:spPr>
            <a:xfrm>
              <a:off x="7818246" y="5926544"/>
              <a:ext cx="1379220" cy="551815"/>
            </a:xfrm>
            <a:custGeom>
              <a:avLst/>
              <a:gdLst/>
              <a:ahLst/>
              <a:cxnLst/>
              <a:rect l="l" t="t" r="r" b="b"/>
              <a:pathLst>
                <a:path w="1379220" h="551814">
                  <a:moveTo>
                    <a:pt x="42672" y="0"/>
                  </a:moveTo>
                  <a:lnTo>
                    <a:pt x="0" y="174002"/>
                  </a:lnTo>
                  <a:lnTo>
                    <a:pt x="1183385" y="464604"/>
                  </a:lnTo>
                  <a:lnTo>
                    <a:pt x="1162050" y="551611"/>
                  </a:lnTo>
                  <a:lnTo>
                    <a:pt x="1378711" y="420344"/>
                  </a:lnTo>
                  <a:lnTo>
                    <a:pt x="1247521" y="203606"/>
                  </a:lnTo>
                  <a:lnTo>
                    <a:pt x="1226184" y="290614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18246" y="5926544"/>
              <a:ext cx="1379220" cy="551815"/>
            </a:xfrm>
            <a:custGeom>
              <a:avLst/>
              <a:gdLst/>
              <a:ahLst/>
              <a:cxnLst/>
              <a:rect l="l" t="t" r="r" b="b"/>
              <a:pathLst>
                <a:path w="1379220" h="551814">
                  <a:moveTo>
                    <a:pt x="42672" y="0"/>
                  </a:moveTo>
                  <a:lnTo>
                    <a:pt x="1226184" y="290614"/>
                  </a:lnTo>
                  <a:lnTo>
                    <a:pt x="1247521" y="203606"/>
                  </a:lnTo>
                  <a:lnTo>
                    <a:pt x="1378711" y="420344"/>
                  </a:lnTo>
                  <a:lnTo>
                    <a:pt x="1162050" y="551611"/>
                  </a:lnTo>
                  <a:lnTo>
                    <a:pt x="1183385" y="464604"/>
                  </a:lnTo>
                  <a:lnTo>
                    <a:pt x="0" y="174002"/>
                  </a:lnTo>
                  <a:lnTo>
                    <a:pt x="42672" y="0"/>
                  </a:lnTo>
                  <a:close/>
                </a:path>
              </a:pathLst>
            </a:custGeom>
            <a:ln w="254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76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506980">
              <a:lnSpc>
                <a:spcPct val="100000"/>
              </a:lnSpc>
              <a:spcBef>
                <a:spcPts val="105"/>
              </a:spcBef>
            </a:pPr>
            <a:r>
              <a:rPr dirty="0"/>
              <a:t>Soutien</a:t>
            </a:r>
            <a:r>
              <a:rPr spc="-35" dirty="0"/>
              <a:t> </a:t>
            </a:r>
            <a:r>
              <a:rPr dirty="0"/>
              <a:t>au</a:t>
            </a:r>
            <a:r>
              <a:rPr spc="-25" dirty="0"/>
              <a:t> </a:t>
            </a:r>
            <a:r>
              <a:rPr dirty="0"/>
              <a:t>changement</a:t>
            </a:r>
            <a:r>
              <a:rPr spc="-55" dirty="0"/>
              <a:t> </a:t>
            </a:r>
            <a:r>
              <a:rPr dirty="0"/>
              <a:t>et</a:t>
            </a:r>
            <a:r>
              <a:rPr spc="-15" dirty="0"/>
              <a:t> </a:t>
            </a:r>
            <a:r>
              <a:rPr dirty="0"/>
              <a:t>à</a:t>
            </a:r>
            <a:r>
              <a:rPr spc="-2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spc="-10" dirty="0"/>
              <a:t>communication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52172" y="3104959"/>
            <a:ext cx="631190" cy="632460"/>
            <a:chOff x="1052172" y="3104959"/>
            <a:chExt cx="631190" cy="6324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0125" y="3363531"/>
              <a:ext cx="133226" cy="1363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71675" y="3242383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4">
                  <a:moveTo>
                    <a:pt x="205190" y="0"/>
                  </a:moveTo>
                  <a:lnTo>
                    <a:pt x="163163" y="864"/>
                  </a:lnTo>
                  <a:lnTo>
                    <a:pt x="121549" y="11220"/>
                  </a:lnTo>
                  <a:lnTo>
                    <a:pt x="81179" y="30787"/>
                  </a:lnTo>
                  <a:lnTo>
                    <a:pt x="47923" y="60505"/>
                  </a:lnTo>
                  <a:lnTo>
                    <a:pt x="21096" y="96700"/>
                  </a:lnTo>
                  <a:lnTo>
                    <a:pt x="6619" y="136170"/>
                  </a:lnTo>
                  <a:lnTo>
                    <a:pt x="0" y="194062"/>
                  </a:lnTo>
                  <a:lnTo>
                    <a:pt x="1922" y="217539"/>
                  </a:lnTo>
                  <a:lnTo>
                    <a:pt x="12565" y="257470"/>
                  </a:lnTo>
                  <a:lnTo>
                    <a:pt x="30532" y="291499"/>
                  </a:lnTo>
                  <a:lnTo>
                    <a:pt x="62896" y="329009"/>
                  </a:lnTo>
                  <a:lnTo>
                    <a:pt x="117171" y="361430"/>
                  </a:lnTo>
                  <a:lnTo>
                    <a:pt x="165049" y="373354"/>
                  </a:lnTo>
                  <a:lnTo>
                    <a:pt x="184478" y="373878"/>
                  </a:lnTo>
                  <a:lnTo>
                    <a:pt x="204455" y="373354"/>
                  </a:lnTo>
                  <a:lnTo>
                    <a:pt x="249786" y="363295"/>
                  </a:lnTo>
                  <a:lnTo>
                    <a:pt x="297851" y="336653"/>
                  </a:lnTo>
                  <a:lnTo>
                    <a:pt x="322332" y="315813"/>
                  </a:lnTo>
                  <a:lnTo>
                    <a:pt x="169222" y="315813"/>
                  </a:lnTo>
                  <a:lnTo>
                    <a:pt x="128773" y="303863"/>
                  </a:lnTo>
                  <a:lnTo>
                    <a:pt x="92622" y="277167"/>
                  </a:lnTo>
                  <a:lnTo>
                    <a:pt x="66204" y="242808"/>
                  </a:lnTo>
                  <a:lnTo>
                    <a:pt x="55071" y="199840"/>
                  </a:lnTo>
                  <a:lnTo>
                    <a:pt x="58421" y="154706"/>
                  </a:lnTo>
                  <a:lnTo>
                    <a:pt x="75361" y="114064"/>
                  </a:lnTo>
                  <a:lnTo>
                    <a:pt x="75452" y="113845"/>
                  </a:lnTo>
                  <a:lnTo>
                    <a:pt x="83675" y="104424"/>
                  </a:lnTo>
                  <a:lnTo>
                    <a:pt x="94045" y="94192"/>
                  </a:lnTo>
                  <a:lnTo>
                    <a:pt x="104423" y="84485"/>
                  </a:lnTo>
                  <a:lnTo>
                    <a:pt x="112675" y="76634"/>
                  </a:lnTo>
                  <a:lnTo>
                    <a:pt x="123034" y="71892"/>
                  </a:lnTo>
                  <a:lnTo>
                    <a:pt x="148037" y="61311"/>
                  </a:lnTo>
                  <a:lnTo>
                    <a:pt x="158395" y="56568"/>
                  </a:lnTo>
                  <a:lnTo>
                    <a:pt x="182819" y="55997"/>
                  </a:lnTo>
                  <a:lnTo>
                    <a:pt x="270539" y="55997"/>
                  </a:lnTo>
                  <a:lnTo>
                    <a:pt x="287173" y="39423"/>
                  </a:lnTo>
                  <a:lnTo>
                    <a:pt x="287173" y="27866"/>
                  </a:lnTo>
                  <a:lnTo>
                    <a:pt x="246804" y="8907"/>
                  </a:lnTo>
                  <a:lnTo>
                    <a:pt x="205190" y="0"/>
                  </a:lnTo>
                  <a:close/>
                </a:path>
                <a:path w="373380" h="374014">
                  <a:moveTo>
                    <a:pt x="344323" y="88064"/>
                  </a:moveTo>
                  <a:lnTo>
                    <a:pt x="330099" y="88064"/>
                  </a:lnTo>
                  <a:lnTo>
                    <a:pt x="295682" y="122481"/>
                  </a:lnTo>
                  <a:lnTo>
                    <a:pt x="309875" y="148262"/>
                  </a:lnTo>
                  <a:lnTo>
                    <a:pt x="309970" y="148435"/>
                  </a:lnTo>
                  <a:lnTo>
                    <a:pt x="315399" y="177615"/>
                  </a:lnTo>
                  <a:lnTo>
                    <a:pt x="307112" y="237035"/>
                  </a:lnTo>
                  <a:lnTo>
                    <a:pt x="282916" y="273628"/>
                  </a:lnTo>
                  <a:lnTo>
                    <a:pt x="249638" y="299651"/>
                  </a:lnTo>
                  <a:lnTo>
                    <a:pt x="210626" y="314061"/>
                  </a:lnTo>
                  <a:lnTo>
                    <a:pt x="169222" y="315813"/>
                  </a:lnTo>
                  <a:lnTo>
                    <a:pt x="322332" y="315813"/>
                  </a:lnTo>
                  <a:lnTo>
                    <a:pt x="350038" y="274373"/>
                  </a:lnTo>
                  <a:lnTo>
                    <a:pt x="353102" y="266549"/>
                  </a:lnTo>
                  <a:lnTo>
                    <a:pt x="361326" y="247709"/>
                  </a:lnTo>
                  <a:lnTo>
                    <a:pt x="364389" y="239956"/>
                  </a:lnTo>
                  <a:lnTo>
                    <a:pt x="365326" y="232150"/>
                  </a:lnTo>
                  <a:lnTo>
                    <a:pt x="367596" y="222748"/>
                  </a:lnTo>
                  <a:lnTo>
                    <a:pt x="370390" y="213346"/>
                  </a:lnTo>
                  <a:lnTo>
                    <a:pt x="372898" y="205539"/>
                  </a:lnTo>
                  <a:lnTo>
                    <a:pt x="371767" y="177615"/>
                  </a:lnTo>
                  <a:lnTo>
                    <a:pt x="371648" y="174682"/>
                  </a:lnTo>
                  <a:lnTo>
                    <a:pt x="367183" y="143563"/>
                  </a:lnTo>
                  <a:lnTo>
                    <a:pt x="358432" y="114064"/>
                  </a:lnTo>
                  <a:lnTo>
                    <a:pt x="344323" y="88064"/>
                  </a:lnTo>
                  <a:close/>
                </a:path>
                <a:path w="373380" h="374014">
                  <a:moveTo>
                    <a:pt x="270539" y="55997"/>
                  </a:moveTo>
                  <a:lnTo>
                    <a:pt x="182819" y="55997"/>
                  </a:lnTo>
                  <a:lnTo>
                    <a:pt x="207767" y="58664"/>
                  </a:lnTo>
                  <a:lnTo>
                    <a:pt x="231619" y="64569"/>
                  </a:lnTo>
                  <a:lnTo>
                    <a:pt x="252756" y="73713"/>
                  </a:lnTo>
                  <a:lnTo>
                    <a:pt x="270539" y="55997"/>
                  </a:lnTo>
                  <a:close/>
                </a:path>
              </a:pathLst>
            </a:custGeom>
            <a:solidFill>
              <a:srgbClr val="B5B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1675" y="3242383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4">
                  <a:moveTo>
                    <a:pt x="287173" y="39423"/>
                  </a:moveTo>
                  <a:lnTo>
                    <a:pt x="287173" y="27866"/>
                  </a:lnTo>
                  <a:lnTo>
                    <a:pt x="246804" y="8907"/>
                  </a:lnTo>
                  <a:lnTo>
                    <a:pt x="205190" y="0"/>
                  </a:lnTo>
                  <a:lnTo>
                    <a:pt x="163163" y="864"/>
                  </a:lnTo>
                  <a:lnTo>
                    <a:pt x="121549" y="11220"/>
                  </a:lnTo>
                  <a:lnTo>
                    <a:pt x="81179" y="30787"/>
                  </a:lnTo>
                  <a:lnTo>
                    <a:pt x="47923" y="60505"/>
                  </a:lnTo>
                  <a:lnTo>
                    <a:pt x="21096" y="96700"/>
                  </a:lnTo>
                  <a:lnTo>
                    <a:pt x="6619" y="136170"/>
                  </a:lnTo>
                  <a:lnTo>
                    <a:pt x="0" y="194062"/>
                  </a:lnTo>
                  <a:lnTo>
                    <a:pt x="1922" y="217539"/>
                  </a:lnTo>
                  <a:lnTo>
                    <a:pt x="12565" y="257470"/>
                  </a:lnTo>
                  <a:lnTo>
                    <a:pt x="30532" y="291499"/>
                  </a:lnTo>
                  <a:lnTo>
                    <a:pt x="62896" y="329009"/>
                  </a:lnTo>
                  <a:lnTo>
                    <a:pt x="117171" y="361430"/>
                  </a:lnTo>
                  <a:lnTo>
                    <a:pt x="165049" y="373354"/>
                  </a:lnTo>
                  <a:lnTo>
                    <a:pt x="184478" y="373878"/>
                  </a:lnTo>
                  <a:lnTo>
                    <a:pt x="204455" y="373354"/>
                  </a:lnTo>
                  <a:lnTo>
                    <a:pt x="249786" y="363295"/>
                  </a:lnTo>
                  <a:lnTo>
                    <a:pt x="297851" y="336653"/>
                  </a:lnTo>
                  <a:lnTo>
                    <a:pt x="327196" y="310128"/>
                  </a:lnTo>
                  <a:lnTo>
                    <a:pt x="350038" y="274373"/>
                  </a:lnTo>
                  <a:lnTo>
                    <a:pt x="353102" y="266549"/>
                  </a:lnTo>
                  <a:lnTo>
                    <a:pt x="357214" y="257117"/>
                  </a:lnTo>
                  <a:lnTo>
                    <a:pt x="361326" y="247709"/>
                  </a:lnTo>
                  <a:lnTo>
                    <a:pt x="364389" y="239956"/>
                  </a:lnTo>
                  <a:lnTo>
                    <a:pt x="365326" y="232150"/>
                  </a:lnTo>
                  <a:lnTo>
                    <a:pt x="367596" y="222748"/>
                  </a:lnTo>
                  <a:lnTo>
                    <a:pt x="370390" y="213346"/>
                  </a:lnTo>
                  <a:lnTo>
                    <a:pt x="372898" y="205539"/>
                  </a:lnTo>
                  <a:lnTo>
                    <a:pt x="371648" y="174682"/>
                  </a:lnTo>
                  <a:lnTo>
                    <a:pt x="367183" y="143563"/>
                  </a:lnTo>
                  <a:lnTo>
                    <a:pt x="358432" y="114064"/>
                  </a:lnTo>
                  <a:lnTo>
                    <a:pt x="344323" y="88064"/>
                  </a:lnTo>
                  <a:lnTo>
                    <a:pt x="341529" y="88064"/>
                  </a:lnTo>
                  <a:lnTo>
                    <a:pt x="332893" y="88064"/>
                  </a:lnTo>
                  <a:lnTo>
                    <a:pt x="330099" y="88064"/>
                  </a:lnTo>
                  <a:lnTo>
                    <a:pt x="310202" y="107962"/>
                  </a:lnTo>
                  <a:lnTo>
                    <a:pt x="299985" y="118179"/>
                  </a:lnTo>
                  <a:lnTo>
                    <a:pt x="296220" y="121944"/>
                  </a:lnTo>
                  <a:lnTo>
                    <a:pt x="295682" y="122481"/>
                  </a:lnTo>
                  <a:lnTo>
                    <a:pt x="309970" y="148435"/>
                  </a:lnTo>
                  <a:lnTo>
                    <a:pt x="315399" y="177615"/>
                  </a:lnTo>
                  <a:lnTo>
                    <a:pt x="313828" y="207867"/>
                  </a:lnTo>
                  <a:lnTo>
                    <a:pt x="307112" y="237035"/>
                  </a:lnTo>
                  <a:lnTo>
                    <a:pt x="282916" y="273628"/>
                  </a:lnTo>
                  <a:lnTo>
                    <a:pt x="249638" y="299651"/>
                  </a:lnTo>
                  <a:lnTo>
                    <a:pt x="210626" y="314061"/>
                  </a:lnTo>
                  <a:lnTo>
                    <a:pt x="169222" y="315813"/>
                  </a:lnTo>
                  <a:lnTo>
                    <a:pt x="128773" y="303863"/>
                  </a:lnTo>
                  <a:lnTo>
                    <a:pt x="92622" y="277167"/>
                  </a:lnTo>
                  <a:lnTo>
                    <a:pt x="66204" y="242808"/>
                  </a:lnTo>
                  <a:lnTo>
                    <a:pt x="55071" y="199840"/>
                  </a:lnTo>
                  <a:lnTo>
                    <a:pt x="58421" y="154706"/>
                  </a:lnTo>
                  <a:lnTo>
                    <a:pt x="75452" y="113845"/>
                  </a:lnTo>
                  <a:lnTo>
                    <a:pt x="83675" y="104424"/>
                  </a:lnTo>
                  <a:lnTo>
                    <a:pt x="94045" y="94192"/>
                  </a:lnTo>
                  <a:lnTo>
                    <a:pt x="104423" y="84485"/>
                  </a:lnTo>
                  <a:lnTo>
                    <a:pt x="112675" y="76634"/>
                  </a:lnTo>
                  <a:lnTo>
                    <a:pt x="123034" y="71892"/>
                  </a:lnTo>
                  <a:lnTo>
                    <a:pt x="135535" y="66601"/>
                  </a:lnTo>
                  <a:lnTo>
                    <a:pt x="148037" y="61311"/>
                  </a:lnTo>
                  <a:lnTo>
                    <a:pt x="158395" y="56568"/>
                  </a:lnTo>
                  <a:lnTo>
                    <a:pt x="182819" y="55997"/>
                  </a:lnTo>
                  <a:lnTo>
                    <a:pt x="207767" y="58664"/>
                  </a:lnTo>
                  <a:lnTo>
                    <a:pt x="231619" y="64569"/>
                  </a:lnTo>
                  <a:lnTo>
                    <a:pt x="252756" y="73713"/>
                  </a:lnTo>
                  <a:lnTo>
                    <a:pt x="287173" y="39423"/>
                  </a:lnTo>
                  <a:close/>
                </a:path>
              </a:pathLst>
            </a:custGeom>
            <a:ln w="9525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6935" y="3128343"/>
              <a:ext cx="603885" cy="604520"/>
            </a:xfrm>
            <a:custGeom>
              <a:avLst/>
              <a:gdLst/>
              <a:ahLst/>
              <a:cxnLst/>
              <a:rect l="l" t="t" r="r" b="b"/>
              <a:pathLst>
                <a:path w="603885" h="604520">
                  <a:moveTo>
                    <a:pt x="320993" y="0"/>
                  </a:moveTo>
                  <a:lnTo>
                    <a:pt x="273691" y="0"/>
                  </a:lnTo>
                  <a:lnTo>
                    <a:pt x="226975" y="7333"/>
                  </a:lnTo>
                  <a:lnTo>
                    <a:pt x="181683" y="22145"/>
                  </a:lnTo>
                  <a:lnTo>
                    <a:pt x="132427" y="50751"/>
                  </a:lnTo>
                  <a:lnTo>
                    <a:pt x="87449" y="87931"/>
                  </a:lnTo>
                  <a:lnTo>
                    <a:pt x="59250" y="120901"/>
                  </a:lnTo>
                  <a:lnTo>
                    <a:pt x="35336" y="158717"/>
                  </a:lnTo>
                  <a:lnTo>
                    <a:pt x="16777" y="199748"/>
                  </a:lnTo>
                  <a:lnTo>
                    <a:pt x="4645" y="242363"/>
                  </a:lnTo>
                  <a:lnTo>
                    <a:pt x="252" y="285998"/>
                  </a:lnTo>
                  <a:lnTo>
                    <a:pt x="173" y="295600"/>
                  </a:lnTo>
                  <a:lnTo>
                    <a:pt x="59" y="309504"/>
                  </a:lnTo>
                  <a:lnTo>
                    <a:pt x="0" y="316769"/>
                  </a:lnTo>
                  <a:lnTo>
                    <a:pt x="3434" y="355002"/>
                  </a:lnTo>
                  <a:lnTo>
                    <a:pt x="24809" y="425221"/>
                  </a:lnTo>
                  <a:lnTo>
                    <a:pt x="63357" y="488074"/>
                  </a:lnTo>
                  <a:lnTo>
                    <a:pt x="124812" y="547714"/>
                  </a:lnTo>
                  <a:lnTo>
                    <a:pt x="167407" y="573800"/>
                  </a:lnTo>
                  <a:lnTo>
                    <a:pt x="213806" y="592089"/>
                  </a:lnTo>
                  <a:lnTo>
                    <a:pt x="262578" y="602271"/>
                  </a:lnTo>
                  <a:lnTo>
                    <a:pt x="312295" y="604036"/>
                  </a:lnTo>
                  <a:lnTo>
                    <a:pt x="361527" y="597074"/>
                  </a:lnTo>
                  <a:lnTo>
                    <a:pt x="418010" y="579944"/>
                  </a:lnTo>
                  <a:lnTo>
                    <a:pt x="470112" y="554148"/>
                  </a:lnTo>
                  <a:lnTo>
                    <a:pt x="477421" y="547385"/>
                  </a:lnTo>
                  <a:lnTo>
                    <a:pt x="288772" y="547385"/>
                  </a:lnTo>
                  <a:lnTo>
                    <a:pt x="257802" y="544754"/>
                  </a:lnTo>
                  <a:lnTo>
                    <a:pt x="206023" y="528680"/>
                  </a:lnTo>
                  <a:lnTo>
                    <a:pt x="164331" y="504463"/>
                  </a:lnTo>
                  <a:lnTo>
                    <a:pt x="113080" y="459787"/>
                  </a:lnTo>
                  <a:lnTo>
                    <a:pt x="87558" y="423229"/>
                  </a:lnTo>
                  <a:lnTo>
                    <a:pt x="68892" y="382904"/>
                  </a:lnTo>
                  <a:lnTo>
                    <a:pt x="57841" y="339964"/>
                  </a:lnTo>
                  <a:lnTo>
                    <a:pt x="55198" y="295600"/>
                  </a:lnTo>
                  <a:lnTo>
                    <a:pt x="61756" y="250999"/>
                  </a:lnTo>
                  <a:lnTo>
                    <a:pt x="75368" y="205347"/>
                  </a:lnTo>
                  <a:lnTo>
                    <a:pt x="96638" y="164804"/>
                  </a:lnTo>
                  <a:lnTo>
                    <a:pt x="124488" y="129851"/>
                  </a:lnTo>
                  <a:lnTo>
                    <a:pt x="157837" y="100970"/>
                  </a:lnTo>
                  <a:lnTo>
                    <a:pt x="195606" y="78644"/>
                  </a:lnTo>
                  <a:lnTo>
                    <a:pt x="236716" y="63355"/>
                  </a:lnTo>
                  <a:lnTo>
                    <a:pt x="280086" y="55585"/>
                  </a:lnTo>
                  <a:lnTo>
                    <a:pt x="440349" y="55585"/>
                  </a:lnTo>
                  <a:lnTo>
                    <a:pt x="447574" y="48836"/>
                  </a:lnTo>
                  <a:lnTo>
                    <a:pt x="455888" y="42211"/>
                  </a:lnTo>
                  <a:lnTo>
                    <a:pt x="412929" y="21251"/>
                  </a:lnTo>
                  <a:lnTo>
                    <a:pt x="367613" y="7121"/>
                  </a:lnTo>
                  <a:lnTo>
                    <a:pt x="320993" y="0"/>
                  </a:lnTo>
                  <a:close/>
                </a:path>
                <a:path w="603885" h="604520">
                  <a:moveTo>
                    <a:pt x="561425" y="148002"/>
                  </a:moveTo>
                  <a:lnTo>
                    <a:pt x="527262" y="182292"/>
                  </a:lnTo>
                  <a:lnTo>
                    <a:pt x="518626" y="188007"/>
                  </a:lnTo>
                  <a:lnTo>
                    <a:pt x="535906" y="226363"/>
                  </a:lnTo>
                  <a:lnTo>
                    <a:pt x="545423" y="267397"/>
                  </a:lnTo>
                  <a:lnTo>
                    <a:pt x="547987" y="309504"/>
                  </a:lnTo>
                  <a:lnTo>
                    <a:pt x="544407" y="351075"/>
                  </a:lnTo>
                  <a:lnTo>
                    <a:pt x="522928" y="406526"/>
                  </a:lnTo>
                  <a:lnTo>
                    <a:pt x="492972" y="459787"/>
                  </a:lnTo>
                  <a:lnTo>
                    <a:pt x="462563" y="488074"/>
                  </a:lnTo>
                  <a:lnTo>
                    <a:pt x="428028" y="511968"/>
                  </a:lnTo>
                  <a:lnTo>
                    <a:pt x="390192" y="530563"/>
                  </a:lnTo>
                  <a:lnTo>
                    <a:pt x="350224" y="542718"/>
                  </a:lnTo>
                  <a:lnTo>
                    <a:pt x="288772" y="547385"/>
                  </a:lnTo>
                  <a:lnTo>
                    <a:pt x="477421" y="547385"/>
                  </a:lnTo>
                  <a:lnTo>
                    <a:pt x="491026" y="534796"/>
                  </a:lnTo>
                  <a:lnTo>
                    <a:pt x="513308" y="514873"/>
                  </a:lnTo>
                  <a:lnTo>
                    <a:pt x="533995" y="493854"/>
                  </a:lnTo>
                  <a:lnTo>
                    <a:pt x="575454" y="429433"/>
                  </a:lnTo>
                  <a:lnTo>
                    <a:pt x="592807" y="383601"/>
                  </a:lnTo>
                  <a:lnTo>
                    <a:pt x="602224" y="335273"/>
                  </a:lnTo>
                  <a:lnTo>
                    <a:pt x="603750" y="285998"/>
                  </a:lnTo>
                  <a:lnTo>
                    <a:pt x="597429" y="237327"/>
                  </a:lnTo>
                  <a:lnTo>
                    <a:pt x="583306" y="190812"/>
                  </a:lnTo>
                  <a:lnTo>
                    <a:pt x="561425" y="148002"/>
                  </a:lnTo>
                  <a:close/>
                </a:path>
                <a:path w="603885" h="604520">
                  <a:moveTo>
                    <a:pt x="440349" y="55585"/>
                  </a:moveTo>
                  <a:lnTo>
                    <a:pt x="280086" y="55585"/>
                  </a:lnTo>
                  <a:lnTo>
                    <a:pt x="324637" y="55817"/>
                  </a:lnTo>
                  <a:lnTo>
                    <a:pt x="369289" y="64533"/>
                  </a:lnTo>
                  <a:lnTo>
                    <a:pt x="412962" y="82216"/>
                  </a:lnTo>
                  <a:lnTo>
                    <a:pt x="421277" y="73947"/>
                  </a:lnTo>
                  <a:lnTo>
                    <a:pt x="434425" y="61118"/>
                  </a:lnTo>
                  <a:lnTo>
                    <a:pt x="440349" y="55585"/>
                  </a:lnTo>
                  <a:close/>
                </a:path>
              </a:pathLst>
            </a:custGeom>
            <a:solidFill>
              <a:srgbClr val="B5B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6935" y="3128327"/>
              <a:ext cx="603885" cy="604520"/>
            </a:xfrm>
            <a:custGeom>
              <a:avLst/>
              <a:gdLst/>
              <a:ahLst/>
              <a:cxnLst/>
              <a:rect l="l" t="t" r="r" b="b"/>
              <a:pathLst>
                <a:path w="603885" h="604520">
                  <a:moveTo>
                    <a:pt x="527262" y="182308"/>
                  </a:moveTo>
                  <a:lnTo>
                    <a:pt x="518626" y="188023"/>
                  </a:lnTo>
                  <a:lnTo>
                    <a:pt x="535906" y="226379"/>
                  </a:lnTo>
                  <a:lnTo>
                    <a:pt x="545423" y="267414"/>
                  </a:lnTo>
                  <a:lnTo>
                    <a:pt x="547987" y="309520"/>
                  </a:lnTo>
                  <a:lnTo>
                    <a:pt x="544407" y="351091"/>
                  </a:lnTo>
                  <a:lnTo>
                    <a:pt x="522928" y="406542"/>
                  </a:lnTo>
                  <a:lnTo>
                    <a:pt x="492972" y="459803"/>
                  </a:lnTo>
                  <a:lnTo>
                    <a:pt x="462649" y="488031"/>
                  </a:lnTo>
                  <a:lnTo>
                    <a:pt x="428028" y="511984"/>
                  </a:lnTo>
                  <a:lnTo>
                    <a:pt x="390192" y="530580"/>
                  </a:lnTo>
                  <a:lnTo>
                    <a:pt x="350224" y="542734"/>
                  </a:lnTo>
                  <a:lnTo>
                    <a:pt x="288772" y="547401"/>
                  </a:lnTo>
                  <a:lnTo>
                    <a:pt x="257802" y="544770"/>
                  </a:lnTo>
                  <a:lnTo>
                    <a:pt x="206023" y="528697"/>
                  </a:lnTo>
                  <a:lnTo>
                    <a:pt x="164331" y="504479"/>
                  </a:lnTo>
                  <a:lnTo>
                    <a:pt x="113045" y="459768"/>
                  </a:lnTo>
                  <a:lnTo>
                    <a:pt x="87558" y="423246"/>
                  </a:lnTo>
                  <a:lnTo>
                    <a:pt x="68892" y="382920"/>
                  </a:lnTo>
                  <a:lnTo>
                    <a:pt x="57841" y="339981"/>
                  </a:lnTo>
                  <a:lnTo>
                    <a:pt x="55198" y="295616"/>
                  </a:lnTo>
                  <a:lnTo>
                    <a:pt x="61756" y="251015"/>
                  </a:lnTo>
                  <a:lnTo>
                    <a:pt x="75368" y="205364"/>
                  </a:lnTo>
                  <a:lnTo>
                    <a:pt x="96638" y="164821"/>
                  </a:lnTo>
                  <a:lnTo>
                    <a:pt x="124488" y="129867"/>
                  </a:lnTo>
                  <a:lnTo>
                    <a:pt x="157837" y="100986"/>
                  </a:lnTo>
                  <a:lnTo>
                    <a:pt x="195606" y="78660"/>
                  </a:lnTo>
                  <a:lnTo>
                    <a:pt x="236716" y="63371"/>
                  </a:lnTo>
                  <a:lnTo>
                    <a:pt x="280086" y="55601"/>
                  </a:lnTo>
                  <a:lnTo>
                    <a:pt x="324637" y="55833"/>
                  </a:lnTo>
                  <a:lnTo>
                    <a:pt x="369289" y="64549"/>
                  </a:lnTo>
                  <a:lnTo>
                    <a:pt x="412962" y="82232"/>
                  </a:lnTo>
                  <a:lnTo>
                    <a:pt x="421277" y="73963"/>
                  </a:lnTo>
                  <a:lnTo>
                    <a:pt x="434425" y="61134"/>
                  </a:lnTo>
                  <a:lnTo>
                    <a:pt x="447574" y="48853"/>
                  </a:lnTo>
                  <a:lnTo>
                    <a:pt x="455888" y="42227"/>
                  </a:lnTo>
                  <a:lnTo>
                    <a:pt x="412929" y="21267"/>
                  </a:lnTo>
                  <a:lnTo>
                    <a:pt x="367613" y="7137"/>
                  </a:lnTo>
                  <a:lnTo>
                    <a:pt x="320886" y="0"/>
                  </a:lnTo>
                  <a:lnTo>
                    <a:pt x="273691" y="16"/>
                  </a:lnTo>
                  <a:lnTo>
                    <a:pt x="226975" y="7349"/>
                  </a:lnTo>
                  <a:lnTo>
                    <a:pt x="181683" y="22161"/>
                  </a:lnTo>
                  <a:lnTo>
                    <a:pt x="132427" y="50768"/>
                  </a:lnTo>
                  <a:lnTo>
                    <a:pt x="87449" y="87947"/>
                  </a:lnTo>
                  <a:lnTo>
                    <a:pt x="59250" y="120917"/>
                  </a:lnTo>
                  <a:lnTo>
                    <a:pt x="35336" y="158734"/>
                  </a:lnTo>
                  <a:lnTo>
                    <a:pt x="16777" y="199765"/>
                  </a:lnTo>
                  <a:lnTo>
                    <a:pt x="4645" y="242379"/>
                  </a:lnTo>
                  <a:lnTo>
                    <a:pt x="0" y="316785"/>
                  </a:lnTo>
                  <a:lnTo>
                    <a:pt x="3434" y="355018"/>
                  </a:lnTo>
                  <a:lnTo>
                    <a:pt x="24809" y="425237"/>
                  </a:lnTo>
                  <a:lnTo>
                    <a:pt x="63357" y="488090"/>
                  </a:lnTo>
                  <a:lnTo>
                    <a:pt x="124812" y="547731"/>
                  </a:lnTo>
                  <a:lnTo>
                    <a:pt x="167407" y="573816"/>
                  </a:lnTo>
                  <a:lnTo>
                    <a:pt x="213806" y="592105"/>
                  </a:lnTo>
                  <a:lnTo>
                    <a:pt x="262578" y="602288"/>
                  </a:lnTo>
                  <a:lnTo>
                    <a:pt x="312295" y="604053"/>
                  </a:lnTo>
                  <a:lnTo>
                    <a:pt x="361527" y="597090"/>
                  </a:lnTo>
                  <a:lnTo>
                    <a:pt x="418010" y="579961"/>
                  </a:lnTo>
                  <a:lnTo>
                    <a:pt x="470112" y="554164"/>
                  </a:lnTo>
                  <a:lnTo>
                    <a:pt x="491026" y="534812"/>
                  </a:lnTo>
                  <a:lnTo>
                    <a:pt x="513308" y="514889"/>
                  </a:lnTo>
                  <a:lnTo>
                    <a:pt x="550122" y="471233"/>
                  </a:lnTo>
                  <a:lnTo>
                    <a:pt x="575454" y="429449"/>
                  </a:lnTo>
                  <a:lnTo>
                    <a:pt x="592807" y="383618"/>
                  </a:lnTo>
                  <a:lnTo>
                    <a:pt x="602224" y="335289"/>
                  </a:lnTo>
                  <a:lnTo>
                    <a:pt x="603750" y="286014"/>
                  </a:lnTo>
                  <a:lnTo>
                    <a:pt x="597429" y="237344"/>
                  </a:lnTo>
                  <a:lnTo>
                    <a:pt x="583306" y="190828"/>
                  </a:lnTo>
                  <a:lnTo>
                    <a:pt x="561425" y="148018"/>
                  </a:lnTo>
                  <a:lnTo>
                    <a:pt x="527262" y="182308"/>
                  </a:lnTo>
                  <a:close/>
                </a:path>
              </a:pathLst>
            </a:custGeom>
            <a:ln w="9525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0993" y="3109722"/>
              <a:ext cx="337820" cy="335280"/>
            </a:xfrm>
            <a:custGeom>
              <a:avLst/>
              <a:gdLst/>
              <a:ahLst/>
              <a:cxnLst/>
              <a:rect l="l" t="t" r="r" b="b"/>
              <a:pathLst>
                <a:path w="337819" h="335279">
                  <a:moveTo>
                    <a:pt x="274447" y="0"/>
                  </a:moveTo>
                  <a:lnTo>
                    <a:pt x="268731" y="0"/>
                  </a:lnTo>
                  <a:lnTo>
                    <a:pt x="263016" y="2793"/>
                  </a:lnTo>
                  <a:lnTo>
                    <a:pt x="154431" y="111632"/>
                  </a:lnTo>
                  <a:lnTo>
                    <a:pt x="143001" y="140207"/>
                  </a:lnTo>
                  <a:lnTo>
                    <a:pt x="143001" y="168910"/>
                  </a:lnTo>
                  <a:lnTo>
                    <a:pt x="5715" y="309117"/>
                  </a:lnTo>
                  <a:lnTo>
                    <a:pt x="2920" y="312038"/>
                  </a:lnTo>
                  <a:lnTo>
                    <a:pt x="0" y="317753"/>
                  </a:lnTo>
                  <a:lnTo>
                    <a:pt x="0" y="320675"/>
                  </a:lnTo>
                  <a:lnTo>
                    <a:pt x="2920" y="326389"/>
                  </a:lnTo>
                  <a:lnTo>
                    <a:pt x="5715" y="332104"/>
                  </a:lnTo>
                  <a:lnTo>
                    <a:pt x="8635" y="334899"/>
                  </a:lnTo>
                  <a:lnTo>
                    <a:pt x="22859" y="334899"/>
                  </a:lnTo>
                  <a:lnTo>
                    <a:pt x="25781" y="329183"/>
                  </a:lnTo>
                  <a:lnTo>
                    <a:pt x="162940" y="191769"/>
                  </a:lnTo>
                  <a:lnTo>
                    <a:pt x="191855" y="191769"/>
                  </a:lnTo>
                  <a:lnTo>
                    <a:pt x="202803" y="189769"/>
                  </a:lnTo>
                  <a:lnTo>
                    <a:pt x="214503" y="186054"/>
                  </a:lnTo>
                  <a:lnTo>
                    <a:pt x="235319" y="167673"/>
                  </a:lnTo>
                  <a:lnTo>
                    <a:pt x="275971" y="127015"/>
                  </a:lnTo>
                  <a:lnTo>
                    <a:pt x="316622" y="85810"/>
                  </a:lnTo>
                  <a:lnTo>
                    <a:pt x="337438" y="65786"/>
                  </a:lnTo>
                  <a:lnTo>
                    <a:pt x="337438" y="62991"/>
                  </a:lnTo>
                  <a:lnTo>
                    <a:pt x="327971" y="59185"/>
                  </a:lnTo>
                  <a:lnTo>
                    <a:pt x="317420" y="56165"/>
                  </a:lnTo>
                  <a:lnTo>
                    <a:pt x="297306" y="51435"/>
                  </a:lnTo>
                  <a:lnTo>
                    <a:pt x="291592" y="42925"/>
                  </a:lnTo>
                  <a:lnTo>
                    <a:pt x="288798" y="40004"/>
                  </a:lnTo>
                  <a:lnTo>
                    <a:pt x="283082" y="31495"/>
                  </a:lnTo>
                  <a:lnTo>
                    <a:pt x="280162" y="25780"/>
                  </a:lnTo>
                  <a:lnTo>
                    <a:pt x="280072" y="19734"/>
                  </a:lnTo>
                  <a:lnTo>
                    <a:pt x="279447" y="11795"/>
                  </a:lnTo>
                  <a:lnTo>
                    <a:pt x="277750" y="4403"/>
                  </a:lnTo>
                  <a:lnTo>
                    <a:pt x="274447" y="0"/>
                  </a:lnTo>
                  <a:close/>
                </a:path>
                <a:path w="337819" h="335279">
                  <a:moveTo>
                    <a:pt x="191855" y="191769"/>
                  </a:moveTo>
                  <a:lnTo>
                    <a:pt x="162940" y="191769"/>
                  </a:lnTo>
                  <a:lnTo>
                    <a:pt x="176212" y="192912"/>
                  </a:lnTo>
                  <a:lnTo>
                    <a:pt x="189769" y="192150"/>
                  </a:lnTo>
                  <a:lnTo>
                    <a:pt x="191855" y="191769"/>
                  </a:lnTo>
                  <a:close/>
                </a:path>
              </a:pathLst>
            </a:custGeom>
            <a:solidFill>
              <a:srgbClr val="B5B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0993" y="3109722"/>
              <a:ext cx="337820" cy="335280"/>
            </a:xfrm>
            <a:custGeom>
              <a:avLst/>
              <a:gdLst/>
              <a:ahLst/>
              <a:cxnLst/>
              <a:rect l="l" t="t" r="r" b="b"/>
              <a:pathLst>
                <a:path w="337819" h="335279">
                  <a:moveTo>
                    <a:pt x="291592" y="42925"/>
                  </a:moveTo>
                  <a:lnTo>
                    <a:pt x="288798" y="40004"/>
                  </a:lnTo>
                  <a:lnTo>
                    <a:pt x="283082" y="31495"/>
                  </a:lnTo>
                  <a:lnTo>
                    <a:pt x="280162" y="25780"/>
                  </a:lnTo>
                  <a:lnTo>
                    <a:pt x="280072" y="19734"/>
                  </a:lnTo>
                  <a:lnTo>
                    <a:pt x="279447" y="11795"/>
                  </a:lnTo>
                  <a:lnTo>
                    <a:pt x="277750" y="4403"/>
                  </a:lnTo>
                  <a:lnTo>
                    <a:pt x="274447" y="0"/>
                  </a:lnTo>
                  <a:lnTo>
                    <a:pt x="268731" y="0"/>
                  </a:lnTo>
                  <a:lnTo>
                    <a:pt x="263016" y="2793"/>
                  </a:lnTo>
                  <a:lnTo>
                    <a:pt x="200241" y="65716"/>
                  </a:lnTo>
                  <a:lnTo>
                    <a:pt x="168005" y="98028"/>
                  </a:lnTo>
                  <a:lnTo>
                    <a:pt x="156128" y="109932"/>
                  </a:lnTo>
                  <a:lnTo>
                    <a:pt x="154431" y="111632"/>
                  </a:lnTo>
                  <a:lnTo>
                    <a:pt x="151806" y="117312"/>
                  </a:lnTo>
                  <a:lnTo>
                    <a:pt x="148669" y="124872"/>
                  </a:lnTo>
                  <a:lnTo>
                    <a:pt x="145555" y="132957"/>
                  </a:lnTo>
                  <a:lnTo>
                    <a:pt x="143001" y="140207"/>
                  </a:lnTo>
                  <a:lnTo>
                    <a:pt x="143001" y="145889"/>
                  </a:lnTo>
                  <a:lnTo>
                    <a:pt x="143001" y="153463"/>
                  </a:lnTo>
                  <a:lnTo>
                    <a:pt x="143001" y="161585"/>
                  </a:lnTo>
                  <a:lnTo>
                    <a:pt x="143001" y="168910"/>
                  </a:lnTo>
                  <a:lnTo>
                    <a:pt x="63632" y="249967"/>
                  </a:lnTo>
                  <a:lnTo>
                    <a:pt x="22875" y="291591"/>
                  </a:lnTo>
                  <a:lnTo>
                    <a:pt x="7860" y="306927"/>
                  </a:lnTo>
                  <a:lnTo>
                    <a:pt x="5715" y="309117"/>
                  </a:lnTo>
                  <a:lnTo>
                    <a:pt x="2920" y="312038"/>
                  </a:lnTo>
                  <a:lnTo>
                    <a:pt x="0" y="317753"/>
                  </a:lnTo>
                  <a:lnTo>
                    <a:pt x="0" y="320675"/>
                  </a:lnTo>
                  <a:lnTo>
                    <a:pt x="2920" y="326389"/>
                  </a:lnTo>
                  <a:lnTo>
                    <a:pt x="5715" y="332104"/>
                  </a:lnTo>
                  <a:lnTo>
                    <a:pt x="8635" y="334899"/>
                  </a:lnTo>
                  <a:lnTo>
                    <a:pt x="11429" y="334899"/>
                  </a:lnTo>
                  <a:lnTo>
                    <a:pt x="20065" y="334899"/>
                  </a:lnTo>
                  <a:lnTo>
                    <a:pt x="22859" y="334899"/>
                  </a:lnTo>
                  <a:lnTo>
                    <a:pt x="25781" y="329183"/>
                  </a:lnTo>
                  <a:lnTo>
                    <a:pt x="105076" y="249741"/>
                  </a:lnTo>
                  <a:lnTo>
                    <a:pt x="145796" y="208946"/>
                  </a:lnTo>
                  <a:lnTo>
                    <a:pt x="160797" y="193917"/>
                  </a:lnTo>
                  <a:lnTo>
                    <a:pt x="162940" y="191769"/>
                  </a:lnTo>
                  <a:lnTo>
                    <a:pt x="176212" y="192912"/>
                  </a:lnTo>
                  <a:lnTo>
                    <a:pt x="214503" y="186054"/>
                  </a:lnTo>
                  <a:lnTo>
                    <a:pt x="275971" y="127015"/>
                  </a:lnTo>
                  <a:lnTo>
                    <a:pt x="316622" y="85810"/>
                  </a:lnTo>
                  <a:lnTo>
                    <a:pt x="337438" y="65786"/>
                  </a:lnTo>
                  <a:lnTo>
                    <a:pt x="337438" y="62991"/>
                  </a:lnTo>
                  <a:lnTo>
                    <a:pt x="327971" y="59185"/>
                  </a:lnTo>
                  <a:lnTo>
                    <a:pt x="317420" y="56165"/>
                  </a:lnTo>
                  <a:lnTo>
                    <a:pt x="306845" y="53669"/>
                  </a:lnTo>
                  <a:lnTo>
                    <a:pt x="297306" y="51435"/>
                  </a:lnTo>
                  <a:lnTo>
                    <a:pt x="291592" y="42925"/>
                  </a:lnTo>
                  <a:close/>
                </a:path>
              </a:pathLst>
            </a:custGeom>
            <a:ln w="9525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161158" y="1954402"/>
            <a:ext cx="7870190" cy="3096260"/>
          </a:xfrm>
          <a:custGeom>
            <a:avLst/>
            <a:gdLst/>
            <a:ahLst/>
            <a:cxnLst/>
            <a:rect l="l" t="t" r="r" b="b"/>
            <a:pathLst>
              <a:path w="7870190" h="3096260">
                <a:moveTo>
                  <a:pt x="7353808" y="0"/>
                </a:moveTo>
                <a:lnTo>
                  <a:pt x="515874" y="0"/>
                </a:lnTo>
                <a:lnTo>
                  <a:pt x="468926" y="2108"/>
                </a:lnTo>
                <a:lnTo>
                  <a:pt x="423157" y="8313"/>
                </a:lnTo>
                <a:lnTo>
                  <a:pt x="378751" y="18431"/>
                </a:lnTo>
                <a:lnTo>
                  <a:pt x="335888" y="32281"/>
                </a:lnTo>
                <a:lnTo>
                  <a:pt x="294751" y="49680"/>
                </a:lnTo>
                <a:lnTo>
                  <a:pt x="255524" y="70447"/>
                </a:lnTo>
                <a:lnTo>
                  <a:pt x="218386" y="94399"/>
                </a:lnTo>
                <a:lnTo>
                  <a:pt x="183522" y="121354"/>
                </a:lnTo>
                <a:lnTo>
                  <a:pt x="151114" y="151129"/>
                </a:lnTo>
                <a:lnTo>
                  <a:pt x="121343" y="183544"/>
                </a:lnTo>
                <a:lnTo>
                  <a:pt x="94391" y="218415"/>
                </a:lnTo>
                <a:lnTo>
                  <a:pt x="70442" y="255561"/>
                </a:lnTo>
                <a:lnTo>
                  <a:pt x="49677" y="294799"/>
                </a:lnTo>
                <a:lnTo>
                  <a:pt x="32279" y="335948"/>
                </a:lnTo>
                <a:lnTo>
                  <a:pt x="18430" y="378824"/>
                </a:lnTo>
                <a:lnTo>
                  <a:pt x="8313" y="423246"/>
                </a:lnTo>
                <a:lnTo>
                  <a:pt x="2108" y="469033"/>
                </a:lnTo>
                <a:lnTo>
                  <a:pt x="0" y="516000"/>
                </a:lnTo>
                <a:lnTo>
                  <a:pt x="0" y="2579751"/>
                </a:lnTo>
                <a:lnTo>
                  <a:pt x="2108" y="2626718"/>
                </a:lnTo>
                <a:lnTo>
                  <a:pt x="8313" y="2672505"/>
                </a:lnTo>
                <a:lnTo>
                  <a:pt x="18430" y="2716927"/>
                </a:lnTo>
                <a:lnTo>
                  <a:pt x="32279" y="2759803"/>
                </a:lnTo>
                <a:lnTo>
                  <a:pt x="49677" y="2800952"/>
                </a:lnTo>
                <a:lnTo>
                  <a:pt x="70442" y="2840190"/>
                </a:lnTo>
                <a:lnTo>
                  <a:pt x="94391" y="2877336"/>
                </a:lnTo>
                <a:lnTo>
                  <a:pt x="121343" y="2912207"/>
                </a:lnTo>
                <a:lnTo>
                  <a:pt x="151114" y="2944622"/>
                </a:lnTo>
                <a:lnTo>
                  <a:pt x="183522" y="2974397"/>
                </a:lnTo>
                <a:lnTo>
                  <a:pt x="218386" y="3001352"/>
                </a:lnTo>
                <a:lnTo>
                  <a:pt x="255524" y="3025304"/>
                </a:lnTo>
                <a:lnTo>
                  <a:pt x="294751" y="3046071"/>
                </a:lnTo>
                <a:lnTo>
                  <a:pt x="335888" y="3063470"/>
                </a:lnTo>
                <a:lnTo>
                  <a:pt x="378751" y="3077320"/>
                </a:lnTo>
                <a:lnTo>
                  <a:pt x="423157" y="3087438"/>
                </a:lnTo>
                <a:lnTo>
                  <a:pt x="468926" y="3093643"/>
                </a:lnTo>
                <a:lnTo>
                  <a:pt x="515874" y="3095752"/>
                </a:lnTo>
                <a:lnTo>
                  <a:pt x="7353808" y="3095752"/>
                </a:lnTo>
                <a:lnTo>
                  <a:pt x="7400755" y="3093643"/>
                </a:lnTo>
                <a:lnTo>
                  <a:pt x="7446524" y="3087438"/>
                </a:lnTo>
                <a:lnTo>
                  <a:pt x="7490930" y="3077320"/>
                </a:lnTo>
                <a:lnTo>
                  <a:pt x="7533793" y="3063470"/>
                </a:lnTo>
                <a:lnTo>
                  <a:pt x="7574930" y="3046071"/>
                </a:lnTo>
                <a:lnTo>
                  <a:pt x="7614158" y="3025304"/>
                </a:lnTo>
                <a:lnTo>
                  <a:pt x="7651295" y="3001352"/>
                </a:lnTo>
                <a:lnTo>
                  <a:pt x="7686159" y="2974397"/>
                </a:lnTo>
                <a:lnTo>
                  <a:pt x="7718567" y="2944622"/>
                </a:lnTo>
                <a:lnTo>
                  <a:pt x="7748338" y="2912207"/>
                </a:lnTo>
                <a:lnTo>
                  <a:pt x="7775290" y="2877336"/>
                </a:lnTo>
                <a:lnTo>
                  <a:pt x="7799239" y="2840190"/>
                </a:lnTo>
                <a:lnTo>
                  <a:pt x="7820004" y="2800952"/>
                </a:lnTo>
                <a:lnTo>
                  <a:pt x="7837402" y="2759803"/>
                </a:lnTo>
                <a:lnTo>
                  <a:pt x="7851251" y="2716927"/>
                </a:lnTo>
                <a:lnTo>
                  <a:pt x="7861368" y="2672505"/>
                </a:lnTo>
                <a:lnTo>
                  <a:pt x="7867573" y="2626718"/>
                </a:lnTo>
                <a:lnTo>
                  <a:pt x="7869682" y="2579751"/>
                </a:lnTo>
                <a:lnTo>
                  <a:pt x="7869682" y="516000"/>
                </a:lnTo>
                <a:lnTo>
                  <a:pt x="7867573" y="469033"/>
                </a:lnTo>
                <a:lnTo>
                  <a:pt x="7861368" y="423246"/>
                </a:lnTo>
                <a:lnTo>
                  <a:pt x="7851251" y="378824"/>
                </a:lnTo>
                <a:lnTo>
                  <a:pt x="7837402" y="335948"/>
                </a:lnTo>
                <a:lnTo>
                  <a:pt x="7820004" y="294799"/>
                </a:lnTo>
                <a:lnTo>
                  <a:pt x="7799239" y="255561"/>
                </a:lnTo>
                <a:lnTo>
                  <a:pt x="7775290" y="218415"/>
                </a:lnTo>
                <a:lnTo>
                  <a:pt x="7748338" y="183544"/>
                </a:lnTo>
                <a:lnTo>
                  <a:pt x="7718567" y="151129"/>
                </a:lnTo>
                <a:lnTo>
                  <a:pt x="7686159" y="121354"/>
                </a:lnTo>
                <a:lnTo>
                  <a:pt x="7651295" y="94399"/>
                </a:lnTo>
                <a:lnTo>
                  <a:pt x="7614158" y="70447"/>
                </a:lnTo>
                <a:lnTo>
                  <a:pt x="7574930" y="49680"/>
                </a:lnTo>
                <a:lnTo>
                  <a:pt x="7533793" y="32281"/>
                </a:lnTo>
                <a:lnTo>
                  <a:pt x="7490930" y="18431"/>
                </a:lnTo>
                <a:lnTo>
                  <a:pt x="7446524" y="8313"/>
                </a:lnTo>
                <a:lnTo>
                  <a:pt x="7400755" y="2108"/>
                </a:lnTo>
                <a:lnTo>
                  <a:pt x="7353808" y="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91282" y="2224786"/>
            <a:ext cx="741045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Veiller</a:t>
            </a:r>
            <a:r>
              <a:rPr sz="180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80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800" spc="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toutes</a:t>
            </a:r>
            <a:r>
              <a:rPr sz="180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parties</a:t>
            </a:r>
            <a:r>
              <a:rPr sz="1800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prenantes</a:t>
            </a:r>
            <a:r>
              <a:rPr sz="1800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sachent</a:t>
            </a:r>
            <a:r>
              <a:rPr sz="1800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pourquoi</a:t>
            </a:r>
            <a:r>
              <a:rPr sz="1800" spc="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réforme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importante.</a:t>
            </a:r>
            <a:endParaRPr sz="1800">
              <a:latin typeface="Arial"/>
              <a:cs typeface="Arial"/>
            </a:endParaRPr>
          </a:p>
          <a:p>
            <a:pPr marL="299085" marR="5715" indent="-287020">
              <a:lnSpc>
                <a:spcPts val="3240"/>
              </a:lnSpc>
              <a:spcBef>
                <a:spcPts val="285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Assurer</a:t>
            </a:r>
            <a:r>
              <a:rPr sz="18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1800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bonne</a:t>
            </a:r>
            <a:r>
              <a:rPr sz="1800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compréhension</a:t>
            </a:r>
            <a:r>
              <a:rPr sz="18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nouvelle</a:t>
            </a:r>
            <a:r>
              <a:rPr sz="18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nomenclature</a:t>
            </a:r>
            <a:r>
              <a:rPr sz="1800" spc="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prévoir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soutien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questions.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95"/>
              </a:spcBef>
              <a:buChar char="•"/>
              <a:tabLst>
                <a:tab pos="299085" algn="l"/>
                <a:tab pos="1452880" algn="l"/>
                <a:tab pos="1730375" algn="l"/>
                <a:tab pos="2502535" algn="l"/>
                <a:tab pos="2944495" algn="l"/>
                <a:tab pos="3782060" algn="l"/>
                <a:tab pos="4949190" algn="l"/>
                <a:tab pos="6280150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Permettre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toutes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parties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prenantes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concernées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d’appliquer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correctement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nouvelle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nomenclature.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212585" y="3637788"/>
            <a:ext cx="1468120" cy="436245"/>
          </a:xfrm>
          <a:custGeom>
            <a:avLst/>
            <a:gdLst/>
            <a:ahLst/>
            <a:cxnLst/>
            <a:rect l="l" t="t" r="r" b="b"/>
            <a:pathLst>
              <a:path w="1468120" h="436245">
                <a:moveTo>
                  <a:pt x="1249934" y="0"/>
                </a:moveTo>
                <a:lnTo>
                  <a:pt x="1249934" y="108966"/>
                </a:lnTo>
                <a:lnTo>
                  <a:pt x="0" y="108966"/>
                </a:lnTo>
                <a:lnTo>
                  <a:pt x="0" y="326898"/>
                </a:lnTo>
                <a:lnTo>
                  <a:pt x="1249934" y="326898"/>
                </a:lnTo>
                <a:lnTo>
                  <a:pt x="1249934" y="435991"/>
                </a:lnTo>
                <a:lnTo>
                  <a:pt x="1467865" y="217931"/>
                </a:lnTo>
                <a:lnTo>
                  <a:pt x="1249934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65885" y="1615947"/>
            <a:ext cx="4665345" cy="4394835"/>
            <a:chOff x="1365885" y="1615947"/>
            <a:chExt cx="4665345" cy="4394835"/>
          </a:xfrm>
        </p:grpSpPr>
        <p:sp>
          <p:nvSpPr>
            <p:cNvPr id="5" name="object 5"/>
            <p:cNvSpPr/>
            <p:nvPr/>
          </p:nvSpPr>
          <p:spPr>
            <a:xfrm>
              <a:off x="1365885" y="1615947"/>
              <a:ext cx="4665345" cy="4394835"/>
            </a:xfrm>
            <a:custGeom>
              <a:avLst/>
              <a:gdLst/>
              <a:ahLst/>
              <a:cxnLst/>
              <a:rect l="l" t="t" r="r" b="b"/>
              <a:pathLst>
                <a:path w="4665345" h="4394835">
                  <a:moveTo>
                    <a:pt x="2522093" y="191262"/>
                  </a:moveTo>
                  <a:lnTo>
                    <a:pt x="2318893" y="0"/>
                  </a:lnTo>
                  <a:lnTo>
                    <a:pt x="2269147" y="800"/>
                  </a:lnTo>
                  <a:lnTo>
                    <a:pt x="2219668" y="2578"/>
                  </a:lnTo>
                  <a:lnTo>
                    <a:pt x="2170442" y="5321"/>
                  </a:lnTo>
                  <a:lnTo>
                    <a:pt x="2121497" y="9017"/>
                  </a:lnTo>
                  <a:lnTo>
                    <a:pt x="2072843" y="13665"/>
                  </a:lnTo>
                  <a:lnTo>
                    <a:pt x="2024481" y="19240"/>
                  </a:lnTo>
                  <a:lnTo>
                    <a:pt x="1976424" y="25755"/>
                  </a:lnTo>
                  <a:lnTo>
                    <a:pt x="1928685" y="33185"/>
                  </a:lnTo>
                  <a:lnTo>
                    <a:pt x="1881276" y="41516"/>
                  </a:lnTo>
                  <a:lnTo>
                    <a:pt x="1834197" y="50749"/>
                  </a:lnTo>
                  <a:lnTo>
                    <a:pt x="1787474" y="60858"/>
                  </a:lnTo>
                  <a:lnTo>
                    <a:pt x="1741106" y="71856"/>
                  </a:lnTo>
                  <a:lnTo>
                    <a:pt x="1695107" y="83718"/>
                  </a:lnTo>
                  <a:lnTo>
                    <a:pt x="1649488" y="96443"/>
                  </a:lnTo>
                  <a:lnTo>
                    <a:pt x="1604264" y="110007"/>
                  </a:lnTo>
                  <a:lnTo>
                    <a:pt x="1559445" y="124421"/>
                  </a:lnTo>
                  <a:lnTo>
                    <a:pt x="1515021" y="139661"/>
                  </a:lnTo>
                  <a:lnTo>
                    <a:pt x="1471028" y="155714"/>
                  </a:lnTo>
                  <a:lnTo>
                    <a:pt x="1427480" y="172580"/>
                  </a:lnTo>
                  <a:lnTo>
                    <a:pt x="1384363" y="190246"/>
                  </a:lnTo>
                  <a:lnTo>
                    <a:pt x="1341691" y="208686"/>
                  </a:lnTo>
                  <a:lnTo>
                    <a:pt x="1299489" y="227926"/>
                  </a:lnTo>
                  <a:lnTo>
                    <a:pt x="1257769" y="247929"/>
                  </a:lnTo>
                  <a:lnTo>
                    <a:pt x="1216533" y="268681"/>
                  </a:lnTo>
                  <a:lnTo>
                    <a:pt x="1175778" y="290195"/>
                  </a:lnTo>
                  <a:lnTo>
                    <a:pt x="1135545" y="312445"/>
                  </a:lnTo>
                  <a:lnTo>
                    <a:pt x="1095819" y="335419"/>
                  </a:lnTo>
                  <a:lnTo>
                    <a:pt x="1056627" y="359117"/>
                  </a:lnTo>
                  <a:lnTo>
                    <a:pt x="1017968" y="383527"/>
                  </a:lnTo>
                  <a:lnTo>
                    <a:pt x="979855" y="408635"/>
                  </a:lnTo>
                  <a:lnTo>
                    <a:pt x="942301" y="434428"/>
                  </a:lnTo>
                  <a:lnTo>
                    <a:pt x="905319" y="460908"/>
                  </a:lnTo>
                  <a:lnTo>
                    <a:pt x="868921" y="488061"/>
                  </a:lnTo>
                  <a:lnTo>
                    <a:pt x="833107" y="515874"/>
                  </a:lnTo>
                  <a:lnTo>
                    <a:pt x="797890" y="544334"/>
                  </a:lnTo>
                  <a:lnTo>
                    <a:pt x="763282" y="573430"/>
                  </a:lnTo>
                  <a:lnTo>
                    <a:pt x="729310" y="603161"/>
                  </a:lnTo>
                  <a:lnTo>
                    <a:pt x="695960" y="633526"/>
                  </a:lnTo>
                  <a:lnTo>
                    <a:pt x="663244" y="664489"/>
                  </a:lnTo>
                  <a:lnTo>
                    <a:pt x="631190" y="696048"/>
                  </a:lnTo>
                  <a:lnTo>
                    <a:pt x="599808" y="728218"/>
                  </a:lnTo>
                  <a:lnTo>
                    <a:pt x="569087" y="760958"/>
                  </a:lnTo>
                  <a:lnTo>
                    <a:pt x="539051" y="794270"/>
                  </a:lnTo>
                  <a:lnTo>
                    <a:pt x="509714" y="828141"/>
                  </a:lnTo>
                  <a:lnTo>
                    <a:pt x="481076" y="862571"/>
                  </a:lnTo>
                  <a:lnTo>
                    <a:pt x="453161" y="897534"/>
                  </a:lnTo>
                  <a:lnTo>
                    <a:pt x="425970" y="933043"/>
                  </a:lnTo>
                  <a:lnTo>
                    <a:pt x="399516" y="969060"/>
                  </a:lnTo>
                  <a:lnTo>
                    <a:pt x="373811" y="1005598"/>
                  </a:lnTo>
                  <a:lnTo>
                    <a:pt x="348856" y="1042644"/>
                  </a:lnTo>
                  <a:lnTo>
                    <a:pt x="324675" y="1080173"/>
                  </a:lnTo>
                  <a:lnTo>
                    <a:pt x="301282" y="1118184"/>
                  </a:lnTo>
                  <a:lnTo>
                    <a:pt x="278663" y="1156677"/>
                  </a:lnTo>
                  <a:lnTo>
                    <a:pt x="256857" y="1195628"/>
                  </a:lnTo>
                  <a:lnTo>
                    <a:pt x="235851" y="1235036"/>
                  </a:lnTo>
                  <a:lnTo>
                    <a:pt x="215671" y="1274876"/>
                  </a:lnTo>
                  <a:lnTo>
                    <a:pt x="196316" y="1315161"/>
                  </a:lnTo>
                  <a:lnTo>
                    <a:pt x="177800" y="1355877"/>
                  </a:lnTo>
                  <a:lnTo>
                    <a:pt x="160147" y="1397000"/>
                  </a:lnTo>
                  <a:lnTo>
                    <a:pt x="143344" y="1438516"/>
                  </a:lnTo>
                  <a:lnTo>
                    <a:pt x="127431" y="1480439"/>
                  </a:lnTo>
                  <a:lnTo>
                    <a:pt x="112395" y="1522742"/>
                  </a:lnTo>
                  <a:lnTo>
                    <a:pt x="98247" y="1565414"/>
                  </a:lnTo>
                  <a:lnTo>
                    <a:pt x="85013" y="1608467"/>
                  </a:lnTo>
                  <a:lnTo>
                    <a:pt x="72682" y="1651863"/>
                  </a:lnTo>
                  <a:lnTo>
                    <a:pt x="61290" y="1695602"/>
                  </a:lnTo>
                  <a:lnTo>
                    <a:pt x="50825" y="1739684"/>
                  </a:lnTo>
                  <a:lnTo>
                    <a:pt x="41300" y="1784083"/>
                  </a:lnTo>
                  <a:lnTo>
                    <a:pt x="32753" y="1828800"/>
                  </a:lnTo>
                  <a:lnTo>
                    <a:pt x="25158" y="1873834"/>
                  </a:lnTo>
                  <a:lnTo>
                    <a:pt x="18542" y="1919147"/>
                  </a:lnTo>
                  <a:lnTo>
                    <a:pt x="12915" y="1964753"/>
                  </a:lnTo>
                  <a:lnTo>
                    <a:pt x="8293" y="2010638"/>
                  </a:lnTo>
                  <a:lnTo>
                    <a:pt x="4673" y="2056790"/>
                  </a:lnTo>
                  <a:lnTo>
                    <a:pt x="2082" y="2103183"/>
                  </a:lnTo>
                  <a:lnTo>
                    <a:pt x="520" y="2149843"/>
                  </a:lnTo>
                  <a:lnTo>
                    <a:pt x="0" y="2196719"/>
                  </a:lnTo>
                  <a:lnTo>
                    <a:pt x="622" y="2248141"/>
                  </a:lnTo>
                  <a:lnTo>
                    <a:pt x="2527" y="2299462"/>
                  </a:lnTo>
                  <a:lnTo>
                    <a:pt x="5676" y="2350668"/>
                  </a:lnTo>
                  <a:lnTo>
                    <a:pt x="10096" y="2401735"/>
                  </a:lnTo>
                  <a:lnTo>
                    <a:pt x="15748" y="2452649"/>
                  </a:lnTo>
                  <a:lnTo>
                    <a:pt x="22656" y="2503373"/>
                  </a:lnTo>
                  <a:lnTo>
                    <a:pt x="30810" y="2553906"/>
                  </a:lnTo>
                  <a:lnTo>
                    <a:pt x="40195" y="2604198"/>
                  </a:lnTo>
                  <a:lnTo>
                    <a:pt x="50812" y="2654249"/>
                  </a:lnTo>
                  <a:lnTo>
                    <a:pt x="62649" y="2704033"/>
                  </a:lnTo>
                  <a:lnTo>
                    <a:pt x="75717" y="2753537"/>
                  </a:lnTo>
                  <a:lnTo>
                    <a:pt x="90004" y="2802712"/>
                  </a:lnTo>
                  <a:lnTo>
                    <a:pt x="105511" y="2851556"/>
                  </a:lnTo>
                  <a:lnTo>
                    <a:pt x="122212" y="2900045"/>
                  </a:lnTo>
                  <a:lnTo>
                    <a:pt x="140131" y="2948152"/>
                  </a:lnTo>
                  <a:lnTo>
                    <a:pt x="159245" y="2995853"/>
                  </a:lnTo>
                  <a:lnTo>
                    <a:pt x="179552" y="3043136"/>
                  </a:lnTo>
                  <a:lnTo>
                    <a:pt x="201053" y="3089973"/>
                  </a:lnTo>
                  <a:lnTo>
                    <a:pt x="223748" y="3136341"/>
                  </a:lnTo>
                  <a:lnTo>
                    <a:pt x="247611" y="3182213"/>
                  </a:lnTo>
                  <a:lnTo>
                    <a:pt x="272669" y="3227578"/>
                  </a:lnTo>
                  <a:lnTo>
                    <a:pt x="346329" y="2968244"/>
                  </a:lnTo>
                  <a:lnTo>
                    <a:pt x="625983" y="3037586"/>
                  </a:lnTo>
                  <a:lnTo>
                    <a:pt x="601167" y="2991751"/>
                  </a:lnTo>
                  <a:lnTo>
                    <a:pt x="577811" y="2945282"/>
                  </a:lnTo>
                  <a:lnTo>
                    <a:pt x="555917" y="2898241"/>
                  </a:lnTo>
                  <a:lnTo>
                    <a:pt x="535482" y="2850629"/>
                  </a:lnTo>
                  <a:lnTo>
                    <a:pt x="516509" y="2802496"/>
                  </a:lnTo>
                  <a:lnTo>
                    <a:pt x="499021" y="2753893"/>
                  </a:lnTo>
                  <a:lnTo>
                    <a:pt x="483019" y="2704820"/>
                  </a:lnTo>
                  <a:lnTo>
                    <a:pt x="468503" y="2655341"/>
                  </a:lnTo>
                  <a:lnTo>
                    <a:pt x="455498" y="2605468"/>
                  </a:lnTo>
                  <a:lnTo>
                    <a:pt x="443979" y="2555240"/>
                  </a:lnTo>
                  <a:lnTo>
                    <a:pt x="433984" y="2504706"/>
                  </a:lnTo>
                  <a:lnTo>
                    <a:pt x="425500" y="2453881"/>
                  </a:lnTo>
                  <a:lnTo>
                    <a:pt x="418553" y="2402814"/>
                  </a:lnTo>
                  <a:lnTo>
                    <a:pt x="413131" y="2351532"/>
                  </a:lnTo>
                  <a:lnTo>
                    <a:pt x="409257" y="2300059"/>
                  </a:lnTo>
                  <a:lnTo>
                    <a:pt x="406920" y="2248446"/>
                  </a:lnTo>
                  <a:lnTo>
                    <a:pt x="406146" y="2196719"/>
                  </a:lnTo>
                  <a:lnTo>
                    <a:pt x="406768" y="2150199"/>
                  </a:lnTo>
                  <a:lnTo>
                    <a:pt x="408635" y="2103958"/>
                  </a:lnTo>
                  <a:lnTo>
                    <a:pt x="411721" y="2058009"/>
                  </a:lnTo>
                  <a:lnTo>
                    <a:pt x="416026" y="2012378"/>
                  </a:lnTo>
                  <a:lnTo>
                    <a:pt x="421513" y="1967064"/>
                  </a:lnTo>
                  <a:lnTo>
                    <a:pt x="428193" y="1922106"/>
                  </a:lnTo>
                  <a:lnTo>
                    <a:pt x="436029" y="1877504"/>
                  </a:lnTo>
                  <a:lnTo>
                    <a:pt x="445020" y="1833257"/>
                  </a:lnTo>
                  <a:lnTo>
                    <a:pt x="455155" y="1789404"/>
                  </a:lnTo>
                  <a:lnTo>
                    <a:pt x="466394" y="1745957"/>
                  </a:lnTo>
                  <a:lnTo>
                    <a:pt x="478751" y="1702904"/>
                  </a:lnTo>
                  <a:lnTo>
                    <a:pt x="492188" y="1660296"/>
                  </a:lnTo>
                  <a:lnTo>
                    <a:pt x="506704" y="1618107"/>
                  </a:lnTo>
                  <a:lnTo>
                    <a:pt x="522274" y="1576387"/>
                  </a:lnTo>
                  <a:lnTo>
                    <a:pt x="538899" y="1535137"/>
                  </a:lnTo>
                  <a:lnTo>
                    <a:pt x="556539" y="1494370"/>
                  </a:lnTo>
                  <a:lnTo>
                    <a:pt x="575208" y="1454086"/>
                  </a:lnTo>
                  <a:lnTo>
                    <a:pt x="594868" y="1414322"/>
                  </a:lnTo>
                  <a:lnTo>
                    <a:pt x="615505" y="1375092"/>
                  </a:lnTo>
                  <a:lnTo>
                    <a:pt x="637120" y="1336395"/>
                  </a:lnTo>
                  <a:lnTo>
                    <a:pt x="659688" y="1298244"/>
                  </a:lnTo>
                  <a:lnTo>
                    <a:pt x="683196" y="1260678"/>
                  </a:lnTo>
                  <a:lnTo>
                    <a:pt x="707631" y="1223683"/>
                  </a:lnTo>
                  <a:lnTo>
                    <a:pt x="732967" y="1187284"/>
                  </a:lnTo>
                  <a:lnTo>
                    <a:pt x="759206" y="1151496"/>
                  </a:lnTo>
                  <a:lnTo>
                    <a:pt x="786320" y="1116330"/>
                  </a:lnTo>
                  <a:lnTo>
                    <a:pt x="814298" y="1081798"/>
                  </a:lnTo>
                  <a:lnTo>
                    <a:pt x="843127" y="1047927"/>
                  </a:lnTo>
                  <a:lnTo>
                    <a:pt x="872782" y="1014730"/>
                  </a:lnTo>
                  <a:lnTo>
                    <a:pt x="903262" y="982192"/>
                  </a:lnTo>
                  <a:lnTo>
                    <a:pt x="934542" y="950366"/>
                  </a:lnTo>
                  <a:lnTo>
                    <a:pt x="966609" y="919251"/>
                  </a:lnTo>
                  <a:lnTo>
                    <a:pt x="999451" y="888847"/>
                  </a:lnTo>
                  <a:lnTo>
                    <a:pt x="1033043" y="859193"/>
                  </a:lnTo>
                  <a:lnTo>
                    <a:pt x="1067396" y="830287"/>
                  </a:lnTo>
                  <a:lnTo>
                    <a:pt x="1102461" y="802144"/>
                  </a:lnTo>
                  <a:lnTo>
                    <a:pt x="1138250" y="774776"/>
                  </a:lnTo>
                  <a:lnTo>
                    <a:pt x="1174724" y="748207"/>
                  </a:lnTo>
                  <a:lnTo>
                    <a:pt x="1211897" y="722452"/>
                  </a:lnTo>
                  <a:lnTo>
                    <a:pt x="1249730" y="697509"/>
                  </a:lnTo>
                  <a:lnTo>
                    <a:pt x="1288211" y="673417"/>
                  </a:lnTo>
                  <a:lnTo>
                    <a:pt x="1327340" y="650163"/>
                  </a:lnTo>
                  <a:lnTo>
                    <a:pt x="1367078" y="627773"/>
                  </a:lnTo>
                  <a:lnTo>
                    <a:pt x="1407439" y="606272"/>
                  </a:lnTo>
                  <a:lnTo>
                    <a:pt x="1448384" y="585660"/>
                  </a:lnTo>
                  <a:lnTo>
                    <a:pt x="1489900" y="565950"/>
                  </a:lnTo>
                  <a:lnTo>
                    <a:pt x="1531988" y="547166"/>
                  </a:lnTo>
                  <a:lnTo>
                    <a:pt x="1574622" y="529323"/>
                  </a:lnTo>
                  <a:lnTo>
                    <a:pt x="1617789" y="512419"/>
                  </a:lnTo>
                  <a:lnTo>
                    <a:pt x="1661477" y="496481"/>
                  </a:lnTo>
                  <a:lnTo>
                    <a:pt x="1705660" y="481533"/>
                  </a:lnTo>
                  <a:lnTo>
                    <a:pt x="1750326" y="467563"/>
                  </a:lnTo>
                  <a:lnTo>
                    <a:pt x="1795475" y="454609"/>
                  </a:lnTo>
                  <a:lnTo>
                    <a:pt x="1841068" y="442671"/>
                  </a:lnTo>
                  <a:lnTo>
                    <a:pt x="1887118" y="431761"/>
                  </a:lnTo>
                  <a:lnTo>
                    <a:pt x="1933587" y="421906"/>
                  </a:lnTo>
                  <a:lnTo>
                    <a:pt x="1980463" y="413118"/>
                  </a:lnTo>
                  <a:lnTo>
                    <a:pt x="2027745" y="405409"/>
                  </a:lnTo>
                  <a:lnTo>
                    <a:pt x="2075395" y="398780"/>
                  </a:lnTo>
                  <a:lnTo>
                    <a:pt x="2123427" y="393268"/>
                  </a:lnTo>
                  <a:lnTo>
                    <a:pt x="2171801" y="388861"/>
                  </a:lnTo>
                  <a:lnTo>
                    <a:pt x="2220506" y="385597"/>
                  </a:lnTo>
                  <a:lnTo>
                    <a:pt x="2269540" y="383489"/>
                  </a:lnTo>
                  <a:lnTo>
                    <a:pt x="2318893" y="382524"/>
                  </a:lnTo>
                  <a:lnTo>
                    <a:pt x="2522093" y="191262"/>
                  </a:lnTo>
                  <a:close/>
                </a:path>
                <a:path w="4665345" h="4394835">
                  <a:moveTo>
                    <a:pt x="4313174" y="3362325"/>
                  </a:moveTo>
                  <a:lnTo>
                    <a:pt x="4036314" y="3431794"/>
                  </a:lnTo>
                  <a:lnTo>
                    <a:pt x="3961130" y="3168523"/>
                  </a:lnTo>
                  <a:lnTo>
                    <a:pt x="3933520" y="3208236"/>
                  </a:lnTo>
                  <a:lnTo>
                    <a:pt x="3904907" y="3247148"/>
                  </a:lnTo>
                  <a:lnTo>
                    <a:pt x="3875290" y="3285248"/>
                  </a:lnTo>
                  <a:lnTo>
                    <a:pt x="3844696" y="3322523"/>
                  </a:lnTo>
                  <a:lnTo>
                    <a:pt x="3813149" y="3358959"/>
                  </a:lnTo>
                  <a:lnTo>
                    <a:pt x="3780675" y="3394557"/>
                  </a:lnTo>
                  <a:lnTo>
                    <a:pt x="3747287" y="3429292"/>
                  </a:lnTo>
                  <a:lnTo>
                    <a:pt x="3713010" y="3463150"/>
                  </a:lnTo>
                  <a:lnTo>
                    <a:pt x="3677882" y="3496119"/>
                  </a:lnTo>
                  <a:lnTo>
                    <a:pt x="3641902" y="3528199"/>
                  </a:lnTo>
                  <a:lnTo>
                    <a:pt x="3605111" y="3559365"/>
                  </a:lnTo>
                  <a:lnTo>
                    <a:pt x="3567519" y="3589617"/>
                  </a:lnTo>
                  <a:lnTo>
                    <a:pt x="3529152" y="3618915"/>
                  </a:lnTo>
                  <a:lnTo>
                    <a:pt x="3490036" y="3647287"/>
                  </a:lnTo>
                  <a:lnTo>
                    <a:pt x="3450196" y="3674681"/>
                  </a:lnTo>
                  <a:lnTo>
                    <a:pt x="3409658" y="3701110"/>
                  </a:lnTo>
                  <a:lnTo>
                    <a:pt x="3368421" y="3726561"/>
                  </a:lnTo>
                  <a:lnTo>
                    <a:pt x="3326536" y="3751008"/>
                  </a:lnTo>
                  <a:lnTo>
                    <a:pt x="3284004" y="3774452"/>
                  </a:lnTo>
                  <a:lnTo>
                    <a:pt x="3240862" y="3796868"/>
                  </a:lnTo>
                  <a:lnTo>
                    <a:pt x="3197136" y="3818242"/>
                  </a:lnTo>
                  <a:lnTo>
                    <a:pt x="3152825" y="3838575"/>
                  </a:lnTo>
                  <a:lnTo>
                    <a:pt x="3107969" y="3857853"/>
                  </a:lnTo>
                  <a:lnTo>
                    <a:pt x="3062592" y="3876065"/>
                  </a:lnTo>
                  <a:lnTo>
                    <a:pt x="3016720" y="3893185"/>
                  </a:lnTo>
                  <a:lnTo>
                    <a:pt x="2970352" y="3909199"/>
                  </a:lnTo>
                  <a:lnTo>
                    <a:pt x="2923540" y="3924122"/>
                  </a:lnTo>
                  <a:lnTo>
                    <a:pt x="2876283" y="3937914"/>
                  </a:lnTo>
                  <a:lnTo>
                    <a:pt x="2828620" y="3950563"/>
                  </a:lnTo>
                  <a:lnTo>
                    <a:pt x="2780563" y="3962082"/>
                  </a:lnTo>
                  <a:lnTo>
                    <a:pt x="2732138" y="3972433"/>
                  </a:lnTo>
                  <a:lnTo>
                    <a:pt x="2683370" y="3981615"/>
                  </a:lnTo>
                  <a:lnTo>
                    <a:pt x="2634284" y="3989603"/>
                  </a:lnTo>
                  <a:lnTo>
                    <a:pt x="2584894" y="3996410"/>
                  </a:lnTo>
                  <a:lnTo>
                    <a:pt x="2535237" y="4001998"/>
                  </a:lnTo>
                  <a:lnTo>
                    <a:pt x="2485313" y="4006380"/>
                  </a:lnTo>
                  <a:lnTo>
                    <a:pt x="2435161" y="4009517"/>
                  </a:lnTo>
                  <a:lnTo>
                    <a:pt x="2384806" y="4011409"/>
                  </a:lnTo>
                  <a:lnTo>
                    <a:pt x="2334260" y="4012031"/>
                  </a:lnTo>
                  <a:lnTo>
                    <a:pt x="2283193" y="4011396"/>
                  </a:lnTo>
                  <a:lnTo>
                    <a:pt x="2232329" y="4009479"/>
                  </a:lnTo>
                  <a:lnTo>
                    <a:pt x="2181682" y="4006304"/>
                  </a:lnTo>
                  <a:lnTo>
                    <a:pt x="2131288" y="4001871"/>
                  </a:lnTo>
                  <a:lnTo>
                    <a:pt x="2081149" y="3996220"/>
                  </a:lnTo>
                  <a:lnTo>
                    <a:pt x="2031301" y="3989324"/>
                  </a:lnTo>
                  <a:lnTo>
                    <a:pt x="1981758" y="3981234"/>
                  </a:lnTo>
                  <a:lnTo>
                    <a:pt x="1932546" y="3971925"/>
                  </a:lnTo>
                  <a:lnTo>
                    <a:pt x="1883702" y="3961447"/>
                  </a:lnTo>
                  <a:lnTo>
                    <a:pt x="1835226" y="3949789"/>
                  </a:lnTo>
                  <a:lnTo>
                    <a:pt x="1787156" y="3936962"/>
                  </a:lnTo>
                  <a:lnTo>
                    <a:pt x="1739519" y="3922992"/>
                  </a:lnTo>
                  <a:lnTo>
                    <a:pt x="1692313" y="3907891"/>
                  </a:lnTo>
                  <a:lnTo>
                    <a:pt x="1645589" y="3891661"/>
                  </a:lnTo>
                  <a:lnTo>
                    <a:pt x="1599361" y="3874312"/>
                  </a:lnTo>
                  <a:lnTo>
                    <a:pt x="1553654" y="3855872"/>
                  </a:lnTo>
                  <a:lnTo>
                    <a:pt x="1508480" y="3836352"/>
                  </a:lnTo>
                  <a:lnTo>
                    <a:pt x="1463865" y="3815740"/>
                  </a:lnTo>
                  <a:lnTo>
                    <a:pt x="1419834" y="3794087"/>
                  </a:lnTo>
                  <a:lnTo>
                    <a:pt x="1376426" y="3771366"/>
                  </a:lnTo>
                  <a:lnTo>
                    <a:pt x="1333639" y="3747617"/>
                  </a:lnTo>
                  <a:lnTo>
                    <a:pt x="1291501" y="3722852"/>
                  </a:lnTo>
                  <a:lnTo>
                    <a:pt x="1250048" y="3697059"/>
                  </a:lnTo>
                  <a:lnTo>
                    <a:pt x="1209294" y="3670274"/>
                  </a:lnTo>
                  <a:lnTo>
                    <a:pt x="1169263" y="3642512"/>
                  </a:lnTo>
                  <a:lnTo>
                    <a:pt x="1129982" y="3613759"/>
                  </a:lnTo>
                  <a:lnTo>
                    <a:pt x="1091463" y="3584054"/>
                  </a:lnTo>
                  <a:lnTo>
                    <a:pt x="1053744" y="3553409"/>
                  </a:lnTo>
                  <a:lnTo>
                    <a:pt x="1016838" y="3521811"/>
                  </a:lnTo>
                  <a:lnTo>
                    <a:pt x="980757" y="3489299"/>
                  </a:lnTo>
                  <a:lnTo>
                    <a:pt x="945553" y="3455873"/>
                  </a:lnTo>
                  <a:lnTo>
                    <a:pt x="911225" y="3421545"/>
                  </a:lnTo>
                  <a:lnTo>
                    <a:pt x="877811" y="3386328"/>
                  </a:lnTo>
                  <a:lnTo>
                    <a:pt x="845324" y="3350247"/>
                  </a:lnTo>
                  <a:lnTo>
                    <a:pt x="813777" y="3313303"/>
                  </a:lnTo>
                  <a:lnTo>
                    <a:pt x="783221" y="3275507"/>
                  </a:lnTo>
                  <a:lnTo>
                    <a:pt x="753656" y="3236874"/>
                  </a:lnTo>
                  <a:lnTo>
                    <a:pt x="725119" y="3197415"/>
                  </a:lnTo>
                  <a:lnTo>
                    <a:pt x="697623" y="3157143"/>
                  </a:lnTo>
                  <a:lnTo>
                    <a:pt x="671195" y="3116072"/>
                  </a:lnTo>
                  <a:lnTo>
                    <a:pt x="394208" y="3045333"/>
                  </a:lnTo>
                  <a:lnTo>
                    <a:pt x="319151" y="3307334"/>
                  </a:lnTo>
                  <a:lnTo>
                    <a:pt x="345224" y="3348075"/>
                  </a:lnTo>
                  <a:lnTo>
                    <a:pt x="372160" y="3388182"/>
                  </a:lnTo>
                  <a:lnTo>
                    <a:pt x="399948" y="3427628"/>
                  </a:lnTo>
                  <a:lnTo>
                    <a:pt x="428574" y="3466414"/>
                  </a:lnTo>
                  <a:lnTo>
                    <a:pt x="458012" y="3504527"/>
                  </a:lnTo>
                  <a:lnTo>
                    <a:pt x="488251" y="3541966"/>
                  </a:lnTo>
                  <a:lnTo>
                    <a:pt x="519264" y="3578720"/>
                  </a:lnTo>
                  <a:lnTo>
                    <a:pt x="551065" y="3614788"/>
                  </a:lnTo>
                  <a:lnTo>
                    <a:pt x="583615" y="3650157"/>
                  </a:lnTo>
                  <a:lnTo>
                    <a:pt x="616915" y="3684803"/>
                  </a:lnTo>
                  <a:lnTo>
                    <a:pt x="650938" y="3718737"/>
                  </a:lnTo>
                  <a:lnTo>
                    <a:pt x="685673" y="3751948"/>
                  </a:lnTo>
                  <a:lnTo>
                    <a:pt x="721093" y="3784422"/>
                  </a:lnTo>
                  <a:lnTo>
                    <a:pt x="757212" y="3816159"/>
                  </a:lnTo>
                  <a:lnTo>
                    <a:pt x="793991" y="3847134"/>
                  </a:lnTo>
                  <a:lnTo>
                    <a:pt x="831418" y="3877360"/>
                  </a:lnTo>
                  <a:lnTo>
                    <a:pt x="869480" y="3906812"/>
                  </a:lnTo>
                  <a:lnTo>
                    <a:pt x="908177" y="3935488"/>
                  </a:lnTo>
                  <a:lnTo>
                    <a:pt x="947470" y="3963390"/>
                  </a:lnTo>
                  <a:lnTo>
                    <a:pt x="987361" y="3990492"/>
                  </a:lnTo>
                  <a:lnTo>
                    <a:pt x="1027823" y="4016794"/>
                  </a:lnTo>
                  <a:lnTo>
                    <a:pt x="1068844" y="4042283"/>
                  </a:lnTo>
                  <a:lnTo>
                    <a:pt x="1110424" y="4066959"/>
                  </a:lnTo>
                  <a:lnTo>
                    <a:pt x="1152525" y="4090809"/>
                  </a:lnTo>
                  <a:lnTo>
                    <a:pt x="1195146" y="4113822"/>
                  </a:lnTo>
                  <a:lnTo>
                    <a:pt x="1238275" y="4135996"/>
                  </a:lnTo>
                  <a:lnTo>
                    <a:pt x="1281887" y="4157319"/>
                  </a:lnTo>
                  <a:lnTo>
                    <a:pt x="1325968" y="4177792"/>
                  </a:lnTo>
                  <a:lnTo>
                    <a:pt x="1370507" y="4197388"/>
                  </a:lnTo>
                  <a:lnTo>
                    <a:pt x="1415491" y="4216108"/>
                  </a:lnTo>
                  <a:lnTo>
                    <a:pt x="1460906" y="4233951"/>
                  </a:lnTo>
                  <a:lnTo>
                    <a:pt x="1506728" y="4250893"/>
                  </a:lnTo>
                  <a:lnTo>
                    <a:pt x="1552943" y="4266946"/>
                  </a:lnTo>
                  <a:lnTo>
                    <a:pt x="1599552" y="4282084"/>
                  </a:lnTo>
                  <a:lnTo>
                    <a:pt x="1646516" y="4296295"/>
                  </a:lnTo>
                  <a:lnTo>
                    <a:pt x="1693837" y="4309592"/>
                  </a:lnTo>
                  <a:lnTo>
                    <a:pt x="1741500" y="4321962"/>
                  </a:lnTo>
                  <a:lnTo>
                    <a:pt x="1789480" y="4333379"/>
                  </a:lnTo>
                  <a:lnTo>
                    <a:pt x="1837766" y="4343857"/>
                  </a:lnTo>
                  <a:lnTo>
                    <a:pt x="1886343" y="4353369"/>
                  </a:lnTo>
                  <a:lnTo>
                    <a:pt x="1935200" y="4361916"/>
                  </a:lnTo>
                  <a:lnTo>
                    <a:pt x="1984324" y="4369498"/>
                  </a:lnTo>
                  <a:lnTo>
                    <a:pt x="2033689" y="4376090"/>
                  </a:lnTo>
                  <a:lnTo>
                    <a:pt x="2083295" y="4381690"/>
                  </a:lnTo>
                  <a:lnTo>
                    <a:pt x="2133104" y="4386288"/>
                  </a:lnTo>
                  <a:lnTo>
                    <a:pt x="2183130" y="4389882"/>
                  </a:lnTo>
                  <a:lnTo>
                    <a:pt x="2233333" y="4392447"/>
                  </a:lnTo>
                  <a:lnTo>
                    <a:pt x="2283714" y="4394009"/>
                  </a:lnTo>
                  <a:lnTo>
                    <a:pt x="2334260" y="4394517"/>
                  </a:lnTo>
                  <a:lnTo>
                    <a:pt x="2384374" y="4394009"/>
                  </a:lnTo>
                  <a:lnTo>
                    <a:pt x="2434336" y="4392485"/>
                  </a:lnTo>
                  <a:lnTo>
                    <a:pt x="2484132" y="4389945"/>
                  </a:lnTo>
                  <a:lnTo>
                    <a:pt x="2533751" y="4386402"/>
                  </a:lnTo>
                  <a:lnTo>
                    <a:pt x="2583167" y="4381855"/>
                  </a:lnTo>
                  <a:lnTo>
                    <a:pt x="2632379" y="4376331"/>
                  </a:lnTo>
                  <a:lnTo>
                    <a:pt x="2681351" y="4369841"/>
                  </a:lnTo>
                  <a:lnTo>
                    <a:pt x="2730093" y="4362361"/>
                  </a:lnTo>
                  <a:lnTo>
                    <a:pt x="2778582" y="4353928"/>
                  </a:lnTo>
                  <a:lnTo>
                    <a:pt x="2826791" y="4344543"/>
                  </a:lnTo>
                  <a:lnTo>
                    <a:pt x="2874721" y="4334218"/>
                  </a:lnTo>
                  <a:lnTo>
                    <a:pt x="2922346" y="4322953"/>
                  </a:lnTo>
                  <a:lnTo>
                    <a:pt x="2969666" y="4310761"/>
                  </a:lnTo>
                  <a:lnTo>
                    <a:pt x="3016656" y="4297642"/>
                  </a:lnTo>
                  <a:lnTo>
                    <a:pt x="3063290" y="4283608"/>
                  </a:lnTo>
                  <a:lnTo>
                    <a:pt x="3109569" y="4268673"/>
                  </a:lnTo>
                  <a:lnTo>
                    <a:pt x="3155480" y="4252849"/>
                  </a:lnTo>
                  <a:lnTo>
                    <a:pt x="3201009" y="4236136"/>
                  </a:lnTo>
                  <a:lnTo>
                    <a:pt x="3246120" y="4218533"/>
                  </a:lnTo>
                  <a:lnTo>
                    <a:pt x="3290824" y="4200067"/>
                  </a:lnTo>
                  <a:lnTo>
                    <a:pt x="3335096" y="4180738"/>
                  </a:lnTo>
                  <a:lnTo>
                    <a:pt x="3378911" y="4160558"/>
                  </a:lnTo>
                  <a:lnTo>
                    <a:pt x="3422269" y="4139514"/>
                  </a:lnTo>
                  <a:lnTo>
                    <a:pt x="3465157" y="4117644"/>
                  </a:lnTo>
                  <a:lnTo>
                    <a:pt x="3507549" y="4094950"/>
                  </a:lnTo>
                  <a:lnTo>
                    <a:pt x="3549434" y="4071416"/>
                  </a:lnTo>
                  <a:lnTo>
                    <a:pt x="3590798" y="4047083"/>
                  </a:lnTo>
                  <a:lnTo>
                    <a:pt x="3631628" y="4021937"/>
                  </a:lnTo>
                  <a:lnTo>
                    <a:pt x="3671913" y="3995991"/>
                  </a:lnTo>
                  <a:lnTo>
                    <a:pt x="3711625" y="3969258"/>
                  </a:lnTo>
                  <a:lnTo>
                    <a:pt x="3750767" y="3941749"/>
                  </a:lnTo>
                  <a:lnTo>
                    <a:pt x="3789311" y="3913454"/>
                  </a:lnTo>
                  <a:lnTo>
                    <a:pt x="3827234" y="3884409"/>
                  </a:lnTo>
                  <a:lnTo>
                    <a:pt x="3864546" y="3854589"/>
                  </a:lnTo>
                  <a:lnTo>
                    <a:pt x="3901224" y="3824033"/>
                  </a:lnTo>
                  <a:lnTo>
                    <a:pt x="3937241" y="3792740"/>
                  </a:lnTo>
                  <a:lnTo>
                    <a:pt x="3972585" y="3760698"/>
                  </a:lnTo>
                  <a:lnTo>
                    <a:pt x="4007256" y="3727945"/>
                  </a:lnTo>
                  <a:lnTo>
                    <a:pt x="4041229" y="3694468"/>
                  </a:lnTo>
                  <a:lnTo>
                    <a:pt x="4074490" y="3660292"/>
                  </a:lnTo>
                  <a:lnTo>
                    <a:pt x="4107027" y="3625405"/>
                  </a:lnTo>
                  <a:lnTo>
                    <a:pt x="4138815" y="3589832"/>
                  </a:lnTo>
                  <a:lnTo>
                    <a:pt x="4169841" y="3553574"/>
                  </a:lnTo>
                  <a:lnTo>
                    <a:pt x="4200106" y="3516642"/>
                  </a:lnTo>
                  <a:lnTo>
                    <a:pt x="4229595" y="3479050"/>
                  </a:lnTo>
                  <a:lnTo>
                    <a:pt x="4258272" y="3440785"/>
                  </a:lnTo>
                  <a:lnTo>
                    <a:pt x="4286135" y="3401885"/>
                  </a:lnTo>
                  <a:lnTo>
                    <a:pt x="4313174" y="3362325"/>
                  </a:lnTo>
                  <a:close/>
                </a:path>
                <a:path w="4665345" h="4394835">
                  <a:moveTo>
                    <a:pt x="4665345" y="2197100"/>
                  </a:moveTo>
                  <a:lnTo>
                    <a:pt x="4664811" y="2149818"/>
                  </a:lnTo>
                  <a:lnTo>
                    <a:pt x="4663211" y="2102751"/>
                  </a:lnTo>
                  <a:lnTo>
                    <a:pt x="4660582" y="2055952"/>
                  </a:lnTo>
                  <a:lnTo>
                    <a:pt x="4656899" y="2009406"/>
                  </a:lnTo>
                  <a:lnTo>
                    <a:pt x="4652200" y="1963140"/>
                  </a:lnTo>
                  <a:lnTo>
                    <a:pt x="4646485" y="1917153"/>
                  </a:lnTo>
                  <a:lnTo>
                    <a:pt x="4639767" y="1871446"/>
                  </a:lnTo>
                  <a:lnTo>
                    <a:pt x="4632058" y="1826056"/>
                  </a:lnTo>
                  <a:lnTo>
                    <a:pt x="4623359" y="1780971"/>
                  </a:lnTo>
                  <a:lnTo>
                    <a:pt x="4613694" y="1736204"/>
                  </a:lnTo>
                  <a:lnTo>
                    <a:pt x="4603064" y="1691767"/>
                  </a:lnTo>
                  <a:lnTo>
                    <a:pt x="4591482" y="1647672"/>
                  </a:lnTo>
                  <a:lnTo>
                    <a:pt x="4578959" y="1603933"/>
                  </a:lnTo>
                  <a:lnTo>
                    <a:pt x="4565510" y="1560563"/>
                  </a:lnTo>
                  <a:lnTo>
                    <a:pt x="4551146" y="1517561"/>
                  </a:lnTo>
                  <a:lnTo>
                    <a:pt x="4535868" y="1474939"/>
                  </a:lnTo>
                  <a:lnTo>
                    <a:pt x="4519688" y="1432699"/>
                  </a:lnTo>
                  <a:lnTo>
                    <a:pt x="4502632" y="1390878"/>
                  </a:lnTo>
                  <a:lnTo>
                    <a:pt x="4484700" y="1349463"/>
                  </a:lnTo>
                  <a:lnTo>
                    <a:pt x="4465904" y="1308481"/>
                  </a:lnTo>
                  <a:lnTo>
                    <a:pt x="4446257" y="1267917"/>
                  </a:lnTo>
                  <a:lnTo>
                    <a:pt x="4425759" y="1227797"/>
                  </a:lnTo>
                  <a:lnTo>
                    <a:pt x="4404423" y="1188148"/>
                  </a:lnTo>
                  <a:lnTo>
                    <a:pt x="4382274" y="1148943"/>
                  </a:lnTo>
                  <a:lnTo>
                    <a:pt x="4359326" y="1110221"/>
                  </a:lnTo>
                  <a:lnTo>
                    <a:pt x="4335564" y="1071981"/>
                  </a:lnTo>
                  <a:lnTo>
                    <a:pt x="4311015" y="1034237"/>
                  </a:lnTo>
                  <a:lnTo>
                    <a:pt x="4285678" y="997000"/>
                  </a:lnTo>
                  <a:lnTo>
                    <a:pt x="4259592" y="960272"/>
                  </a:lnTo>
                  <a:lnTo>
                    <a:pt x="4232732" y="924064"/>
                  </a:lnTo>
                  <a:lnTo>
                    <a:pt x="4205135" y="888390"/>
                  </a:lnTo>
                  <a:lnTo>
                    <a:pt x="4176801" y="853274"/>
                  </a:lnTo>
                  <a:lnTo>
                    <a:pt x="4147743" y="818705"/>
                  </a:lnTo>
                  <a:lnTo>
                    <a:pt x="4117962" y="784694"/>
                  </a:lnTo>
                  <a:lnTo>
                    <a:pt x="4087482" y="751268"/>
                  </a:lnTo>
                  <a:lnTo>
                    <a:pt x="4056316" y="718426"/>
                  </a:lnTo>
                  <a:lnTo>
                    <a:pt x="4024465" y="686181"/>
                  </a:lnTo>
                  <a:lnTo>
                    <a:pt x="3991940" y="654532"/>
                  </a:lnTo>
                  <a:lnTo>
                    <a:pt x="3958755" y="623506"/>
                  </a:lnTo>
                  <a:lnTo>
                    <a:pt x="3924922" y="593102"/>
                  </a:lnTo>
                  <a:lnTo>
                    <a:pt x="3890454" y="563346"/>
                  </a:lnTo>
                  <a:lnTo>
                    <a:pt x="3855351" y="534225"/>
                  </a:lnTo>
                  <a:lnTo>
                    <a:pt x="3819639" y="505752"/>
                  </a:lnTo>
                  <a:lnTo>
                    <a:pt x="3783317" y="477964"/>
                  </a:lnTo>
                  <a:lnTo>
                    <a:pt x="3746398" y="450837"/>
                  </a:lnTo>
                  <a:lnTo>
                    <a:pt x="3708895" y="424408"/>
                  </a:lnTo>
                  <a:lnTo>
                    <a:pt x="3670808" y="398665"/>
                  </a:lnTo>
                  <a:lnTo>
                    <a:pt x="3632162" y="373634"/>
                  </a:lnTo>
                  <a:lnTo>
                    <a:pt x="3592969" y="349326"/>
                  </a:lnTo>
                  <a:lnTo>
                    <a:pt x="3553231" y="325742"/>
                  </a:lnTo>
                  <a:lnTo>
                    <a:pt x="3512959" y="302882"/>
                  </a:lnTo>
                  <a:lnTo>
                    <a:pt x="3472167" y="280784"/>
                  </a:lnTo>
                  <a:lnTo>
                    <a:pt x="3430867" y="259448"/>
                  </a:lnTo>
                  <a:lnTo>
                    <a:pt x="3389071" y="238861"/>
                  </a:lnTo>
                  <a:lnTo>
                    <a:pt x="3346780" y="219062"/>
                  </a:lnTo>
                  <a:lnTo>
                    <a:pt x="3304019" y="200050"/>
                  </a:lnTo>
                  <a:lnTo>
                    <a:pt x="3260788" y="181838"/>
                  </a:lnTo>
                  <a:lnTo>
                    <a:pt x="3217100" y="164439"/>
                  </a:lnTo>
                  <a:lnTo>
                    <a:pt x="3172968" y="147853"/>
                  </a:lnTo>
                  <a:lnTo>
                    <a:pt x="3128403" y="132092"/>
                  </a:lnTo>
                  <a:lnTo>
                    <a:pt x="3083407" y="117170"/>
                  </a:lnTo>
                  <a:lnTo>
                    <a:pt x="3038005" y="103098"/>
                  </a:lnTo>
                  <a:lnTo>
                    <a:pt x="2992196" y="89890"/>
                  </a:lnTo>
                  <a:lnTo>
                    <a:pt x="2945993" y="77546"/>
                  </a:lnTo>
                  <a:lnTo>
                    <a:pt x="2899410" y="66090"/>
                  </a:lnTo>
                  <a:lnTo>
                    <a:pt x="2852458" y="55511"/>
                  </a:lnTo>
                  <a:lnTo>
                    <a:pt x="2805150" y="45834"/>
                  </a:lnTo>
                  <a:lnTo>
                    <a:pt x="2757500" y="37071"/>
                  </a:lnTo>
                  <a:lnTo>
                    <a:pt x="2709494" y="29222"/>
                  </a:lnTo>
                  <a:lnTo>
                    <a:pt x="2661170" y="22313"/>
                  </a:lnTo>
                  <a:lnTo>
                    <a:pt x="2612529" y="16332"/>
                  </a:lnTo>
                  <a:lnTo>
                    <a:pt x="2563584" y="11315"/>
                  </a:lnTo>
                  <a:lnTo>
                    <a:pt x="2514346" y="7251"/>
                  </a:lnTo>
                  <a:lnTo>
                    <a:pt x="2464828" y="4152"/>
                  </a:lnTo>
                  <a:lnTo>
                    <a:pt x="2415032" y="2032"/>
                  </a:lnTo>
                  <a:lnTo>
                    <a:pt x="2616835" y="191897"/>
                  </a:lnTo>
                  <a:lnTo>
                    <a:pt x="2410841" y="385699"/>
                  </a:lnTo>
                  <a:lnTo>
                    <a:pt x="2460371" y="388137"/>
                  </a:lnTo>
                  <a:lnTo>
                    <a:pt x="2509558" y="391731"/>
                  </a:lnTo>
                  <a:lnTo>
                    <a:pt x="2558402" y="396494"/>
                  </a:lnTo>
                  <a:lnTo>
                    <a:pt x="2606878" y="402399"/>
                  </a:lnTo>
                  <a:lnTo>
                    <a:pt x="2654973" y="409435"/>
                  </a:lnTo>
                  <a:lnTo>
                    <a:pt x="2702661" y="417576"/>
                  </a:lnTo>
                  <a:lnTo>
                    <a:pt x="2749943" y="426821"/>
                  </a:lnTo>
                  <a:lnTo>
                    <a:pt x="2796794" y="437159"/>
                  </a:lnTo>
                  <a:lnTo>
                    <a:pt x="2843199" y="448551"/>
                  </a:lnTo>
                  <a:lnTo>
                    <a:pt x="2889135" y="461010"/>
                  </a:lnTo>
                  <a:lnTo>
                    <a:pt x="2934601" y="474510"/>
                  </a:lnTo>
                  <a:lnTo>
                    <a:pt x="2979572" y="489026"/>
                  </a:lnTo>
                  <a:lnTo>
                    <a:pt x="3024047" y="504558"/>
                  </a:lnTo>
                  <a:lnTo>
                    <a:pt x="3067989" y="521093"/>
                  </a:lnTo>
                  <a:lnTo>
                    <a:pt x="3111385" y="538607"/>
                  </a:lnTo>
                  <a:lnTo>
                    <a:pt x="3154248" y="557085"/>
                  </a:lnTo>
                  <a:lnTo>
                    <a:pt x="3196526" y="576503"/>
                  </a:lnTo>
                  <a:lnTo>
                    <a:pt x="3238220" y="596874"/>
                  </a:lnTo>
                  <a:lnTo>
                    <a:pt x="3279317" y="618159"/>
                  </a:lnTo>
                  <a:lnTo>
                    <a:pt x="3319805" y="640359"/>
                  </a:lnTo>
                  <a:lnTo>
                    <a:pt x="3359645" y="663448"/>
                  </a:lnTo>
                  <a:lnTo>
                    <a:pt x="3398850" y="687412"/>
                  </a:lnTo>
                  <a:lnTo>
                    <a:pt x="3437394" y="712254"/>
                  </a:lnTo>
                  <a:lnTo>
                    <a:pt x="3475266" y="737933"/>
                  </a:lnTo>
                  <a:lnTo>
                    <a:pt x="3512426" y="764438"/>
                  </a:lnTo>
                  <a:lnTo>
                    <a:pt x="3548888" y="791781"/>
                  </a:lnTo>
                  <a:lnTo>
                    <a:pt x="3584625" y="819912"/>
                  </a:lnTo>
                  <a:lnTo>
                    <a:pt x="3619627" y="848842"/>
                  </a:lnTo>
                  <a:lnTo>
                    <a:pt x="3653866" y="878547"/>
                  </a:lnTo>
                  <a:lnTo>
                    <a:pt x="3687343" y="909015"/>
                  </a:lnTo>
                  <a:lnTo>
                    <a:pt x="3720033" y="940219"/>
                  </a:lnTo>
                  <a:lnTo>
                    <a:pt x="3751910" y="972159"/>
                  </a:lnTo>
                  <a:lnTo>
                    <a:pt x="3782987" y="1004811"/>
                  </a:lnTo>
                  <a:lnTo>
                    <a:pt x="3813213" y="1038174"/>
                  </a:lnTo>
                  <a:lnTo>
                    <a:pt x="3842601" y="1072210"/>
                  </a:lnTo>
                  <a:lnTo>
                    <a:pt x="3871125" y="1106932"/>
                  </a:lnTo>
                  <a:lnTo>
                    <a:pt x="3898773" y="1142301"/>
                  </a:lnTo>
                  <a:lnTo>
                    <a:pt x="3925519" y="1178318"/>
                  </a:lnTo>
                  <a:lnTo>
                    <a:pt x="3951363" y="1214970"/>
                  </a:lnTo>
                  <a:lnTo>
                    <a:pt x="3976281" y="1252220"/>
                  </a:lnTo>
                  <a:lnTo>
                    <a:pt x="4000258" y="1290078"/>
                  </a:lnTo>
                  <a:lnTo>
                    <a:pt x="4023271" y="1328508"/>
                  </a:lnTo>
                  <a:lnTo>
                    <a:pt x="4045318" y="1367523"/>
                  </a:lnTo>
                  <a:lnTo>
                    <a:pt x="4066375" y="1407083"/>
                  </a:lnTo>
                  <a:lnTo>
                    <a:pt x="4086428" y="1447177"/>
                  </a:lnTo>
                  <a:lnTo>
                    <a:pt x="4105465" y="1487805"/>
                  </a:lnTo>
                  <a:lnTo>
                    <a:pt x="4123474" y="1528940"/>
                  </a:lnTo>
                  <a:lnTo>
                    <a:pt x="4140428" y="1570570"/>
                  </a:lnTo>
                  <a:lnTo>
                    <a:pt x="4156316" y="1612684"/>
                  </a:lnTo>
                  <a:lnTo>
                    <a:pt x="4171124" y="1655254"/>
                  </a:lnTo>
                  <a:lnTo>
                    <a:pt x="4184840" y="1698282"/>
                  </a:lnTo>
                  <a:lnTo>
                    <a:pt x="4197439" y="1741741"/>
                  </a:lnTo>
                  <a:lnTo>
                    <a:pt x="4208919" y="1785620"/>
                  </a:lnTo>
                  <a:lnTo>
                    <a:pt x="4219245" y="1829917"/>
                  </a:lnTo>
                  <a:lnTo>
                    <a:pt x="4228427" y="1874596"/>
                  </a:lnTo>
                  <a:lnTo>
                    <a:pt x="4236428" y="1919655"/>
                  </a:lnTo>
                  <a:lnTo>
                    <a:pt x="4243248" y="1965083"/>
                  </a:lnTo>
                  <a:lnTo>
                    <a:pt x="4248848" y="2010841"/>
                  </a:lnTo>
                  <a:lnTo>
                    <a:pt x="4253242" y="2056955"/>
                  </a:lnTo>
                  <a:lnTo>
                    <a:pt x="4256392" y="2103374"/>
                  </a:lnTo>
                  <a:lnTo>
                    <a:pt x="4258297" y="2150097"/>
                  </a:lnTo>
                  <a:lnTo>
                    <a:pt x="4258945" y="2197100"/>
                  </a:lnTo>
                  <a:lnTo>
                    <a:pt x="4258221" y="2246693"/>
                  </a:lnTo>
                  <a:lnTo>
                    <a:pt x="4256087" y="2296160"/>
                  </a:lnTo>
                  <a:lnTo>
                    <a:pt x="4252519" y="2345486"/>
                  </a:lnTo>
                  <a:lnTo>
                    <a:pt x="4247553" y="2394635"/>
                  </a:lnTo>
                  <a:lnTo>
                    <a:pt x="4241177" y="2443607"/>
                  </a:lnTo>
                  <a:lnTo>
                    <a:pt x="4233405" y="2492337"/>
                  </a:lnTo>
                  <a:lnTo>
                    <a:pt x="4224236" y="2540825"/>
                  </a:lnTo>
                  <a:lnTo>
                    <a:pt x="4213695" y="2589022"/>
                  </a:lnTo>
                  <a:lnTo>
                    <a:pt x="4201769" y="2636926"/>
                  </a:lnTo>
                  <a:lnTo>
                    <a:pt x="4188485" y="2684488"/>
                  </a:lnTo>
                  <a:lnTo>
                    <a:pt x="4173829" y="2731693"/>
                  </a:lnTo>
                  <a:lnTo>
                    <a:pt x="4157827" y="2778506"/>
                  </a:lnTo>
                  <a:lnTo>
                    <a:pt x="4140479" y="2824899"/>
                  </a:lnTo>
                  <a:lnTo>
                    <a:pt x="4121785" y="2870847"/>
                  </a:lnTo>
                  <a:lnTo>
                    <a:pt x="4101757" y="2916326"/>
                  </a:lnTo>
                  <a:lnTo>
                    <a:pt x="4080408" y="2961309"/>
                  </a:lnTo>
                  <a:lnTo>
                    <a:pt x="4057751" y="3005759"/>
                  </a:lnTo>
                  <a:lnTo>
                    <a:pt x="4033774" y="3049651"/>
                  </a:lnTo>
                  <a:lnTo>
                    <a:pt x="4008501" y="3092958"/>
                  </a:lnTo>
                  <a:lnTo>
                    <a:pt x="4082161" y="3353562"/>
                  </a:lnTo>
                  <a:lnTo>
                    <a:pt x="4360545" y="3284093"/>
                  </a:lnTo>
                  <a:lnTo>
                    <a:pt x="4386135" y="3240811"/>
                  </a:lnTo>
                  <a:lnTo>
                    <a:pt x="4410634" y="3197009"/>
                  </a:lnTo>
                  <a:lnTo>
                    <a:pt x="4434040" y="3152737"/>
                  </a:lnTo>
                  <a:lnTo>
                    <a:pt x="4456341" y="3107994"/>
                  </a:lnTo>
                  <a:lnTo>
                    <a:pt x="4477537" y="3062821"/>
                  </a:lnTo>
                  <a:lnTo>
                    <a:pt x="4497629" y="3017215"/>
                  </a:lnTo>
                  <a:lnTo>
                    <a:pt x="4516602" y="2971215"/>
                  </a:lnTo>
                  <a:lnTo>
                    <a:pt x="4534459" y="2924835"/>
                  </a:lnTo>
                  <a:lnTo>
                    <a:pt x="4551197" y="2878099"/>
                  </a:lnTo>
                  <a:lnTo>
                    <a:pt x="4566805" y="2831007"/>
                  </a:lnTo>
                  <a:lnTo>
                    <a:pt x="4581271" y="2783611"/>
                  </a:lnTo>
                  <a:lnTo>
                    <a:pt x="4594618" y="2735910"/>
                  </a:lnTo>
                  <a:lnTo>
                    <a:pt x="4606823" y="2687929"/>
                  </a:lnTo>
                  <a:lnTo>
                    <a:pt x="4617885" y="2639682"/>
                  </a:lnTo>
                  <a:lnTo>
                    <a:pt x="4627804" y="2591193"/>
                  </a:lnTo>
                  <a:lnTo>
                    <a:pt x="4636567" y="2542502"/>
                  </a:lnTo>
                  <a:lnTo>
                    <a:pt x="4644174" y="2493594"/>
                  </a:lnTo>
                  <a:lnTo>
                    <a:pt x="4650625" y="2444508"/>
                  </a:lnTo>
                  <a:lnTo>
                    <a:pt x="4655909" y="2395270"/>
                  </a:lnTo>
                  <a:lnTo>
                    <a:pt x="4660023" y="2345880"/>
                  </a:lnTo>
                  <a:lnTo>
                    <a:pt x="4662970" y="2296388"/>
                  </a:lnTo>
                  <a:lnTo>
                    <a:pt x="4664748" y="2246782"/>
                  </a:lnTo>
                  <a:lnTo>
                    <a:pt x="4665345" y="219710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9341" y="2061844"/>
              <a:ext cx="1826260" cy="2599690"/>
            </a:xfrm>
            <a:custGeom>
              <a:avLst/>
              <a:gdLst/>
              <a:ahLst/>
              <a:cxnLst/>
              <a:rect l="l" t="t" r="r" b="b"/>
              <a:pathLst>
                <a:path w="1826260" h="2599690">
                  <a:moveTo>
                    <a:pt x="1826259" y="0"/>
                  </a:moveTo>
                  <a:lnTo>
                    <a:pt x="1776757" y="1387"/>
                  </a:lnTo>
                  <a:lnTo>
                    <a:pt x="1727582" y="3991"/>
                  </a:lnTo>
                  <a:lnTo>
                    <a:pt x="1678753" y="7795"/>
                  </a:lnTo>
                  <a:lnTo>
                    <a:pt x="1630284" y="12784"/>
                  </a:lnTo>
                  <a:lnTo>
                    <a:pt x="1582193" y="18943"/>
                  </a:lnTo>
                  <a:lnTo>
                    <a:pt x="1534496" y="26255"/>
                  </a:lnTo>
                  <a:lnTo>
                    <a:pt x="1487209" y="34706"/>
                  </a:lnTo>
                  <a:lnTo>
                    <a:pt x="1440350" y="44279"/>
                  </a:lnTo>
                  <a:lnTo>
                    <a:pt x="1393934" y="54960"/>
                  </a:lnTo>
                  <a:lnTo>
                    <a:pt x="1347977" y="66732"/>
                  </a:lnTo>
                  <a:lnTo>
                    <a:pt x="1302498" y="79580"/>
                  </a:lnTo>
                  <a:lnTo>
                    <a:pt x="1257511" y="93489"/>
                  </a:lnTo>
                  <a:lnTo>
                    <a:pt x="1213033" y="108443"/>
                  </a:lnTo>
                  <a:lnTo>
                    <a:pt x="1169082" y="124426"/>
                  </a:lnTo>
                  <a:lnTo>
                    <a:pt x="1125672" y="141423"/>
                  </a:lnTo>
                  <a:lnTo>
                    <a:pt x="1082822" y="159419"/>
                  </a:lnTo>
                  <a:lnTo>
                    <a:pt x="1040546" y="178397"/>
                  </a:lnTo>
                  <a:lnTo>
                    <a:pt x="998863" y="198343"/>
                  </a:lnTo>
                  <a:lnTo>
                    <a:pt x="957788" y="219240"/>
                  </a:lnTo>
                  <a:lnTo>
                    <a:pt x="917337" y="241074"/>
                  </a:lnTo>
                  <a:lnTo>
                    <a:pt x="877527" y="263828"/>
                  </a:lnTo>
                  <a:lnTo>
                    <a:pt x="838375" y="287488"/>
                  </a:lnTo>
                  <a:lnTo>
                    <a:pt x="799897" y="312037"/>
                  </a:lnTo>
                  <a:lnTo>
                    <a:pt x="762110" y="337459"/>
                  </a:lnTo>
                  <a:lnTo>
                    <a:pt x="725030" y="363741"/>
                  </a:lnTo>
                  <a:lnTo>
                    <a:pt x="688673" y="390865"/>
                  </a:lnTo>
                  <a:lnTo>
                    <a:pt x="653056" y="418816"/>
                  </a:lnTo>
                  <a:lnTo>
                    <a:pt x="618196" y="447580"/>
                  </a:lnTo>
                  <a:lnTo>
                    <a:pt x="584109" y="477139"/>
                  </a:lnTo>
                  <a:lnTo>
                    <a:pt x="550811" y="507480"/>
                  </a:lnTo>
                  <a:lnTo>
                    <a:pt x="518319" y="538585"/>
                  </a:lnTo>
                  <a:lnTo>
                    <a:pt x="486649" y="570440"/>
                  </a:lnTo>
                  <a:lnTo>
                    <a:pt x="455818" y="603030"/>
                  </a:lnTo>
                  <a:lnTo>
                    <a:pt x="425843" y="636337"/>
                  </a:lnTo>
                  <a:lnTo>
                    <a:pt x="396739" y="670348"/>
                  </a:lnTo>
                  <a:lnTo>
                    <a:pt x="368523" y="705046"/>
                  </a:lnTo>
                  <a:lnTo>
                    <a:pt x="341213" y="740416"/>
                  </a:lnTo>
                  <a:lnTo>
                    <a:pt x="314823" y="776443"/>
                  </a:lnTo>
                  <a:lnTo>
                    <a:pt x="289371" y="813110"/>
                  </a:lnTo>
                  <a:lnTo>
                    <a:pt x="264873" y="850402"/>
                  </a:lnTo>
                  <a:lnTo>
                    <a:pt x="241346" y="888304"/>
                  </a:lnTo>
                  <a:lnTo>
                    <a:pt x="218806" y="926800"/>
                  </a:lnTo>
                  <a:lnTo>
                    <a:pt x="197269" y="965875"/>
                  </a:lnTo>
                  <a:lnTo>
                    <a:pt x="176753" y="1005513"/>
                  </a:lnTo>
                  <a:lnTo>
                    <a:pt x="157273" y="1045699"/>
                  </a:lnTo>
                  <a:lnTo>
                    <a:pt x="138846" y="1086416"/>
                  </a:lnTo>
                  <a:lnTo>
                    <a:pt x="121488" y="1127650"/>
                  </a:lnTo>
                  <a:lnTo>
                    <a:pt x="105216" y="1169384"/>
                  </a:lnTo>
                  <a:lnTo>
                    <a:pt x="90047" y="1211604"/>
                  </a:lnTo>
                  <a:lnTo>
                    <a:pt x="75997" y="1254294"/>
                  </a:lnTo>
                  <a:lnTo>
                    <a:pt x="63082" y="1297438"/>
                  </a:lnTo>
                  <a:lnTo>
                    <a:pt x="51318" y="1341021"/>
                  </a:lnTo>
                  <a:lnTo>
                    <a:pt x="40724" y="1385027"/>
                  </a:lnTo>
                  <a:lnTo>
                    <a:pt x="31313" y="1429440"/>
                  </a:lnTo>
                  <a:lnTo>
                    <a:pt x="23104" y="1474246"/>
                  </a:lnTo>
                  <a:lnTo>
                    <a:pt x="16113" y="1519427"/>
                  </a:lnTo>
                  <a:lnTo>
                    <a:pt x="10356" y="1564970"/>
                  </a:lnTo>
                  <a:lnTo>
                    <a:pt x="5850" y="1610859"/>
                  </a:lnTo>
                  <a:lnTo>
                    <a:pt x="2611" y="1657077"/>
                  </a:lnTo>
                  <a:lnTo>
                    <a:pt x="655" y="1703609"/>
                  </a:lnTo>
                  <a:lnTo>
                    <a:pt x="0" y="1750440"/>
                  </a:lnTo>
                  <a:lnTo>
                    <a:pt x="746" y="1799959"/>
                  </a:lnTo>
                  <a:lnTo>
                    <a:pt x="2977" y="1849350"/>
                  </a:lnTo>
                  <a:lnTo>
                    <a:pt x="6684" y="1898587"/>
                  </a:lnTo>
                  <a:lnTo>
                    <a:pt x="11856" y="1947640"/>
                  </a:lnTo>
                  <a:lnTo>
                    <a:pt x="18482" y="1996482"/>
                  </a:lnTo>
                  <a:lnTo>
                    <a:pt x="26552" y="2045085"/>
                  </a:lnTo>
                  <a:lnTo>
                    <a:pt x="36056" y="2093421"/>
                  </a:lnTo>
                  <a:lnTo>
                    <a:pt x="46984" y="2141461"/>
                  </a:lnTo>
                  <a:lnTo>
                    <a:pt x="59324" y="2189178"/>
                  </a:lnTo>
                  <a:lnTo>
                    <a:pt x="73068" y="2236543"/>
                  </a:lnTo>
                  <a:lnTo>
                    <a:pt x="88204" y="2283528"/>
                  </a:lnTo>
                  <a:lnTo>
                    <a:pt x="104723" y="2330106"/>
                  </a:lnTo>
                  <a:lnTo>
                    <a:pt x="122613" y="2376248"/>
                  </a:lnTo>
                  <a:lnTo>
                    <a:pt x="141865" y="2421926"/>
                  </a:lnTo>
                  <a:lnTo>
                    <a:pt x="162468" y="2467111"/>
                  </a:lnTo>
                  <a:lnTo>
                    <a:pt x="184413" y="2511777"/>
                  </a:lnTo>
                  <a:lnTo>
                    <a:pt x="207687" y="2555894"/>
                  </a:lnTo>
                  <a:lnTo>
                    <a:pt x="232282" y="2599435"/>
                  </a:lnTo>
                  <a:lnTo>
                    <a:pt x="1826259" y="1732152"/>
                  </a:lnTo>
                  <a:lnTo>
                    <a:pt x="1826259" y="0"/>
                  </a:lnTo>
                  <a:close/>
                </a:path>
              </a:pathLst>
            </a:custGeom>
            <a:solidFill>
              <a:srgbClr val="1818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05025" y="3849115"/>
              <a:ext cx="3187065" cy="1715770"/>
            </a:xfrm>
            <a:custGeom>
              <a:avLst/>
              <a:gdLst/>
              <a:ahLst/>
              <a:cxnLst/>
              <a:rect l="l" t="t" r="r" b="b"/>
              <a:pathLst>
                <a:path w="3187065" h="1715770">
                  <a:moveTo>
                    <a:pt x="1594230" y="0"/>
                  </a:moveTo>
                  <a:lnTo>
                    <a:pt x="0" y="866266"/>
                  </a:lnTo>
                  <a:lnTo>
                    <a:pt x="26324" y="906199"/>
                  </a:lnTo>
                  <a:lnTo>
                    <a:pt x="53700" y="945332"/>
                  </a:lnTo>
                  <a:lnTo>
                    <a:pt x="82105" y="983654"/>
                  </a:lnTo>
                  <a:lnTo>
                    <a:pt x="111516" y="1021152"/>
                  </a:lnTo>
                  <a:lnTo>
                    <a:pt x="141909" y="1057813"/>
                  </a:lnTo>
                  <a:lnTo>
                    <a:pt x="173261" y="1093624"/>
                  </a:lnTo>
                  <a:lnTo>
                    <a:pt x="205550" y="1128573"/>
                  </a:lnTo>
                  <a:lnTo>
                    <a:pt x="238751" y="1162647"/>
                  </a:lnTo>
                  <a:lnTo>
                    <a:pt x="272841" y="1195833"/>
                  </a:lnTo>
                  <a:lnTo>
                    <a:pt x="307799" y="1228118"/>
                  </a:lnTo>
                  <a:lnTo>
                    <a:pt x="343599" y="1259491"/>
                  </a:lnTo>
                  <a:lnTo>
                    <a:pt x="380219" y="1289937"/>
                  </a:lnTo>
                  <a:lnTo>
                    <a:pt x="417637" y="1319445"/>
                  </a:lnTo>
                  <a:lnTo>
                    <a:pt x="455828" y="1348001"/>
                  </a:lnTo>
                  <a:lnTo>
                    <a:pt x="494769" y="1375593"/>
                  </a:lnTo>
                  <a:lnTo>
                    <a:pt x="534438" y="1402209"/>
                  </a:lnTo>
                  <a:lnTo>
                    <a:pt x="574811" y="1427835"/>
                  </a:lnTo>
                  <a:lnTo>
                    <a:pt x="615865" y="1452458"/>
                  </a:lnTo>
                  <a:lnTo>
                    <a:pt x="657576" y="1476067"/>
                  </a:lnTo>
                  <a:lnTo>
                    <a:pt x="699923" y="1498648"/>
                  </a:lnTo>
                  <a:lnTo>
                    <a:pt x="742880" y="1520189"/>
                  </a:lnTo>
                  <a:lnTo>
                    <a:pt x="786426" y="1540676"/>
                  </a:lnTo>
                  <a:lnTo>
                    <a:pt x="830537" y="1560098"/>
                  </a:lnTo>
                  <a:lnTo>
                    <a:pt x="875189" y="1578441"/>
                  </a:lnTo>
                  <a:lnTo>
                    <a:pt x="920361" y="1595693"/>
                  </a:lnTo>
                  <a:lnTo>
                    <a:pt x="966027" y="1611841"/>
                  </a:lnTo>
                  <a:lnTo>
                    <a:pt x="1012166" y="1626872"/>
                  </a:lnTo>
                  <a:lnTo>
                    <a:pt x="1058754" y="1640774"/>
                  </a:lnTo>
                  <a:lnTo>
                    <a:pt x="1105768" y="1653534"/>
                  </a:lnTo>
                  <a:lnTo>
                    <a:pt x="1153185" y="1665139"/>
                  </a:lnTo>
                  <a:lnTo>
                    <a:pt x="1200981" y="1675576"/>
                  </a:lnTo>
                  <a:lnTo>
                    <a:pt x="1249134" y="1684833"/>
                  </a:lnTo>
                  <a:lnTo>
                    <a:pt x="1297619" y="1692897"/>
                  </a:lnTo>
                  <a:lnTo>
                    <a:pt x="1346415" y="1699755"/>
                  </a:lnTo>
                  <a:lnTo>
                    <a:pt x="1395497" y="1705395"/>
                  </a:lnTo>
                  <a:lnTo>
                    <a:pt x="1444843" y="1709804"/>
                  </a:lnTo>
                  <a:lnTo>
                    <a:pt x="1494429" y="1712968"/>
                  </a:lnTo>
                  <a:lnTo>
                    <a:pt x="1544233" y="1714877"/>
                  </a:lnTo>
                  <a:lnTo>
                    <a:pt x="1594230" y="1715515"/>
                  </a:lnTo>
                  <a:lnTo>
                    <a:pt x="1644114" y="1714877"/>
                  </a:lnTo>
                  <a:lnTo>
                    <a:pt x="1693810" y="1712968"/>
                  </a:lnTo>
                  <a:lnTo>
                    <a:pt x="1743295" y="1709804"/>
                  </a:lnTo>
                  <a:lnTo>
                    <a:pt x="1792545" y="1705395"/>
                  </a:lnTo>
                  <a:lnTo>
                    <a:pt x="1841538" y="1699755"/>
                  </a:lnTo>
                  <a:lnTo>
                    <a:pt x="1890249" y="1692897"/>
                  </a:lnTo>
                  <a:lnTo>
                    <a:pt x="1938656" y="1684833"/>
                  </a:lnTo>
                  <a:lnTo>
                    <a:pt x="1986735" y="1675576"/>
                  </a:lnTo>
                  <a:lnTo>
                    <a:pt x="2034463" y="1665139"/>
                  </a:lnTo>
                  <a:lnTo>
                    <a:pt x="2081816" y="1653534"/>
                  </a:lnTo>
                  <a:lnTo>
                    <a:pt x="2128771" y="1640774"/>
                  </a:lnTo>
                  <a:lnTo>
                    <a:pt x="2175305" y="1626872"/>
                  </a:lnTo>
                  <a:lnTo>
                    <a:pt x="2221394" y="1611841"/>
                  </a:lnTo>
                  <a:lnTo>
                    <a:pt x="2267015" y="1595693"/>
                  </a:lnTo>
                  <a:lnTo>
                    <a:pt x="2312145" y="1578441"/>
                  </a:lnTo>
                  <a:lnTo>
                    <a:pt x="2356759" y="1560098"/>
                  </a:lnTo>
                  <a:lnTo>
                    <a:pt x="2400836" y="1540676"/>
                  </a:lnTo>
                  <a:lnTo>
                    <a:pt x="2444351" y="1520189"/>
                  </a:lnTo>
                  <a:lnTo>
                    <a:pt x="2487281" y="1498648"/>
                  </a:lnTo>
                  <a:lnTo>
                    <a:pt x="2529603" y="1476067"/>
                  </a:lnTo>
                  <a:lnTo>
                    <a:pt x="2571293" y="1452458"/>
                  </a:lnTo>
                  <a:lnTo>
                    <a:pt x="2612328" y="1427835"/>
                  </a:lnTo>
                  <a:lnTo>
                    <a:pt x="2652685" y="1402209"/>
                  </a:lnTo>
                  <a:lnTo>
                    <a:pt x="2692340" y="1375593"/>
                  </a:lnTo>
                  <a:lnTo>
                    <a:pt x="2731270" y="1348001"/>
                  </a:lnTo>
                  <a:lnTo>
                    <a:pt x="2769451" y="1319445"/>
                  </a:lnTo>
                  <a:lnTo>
                    <a:pt x="2806860" y="1289937"/>
                  </a:lnTo>
                  <a:lnTo>
                    <a:pt x="2843475" y="1259491"/>
                  </a:lnTo>
                  <a:lnTo>
                    <a:pt x="2879270" y="1228118"/>
                  </a:lnTo>
                  <a:lnTo>
                    <a:pt x="2914224" y="1195833"/>
                  </a:lnTo>
                  <a:lnTo>
                    <a:pt x="2948313" y="1162647"/>
                  </a:lnTo>
                  <a:lnTo>
                    <a:pt x="2981512" y="1128573"/>
                  </a:lnTo>
                  <a:lnTo>
                    <a:pt x="3013800" y="1093624"/>
                  </a:lnTo>
                  <a:lnTo>
                    <a:pt x="3045152" y="1057813"/>
                  </a:lnTo>
                  <a:lnTo>
                    <a:pt x="3075546" y="1021152"/>
                  </a:lnTo>
                  <a:lnTo>
                    <a:pt x="3104957" y="983654"/>
                  </a:lnTo>
                  <a:lnTo>
                    <a:pt x="3133363" y="945332"/>
                  </a:lnTo>
                  <a:lnTo>
                    <a:pt x="3160740" y="906199"/>
                  </a:lnTo>
                  <a:lnTo>
                    <a:pt x="3187065" y="866266"/>
                  </a:lnTo>
                  <a:lnTo>
                    <a:pt x="159423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3545" y="2061844"/>
              <a:ext cx="1826260" cy="2599690"/>
            </a:xfrm>
            <a:custGeom>
              <a:avLst/>
              <a:gdLst/>
              <a:ahLst/>
              <a:cxnLst/>
              <a:rect l="l" t="t" r="r" b="b"/>
              <a:pathLst>
                <a:path w="1826260" h="2599690">
                  <a:moveTo>
                    <a:pt x="0" y="0"/>
                  </a:moveTo>
                  <a:lnTo>
                    <a:pt x="0" y="1732152"/>
                  </a:lnTo>
                  <a:lnTo>
                    <a:pt x="1593723" y="2599435"/>
                  </a:lnTo>
                  <a:lnTo>
                    <a:pt x="1618545" y="2555894"/>
                  </a:lnTo>
                  <a:lnTo>
                    <a:pt x="1641998" y="2511777"/>
                  </a:lnTo>
                  <a:lnTo>
                    <a:pt x="1664075" y="2467111"/>
                  </a:lnTo>
                  <a:lnTo>
                    <a:pt x="1684771" y="2421926"/>
                  </a:lnTo>
                  <a:lnTo>
                    <a:pt x="1704078" y="2376248"/>
                  </a:lnTo>
                  <a:lnTo>
                    <a:pt x="1721992" y="2330106"/>
                  </a:lnTo>
                  <a:lnTo>
                    <a:pt x="1738507" y="2283528"/>
                  </a:lnTo>
                  <a:lnTo>
                    <a:pt x="1753617" y="2236543"/>
                  </a:lnTo>
                  <a:lnTo>
                    <a:pt x="1767316" y="2189178"/>
                  </a:lnTo>
                  <a:lnTo>
                    <a:pt x="1779597" y="2141461"/>
                  </a:lnTo>
                  <a:lnTo>
                    <a:pt x="1790456" y="2093421"/>
                  </a:lnTo>
                  <a:lnTo>
                    <a:pt x="1799886" y="2045085"/>
                  </a:lnTo>
                  <a:lnTo>
                    <a:pt x="1807881" y="1996482"/>
                  </a:lnTo>
                  <a:lnTo>
                    <a:pt x="1814436" y="1947640"/>
                  </a:lnTo>
                  <a:lnTo>
                    <a:pt x="1819544" y="1898587"/>
                  </a:lnTo>
                  <a:lnTo>
                    <a:pt x="1823201" y="1849350"/>
                  </a:lnTo>
                  <a:lnTo>
                    <a:pt x="1825399" y="1799959"/>
                  </a:lnTo>
                  <a:lnTo>
                    <a:pt x="1826132" y="1750440"/>
                  </a:lnTo>
                  <a:lnTo>
                    <a:pt x="1825478" y="1703609"/>
                  </a:lnTo>
                  <a:lnTo>
                    <a:pt x="1823524" y="1657077"/>
                  </a:lnTo>
                  <a:lnTo>
                    <a:pt x="1820288" y="1610859"/>
                  </a:lnTo>
                  <a:lnTo>
                    <a:pt x="1815787" y="1564970"/>
                  </a:lnTo>
                  <a:lnTo>
                    <a:pt x="1810035" y="1519427"/>
                  </a:lnTo>
                  <a:lnTo>
                    <a:pt x="1803051" y="1474246"/>
                  </a:lnTo>
                  <a:lnTo>
                    <a:pt x="1794850" y="1429440"/>
                  </a:lnTo>
                  <a:lnTo>
                    <a:pt x="1785449" y="1385027"/>
                  </a:lnTo>
                  <a:lnTo>
                    <a:pt x="1774863" y="1341021"/>
                  </a:lnTo>
                  <a:lnTo>
                    <a:pt x="1763111" y="1297438"/>
                  </a:lnTo>
                  <a:lnTo>
                    <a:pt x="1750207" y="1254294"/>
                  </a:lnTo>
                  <a:lnTo>
                    <a:pt x="1736169" y="1211604"/>
                  </a:lnTo>
                  <a:lnTo>
                    <a:pt x="1721012" y="1169384"/>
                  </a:lnTo>
                  <a:lnTo>
                    <a:pt x="1704754" y="1127650"/>
                  </a:lnTo>
                  <a:lnTo>
                    <a:pt x="1687410" y="1086416"/>
                  </a:lnTo>
                  <a:lnTo>
                    <a:pt x="1668997" y="1045699"/>
                  </a:lnTo>
                  <a:lnTo>
                    <a:pt x="1649532" y="1005513"/>
                  </a:lnTo>
                  <a:lnTo>
                    <a:pt x="1629030" y="965875"/>
                  </a:lnTo>
                  <a:lnTo>
                    <a:pt x="1607508" y="926800"/>
                  </a:lnTo>
                  <a:lnTo>
                    <a:pt x="1584983" y="888304"/>
                  </a:lnTo>
                  <a:lnTo>
                    <a:pt x="1561471" y="850402"/>
                  </a:lnTo>
                  <a:lnTo>
                    <a:pt x="1536989" y="813110"/>
                  </a:lnTo>
                  <a:lnTo>
                    <a:pt x="1511552" y="776443"/>
                  </a:lnTo>
                  <a:lnTo>
                    <a:pt x="1485178" y="740416"/>
                  </a:lnTo>
                  <a:lnTo>
                    <a:pt x="1457882" y="705046"/>
                  </a:lnTo>
                  <a:lnTo>
                    <a:pt x="1429681" y="670348"/>
                  </a:lnTo>
                  <a:lnTo>
                    <a:pt x="1400592" y="636337"/>
                  </a:lnTo>
                  <a:lnTo>
                    <a:pt x="1370630" y="603030"/>
                  </a:lnTo>
                  <a:lnTo>
                    <a:pt x="1339813" y="570440"/>
                  </a:lnTo>
                  <a:lnTo>
                    <a:pt x="1308156" y="538585"/>
                  </a:lnTo>
                  <a:lnTo>
                    <a:pt x="1275677" y="507480"/>
                  </a:lnTo>
                  <a:lnTo>
                    <a:pt x="1242390" y="477139"/>
                  </a:lnTo>
                  <a:lnTo>
                    <a:pt x="1208314" y="447580"/>
                  </a:lnTo>
                  <a:lnTo>
                    <a:pt x="1173464" y="418816"/>
                  </a:lnTo>
                  <a:lnTo>
                    <a:pt x="1137857" y="390865"/>
                  </a:lnTo>
                  <a:lnTo>
                    <a:pt x="1101509" y="363741"/>
                  </a:lnTo>
                  <a:lnTo>
                    <a:pt x="1064436" y="337459"/>
                  </a:lnTo>
                  <a:lnTo>
                    <a:pt x="1026655" y="312037"/>
                  </a:lnTo>
                  <a:lnTo>
                    <a:pt x="988183" y="287488"/>
                  </a:lnTo>
                  <a:lnTo>
                    <a:pt x="949035" y="263828"/>
                  </a:lnTo>
                  <a:lnTo>
                    <a:pt x="909229" y="241074"/>
                  </a:lnTo>
                  <a:lnTo>
                    <a:pt x="868780" y="219240"/>
                  </a:lnTo>
                  <a:lnTo>
                    <a:pt x="827705" y="198343"/>
                  </a:lnTo>
                  <a:lnTo>
                    <a:pt x="786020" y="178397"/>
                  </a:lnTo>
                  <a:lnTo>
                    <a:pt x="743742" y="159419"/>
                  </a:lnTo>
                  <a:lnTo>
                    <a:pt x="700887" y="141423"/>
                  </a:lnTo>
                  <a:lnTo>
                    <a:pt x="657472" y="124426"/>
                  </a:lnTo>
                  <a:lnTo>
                    <a:pt x="613512" y="108443"/>
                  </a:lnTo>
                  <a:lnTo>
                    <a:pt x="569025" y="93489"/>
                  </a:lnTo>
                  <a:lnTo>
                    <a:pt x="524027" y="79580"/>
                  </a:lnTo>
                  <a:lnTo>
                    <a:pt x="478534" y="66732"/>
                  </a:lnTo>
                  <a:lnTo>
                    <a:pt x="432563" y="54960"/>
                  </a:lnTo>
                  <a:lnTo>
                    <a:pt x="386130" y="44279"/>
                  </a:lnTo>
                  <a:lnTo>
                    <a:pt x="339251" y="34706"/>
                  </a:lnTo>
                  <a:lnTo>
                    <a:pt x="291943" y="26255"/>
                  </a:lnTo>
                  <a:lnTo>
                    <a:pt x="244222" y="18943"/>
                  </a:lnTo>
                  <a:lnTo>
                    <a:pt x="196104" y="12784"/>
                  </a:lnTo>
                  <a:lnTo>
                    <a:pt x="147607" y="7795"/>
                  </a:lnTo>
                  <a:lnTo>
                    <a:pt x="98746" y="3991"/>
                  </a:lnTo>
                  <a:lnTo>
                    <a:pt x="49538" y="1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91842" y="2666187"/>
            <a:ext cx="1066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Capter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besoins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0865" y="2586939"/>
            <a:ext cx="13843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Affiner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concrétiser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d’approche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1370" y="4341621"/>
            <a:ext cx="648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Tester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61807" y="3440557"/>
            <a:ext cx="2877185" cy="817244"/>
          </a:xfrm>
          <a:custGeom>
            <a:avLst/>
            <a:gdLst/>
            <a:ahLst/>
            <a:cxnLst/>
            <a:rect l="l" t="t" r="r" b="b"/>
            <a:pathLst>
              <a:path w="2877184" h="817245">
                <a:moveTo>
                  <a:pt x="2740533" y="0"/>
                </a:moveTo>
                <a:lnTo>
                  <a:pt x="136144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3"/>
                </a:lnTo>
                <a:lnTo>
                  <a:pt x="0" y="680846"/>
                </a:lnTo>
                <a:lnTo>
                  <a:pt x="6941" y="723876"/>
                </a:lnTo>
                <a:lnTo>
                  <a:pt x="26269" y="761249"/>
                </a:lnTo>
                <a:lnTo>
                  <a:pt x="55741" y="790721"/>
                </a:lnTo>
                <a:lnTo>
                  <a:pt x="93114" y="810049"/>
                </a:lnTo>
                <a:lnTo>
                  <a:pt x="136144" y="816990"/>
                </a:lnTo>
                <a:lnTo>
                  <a:pt x="2740533" y="816990"/>
                </a:lnTo>
                <a:lnTo>
                  <a:pt x="2783562" y="810049"/>
                </a:lnTo>
                <a:lnTo>
                  <a:pt x="2820935" y="790721"/>
                </a:lnTo>
                <a:lnTo>
                  <a:pt x="2850407" y="761249"/>
                </a:lnTo>
                <a:lnTo>
                  <a:pt x="2869735" y="723876"/>
                </a:lnTo>
                <a:lnTo>
                  <a:pt x="2876677" y="680846"/>
                </a:lnTo>
                <a:lnTo>
                  <a:pt x="2876677" y="136143"/>
                </a:lnTo>
                <a:lnTo>
                  <a:pt x="2869735" y="93114"/>
                </a:lnTo>
                <a:lnTo>
                  <a:pt x="2850407" y="55741"/>
                </a:lnTo>
                <a:lnTo>
                  <a:pt x="2820935" y="26269"/>
                </a:lnTo>
                <a:lnTo>
                  <a:pt x="2783562" y="6941"/>
                </a:lnTo>
                <a:lnTo>
                  <a:pt x="2740533" y="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16645" y="3693921"/>
            <a:ext cx="2169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64297" y="6177788"/>
            <a:ext cx="9350375" cy="426084"/>
            <a:chOff x="1364297" y="6177788"/>
            <a:chExt cx="9350375" cy="426084"/>
          </a:xfrm>
        </p:grpSpPr>
        <p:sp>
          <p:nvSpPr>
            <p:cNvPr id="15" name="object 15"/>
            <p:cNvSpPr/>
            <p:nvPr/>
          </p:nvSpPr>
          <p:spPr>
            <a:xfrm>
              <a:off x="1365885" y="6179375"/>
              <a:ext cx="9347200" cy="422909"/>
            </a:xfrm>
            <a:custGeom>
              <a:avLst/>
              <a:gdLst/>
              <a:ahLst/>
              <a:cxnLst/>
              <a:rect l="l" t="t" r="r" b="b"/>
              <a:pathLst>
                <a:path w="9347200" h="422909">
                  <a:moveTo>
                    <a:pt x="9135618" y="0"/>
                  </a:moveTo>
                  <a:lnTo>
                    <a:pt x="9135618" y="119380"/>
                  </a:lnTo>
                  <a:lnTo>
                    <a:pt x="0" y="119380"/>
                  </a:lnTo>
                  <a:lnTo>
                    <a:pt x="91821" y="211289"/>
                  </a:lnTo>
                  <a:lnTo>
                    <a:pt x="0" y="303174"/>
                  </a:lnTo>
                  <a:lnTo>
                    <a:pt x="9135618" y="303174"/>
                  </a:lnTo>
                  <a:lnTo>
                    <a:pt x="9135618" y="422567"/>
                  </a:lnTo>
                  <a:lnTo>
                    <a:pt x="9346946" y="211289"/>
                  </a:lnTo>
                  <a:lnTo>
                    <a:pt x="913561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65885" y="6179375"/>
              <a:ext cx="9347200" cy="422909"/>
            </a:xfrm>
            <a:custGeom>
              <a:avLst/>
              <a:gdLst/>
              <a:ahLst/>
              <a:cxnLst/>
              <a:rect l="l" t="t" r="r" b="b"/>
              <a:pathLst>
                <a:path w="9347200" h="422909">
                  <a:moveTo>
                    <a:pt x="0" y="119380"/>
                  </a:moveTo>
                  <a:lnTo>
                    <a:pt x="9135618" y="119380"/>
                  </a:lnTo>
                  <a:lnTo>
                    <a:pt x="9135618" y="0"/>
                  </a:lnTo>
                  <a:lnTo>
                    <a:pt x="9346946" y="211289"/>
                  </a:lnTo>
                  <a:lnTo>
                    <a:pt x="9135618" y="422567"/>
                  </a:lnTo>
                  <a:lnTo>
                    <a:pt x="9135618" y="303174"/>
                  </a:lnTo>
                  <a:lnTo>
                    <a:pt x="0" y="303174"/>
                  </a:lnTo>
                  <a:lnTo>
                    <a:pt x="91821" y="211289"/>
                  </a:lnTo>
                  <a:lnTo>
                    <a:pt x="0" y="119380"/>
                  </a:lnTo>
                  <a:close/>
                </a:path>
              </a:pathLst>
            </a:custGeom>
            <a:ln w="31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55463" y="6266789"/>
            <a:ext cx="1370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xfrm>
            <a:off x="3935984" y="343281"/>
            <a:ext cx="56965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2560" marR="5080" indent="-142049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B92"/>
                </a:solidFill>
              </a:rPr>
              <a:t>Approche</a:t>
            </a:r>
            <a:r>
              <a:rPr spc="-50" dirty="0">
                <a:solidFill>
                  <a:srgbClr val="007B92"/>
                </a:solidFill>
              </a:rPr>
              <a:t> </a:t>
            </a:r>
            <a:r>
              <a:rPr dirty="0">
                <a:solidFill>
                  <a:srgbClr val="007B92"/>
                </a:solidFill>
              </a:rPr>
              <a:t>change</a:t>
            </a:r>
            <a:r>
              <a:rPr spc="-45" dirty="0">
                <a:solidFill>
                  <a:srgbClr val="007B92"/>
                </a:solidFill>
              </a:rPr>
              <a:t> </a:t>
            </a:r>
            <a:r>
              <a:rPr dirty="0">
                <a:solidFill>
                  <a:srgbClr val="007B92"/>
                </a:solidFill>
              </a:rPr>
              <a:t>&amp;</a:t>
            </a:r>
            <a:r>
              <a:rPr spc="-20" dirty="0">
                <a:solidFill>
                  <a:srgbClr val="007B92"/>
                </a:solidFill>
              </a:rPr>
              <a:t> </a:t>
            </a:r>
            <a:r>
              <a:rPr dirty="0">
                <a:solidFill>
                  <a:srgbClr val="007B92"/>
                </a:solidFill>
              </a:rPr>
              <a:t>communication</a:t>
            </a:r>
            <a:r>
              <a:rPr spc="-60" dirty="0">
                <a:solidFill>
                  <a:srgbClr val="007B92"/>
                </a:solidFill>
              </a:rPr>
              <a:t> </a:t>
            </a:r>
            <a:r>
              <a:rPr dirty="0">
                <a:solidFill>
                  <a:srgbClr val="007B92"/>
                </a:solidFill>
              </a:rPr>
              <a:t>:</a:t>
            </a:r>
            <a:r>
              <a:rPr spc="-20" dirty="0">
                <a:solidFill>
                  <a:srgbClr val="007B92"/>
                </a:solidFill>
              </a:rPr>
              <a:t> </a:t>
            </a:r>
            <a:r>
              <a:rPr spc="-25" dirty="0">
                <a:solidFill>
                  <a:srgbClr val="007B92"/>
                </a:solidFill>
              </a:rPr>
              <a:t>de </a:t>
            </a:r>
            <a:r>
              <a:rPr dirty="0">
                <a:solidFill>
                  <a:srgbClr val="007B92"/>
                </a:solidFill>
              </a:rPr>
              <a:t>réactive</a:t>
            </a:r>
            <a:r>
              <a:rPr spc="-45" dirty="0">
                <a:solidFill>
                  <a:srgbClr val="007B92"/>
                </a:solidFill>
              </a:rPr>
              <a:t> </a:t>
            </a:r>
            <a:r>
              <a:rPr dirty="0">
                <a:solidFill>
                  <a:srgbClr val="007B92"/>
                </a:solidFill>
              </a:rPr>
              <a:t>à</a:t>
            </a:r>
            <a:r>
              <a:rPr spc="-10" dirty="0">
                <a:solidFill>
                  <a:srgbClr val="007B92"/>
                </a:solidFill>
              </a:rPr>
              <a:t> proactive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77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79265" y="2008632"/>
            <a:ext cx="4633595" cy="4364990"/>
            <a:chOff x="3779265" y="2008632"/>
            <a:chExt cx="4633595" cy="4364990"/>
          </a:xfrm>
        </p:grpSpPr>
        <p:sp>
          <p:nvSpPr>
            <p:cNvPr id="4" name="object 4"/>
            <p:cNvSpPr/>
            <p:nvPr/>
          </p:nvSpPr>
          <p:spPr>
            <a:xfrm>
              <a:off x="4543424" y="2008632"/>
              <a:ext cx="3095625" cy="2823210"/>
            </a:xfrm>
            <a:custGeom>
              <a:avLst/>
              <a:gdLst/>
              <a:ahLst/>
              <a:cxnLst/>
              <a:rect l="l" t="t" r="r" b="b"/>
              <a:pathLst>
                <a:path w="3095625" h="2823210">
                  <a:moveTo>
                    <a:pt x="1547876" y="0"/>
                  </a:moveTo>
                  <a:lnTo>
                    <a:pt x="1498741" y="745"/>
                  </a:lnTo>
                  <a:lnTo>
                    <a:pt x="1449989" y="2965"/>
                  </a:lnTo>
                  <a:lnTo>
                    <a:pt x="1401641" y="6639"/>
                  </a:lnTo>
                  <a:lnTo>
                    <a:pt x="1353719" y="11744"/>
                  </a:lnTo>
                  <a:lnTo>
                    <a:pt x="1306248" y="18259"/>
                  </a:lnTo>
                  <a:lnTo>
                    <a:pt x="1259249" y="26160"/>
                  </a:lnTo>
                  <a:lnTo>
                    <a:pt x="1212745" y="35427"/>
                  </a:lnTo>
                  <a:lnTo>
                    <a:pt x="1166758" y="46036"/>
                  </a:lnTo>
                  <a:lnTo>
                    <a:pt x="1121312" y="57967"/>
                  </a:lnTo>
                  <a:lnTo>
                    <a:pt x="1076429" y="71196"/>
                  </a:lnTo>
                  <a:lnTo>
                    <a:pt x="1032132" y="85702"/>
                  </a:lnTo>
                  <a:lnTo>
                    <a:pt x="988443" y="101463"/>
                  </a:lnTo>
                  <a:lnTo>
                    <a:pt x="945386" y="118457"/>
                  </a:lnTo>
                  <a:lnTo>
                    <a:pt x="902981" y="136661"/>
                  </a:lnTo>
                  <a:lnTo>
                    <a:pt x="861254" y="156053"/>
                  </a:lnTo>
                  <a:lnTo>
                    <a:pt x="820225" y="176612"/>
                  </a:lnTo>
                  <a:lnTo>
                    <a:pt x="779918" y="198316"/>
                  </a:lnTo>
                  <a:lnTo>
                    <a:pt x="740356" y="221141"/>
                  </a:lnTo>
                  <a:lnTo>
                    <a:pt x="701560" y="245067"/>
                  </a:lnTo>
                  <a:lnTo>
                    <a:pt x="663554" y="270071"/>
                  </a:lnTo>
                  <a:lnTo>
                    <a:pt x="626361" y="296131"/>
                  </a:lnTo>
                  <a:lnTo>
                    <a:pt x="590003" y="323225"/>
                  </a:lnTo>
                  <a:lnTo>
                    <a:pt x="554502" y="351331"/>
                  </a:lnTo>
                  <a:lnTo>
                    <a:pt x="519882" y="380427"/>
                  </a:lnTo>
                  <a:lnTo>
                    <a:pt x="486165" y="410490"/>
                  </a:lnTo>
                  <a:lnTo>
                    <a:pt x="453374" y="441499"/>
                  </a:lnTo>
                  <a:lnTo>
                    <a:pt x="421531" y="473432"/>
                  </a:lnTo>
                  <a:lnTo>
                    <a:pt x="390659" y="506266"/>
                  </a:lnTo>
                  <a:lnTo>
                    <a:pt x="360781" y="539980"/>
                  </a:lnTo>
                  <a:lnTo>
                    <a:pt x="331919" y="574551"/>
                  </a:lnTo>
                  <a:lnTo>
                    <a:pt x="304097" y="609958"/>
                  </a:lnTo>
                  <a:lnTo>
                    <a:pt x="277336" y="646177"/>
                  </a:lnTo>
                  <a:lnTo>
                    <a:pt x="251659" y="683188"/>
                  </a:lnTo>
                  <a:lnTo>
                    <a:pt x="227090" y="720968"/>
                  </a:lnTo>
                  <a:lnTo>
                    <a:pt x="203651" y="759495"/>
                  </a:lnTo>
                  <a:lnTo>
                    <a:pt x="181364" y="798747"/>
                  </a:lnTo>
                  <a:lnTo>
                    <a:pt x="160252" y="838702"/>
                  </a:lnTo>
                  <a:lnTo>
                    <a:pt x="140337" y="879338"/>
                  </a:lnTo>
                  <a:lnTo>
                    <a:pt x="121644" y="920632"/>
                  </a:lnTo>
                  <a:lnTo>
                    <a:pt x="104193" y="962564"/>
                  </a:lnTo>
                  <a:lnTo>
                    <a:pt x="88008" y="1005109"/>
                  </a:lnTo>
                  <a:lnTo>
                    <a:pt x="73112" y="1048247"/>
                  </a:lnTo>
                  <a:lnTo>
                    <a:pt x="59526" y="1091956"/>
                  </a:lnTo>
                  <a:lnTo>
                    <a:pt x="47275" y="1136213"/>
                  </a:lnTo>
                  <a:lnTo>
                    <a:pt x="36380" y="1180997"/>
                  </a:lnTo>
                  <a:lnTo>
                    <a:pt x="26864" y="1226284"/>
                  </a:lnTo>
                  <a:lnTo>
                    <a:pt x="18750" y="1272054"/>
                  </a:lnTo>
                  <a:lnTo>
                    <a:pt x="12060" y="1318284"/>
                  </a:lnTo>
                  <a:lnTo>
                    <a:pt x="6818" y="1364952"/>
                  </a:lnTo>
                  <a:lnTo>
                    <a:pt x="3045" y="1412035"/>
                  </a:lnTo>
                  <a:lnTo>
                    <a:pt x="765" y="1459513"/>
                  </a:lnTo>
                  <a:lnTo>
                    <a:pt x="0" y="1507363"/>
                  </a:lnTo>
                  <a:lnTo>
                    <a:pt x="140" y="1527038"/>
                  </a:lnTo>
                  <a:lnTo>
                    <a:pt x="2159" y="1585848"/>
                  </a:lnTo>
                  <a:lnTo>
                    <a:pt x="5593" y="1635518"/>
                  </a:lnTo>
                  <a:lnTo>
                    <a:pt x="10663" y="1684736"/>
                  </a:lnTo>
                  <a:lnTo>
                    <a:pt x="17343" y="1733475"/>
                  </a:lnTo>
                  <a:lnTo>
                    <a:pt x="25605" y="1781711"/>
                  </a:lnTo>
                  <a:lnTo>
                    <a:pt x="35425" y="1829417"/>
                  </a:lnTo>
                  <a:lnTo>
                    <a:pt x="46774" y="1876567"/>
                  </a:lnTo>
                  <a:lnTo>
                    <a:pt x="59627" y="1923137"/>
                  </a:lnTo>
                  <a:lnTo>
                    <a:pt x="73957" y="1969099"/>
                  </a:lnTo>
                  <a:lnTo>
                    <a:pt x="89738" y="2014428"/>
                  </a:lnTo>
                  <a:lnTo>
                    <a:pt x="106943" y="2059099"/>
                  </a:lnTo>
                  <a:lnTo>
                    <a:pt x="125546" y="2103085"/>
                  </a:lnTo>
                  <a:lnTo>
                    <a:pt x="145520" y="2146361"/>
                  </a:lnTo>
                  <a:lnTo>
                    <a:pt x="166839" y="2188900"/>
                  </a:lnTo>
                  <a:lnTo>
                    <a:pt x="189477" y="2230678"/>
                  </a:lnTo>
                  <a:lnTo>
                    <a:pt x="213406" y="2271668"/>
                  </a:lnTo>
                  <a:lnTo>
                    <a:pt x="238601" y="2311844"/>
                  </a:lnTo>
                  <a:lnTo>
                    <a:pt x="265035" y="2351181"/>
                  </a:lnTo>
                  <a:lnTo>
                    <a:pt x="292681" y="2389653"/>
                  </a:lnTo>
                  <a:lnTo>
                    <a:pt x="321513" y="2427233"/>
                  </a:lnTo>
                  <a:lnTo>
                    <a:pt x="351505" y="2463897"/>
                  </a:lnTo>
                  <a:lnTo>
                    <a:pt x="382630" y="2499618"/>
                  </a:lnTo>
                  <a:lnTo>
                    <a:pt x="414862" y="2534371"/>
                  </a:lnTo>
                  <a:lnTo>
                    <a:pt x="448174" y="2568130"/>
                  </a:lnTo>
                  <a:lnTo>
                    <a:pt x="482540" y="2600868"/>
                  </a:lnTo>
                  <a:lnTo>
                    <a:pt x="517933" y="2632561"/>
                  </a:lnTo>
                  <a:lnTo>
                    <a:pt x="554327" y="2663182"/>
                  </a:lnTo>
                  <a:lnTo>
                    <a:pt x="591695" y="2692705"/>
                  </a:lnTo>
                  <a:lnTo>
                    <a:pt x="630011" y="2721105"/>
                  </a:lnTo>
                  <a:lnTo>
                    <a:pt x="669249" y="2748356"/>
                  </a:lnTo>
                  <a:lnTo>
                    <a:pt x="709381" y="2774432"/>
                  </a:lnTo>
                  <a:lnTo>
                    <a:pt x="750382" y="2799307"/>
                  </a:lnTo>
                  <a:lnTo>
                    <a:pt x="792226" y="2822955"/>
                  </a:lnTo>
                  <a:lnTo>
                    <a:pt x="795149" y="2771612"/>
                  </a:lnTo>
                  <a:lnTo>
                    <a:pt x="799818" y="2720739"/>
                  </a:lnTo>
                  <a:lnTo>
                    <a:pt x="806205" y="2670366"/>
                  </a:lnTo>
                  <a:lnTo>
                    <a:pt x="814281" y="2620521"/>
                  </a:lnTo>
                  <a:lnTo>
                    <a:pt x="824016" y="2571232"/>
                  </a:lnTo>
                  <a:lnTo>
                    <a:pt x="835382" y="2522527"/>
                  </a:lnTo>
                  <a:lnTo>
                    <a:pt x="848349" y="2474435"/>
                  </a:lnTo>
                  <a:lnTo>
                    <a:pt x="862890" y="2426983"/>
                  </a:lnTo>
                  <a:lnTo>
                    <a:pt x="878974" y="2380200"/>
                  </a:lnTo>
                  <a:lnTo>
                    <a:pt x="896574" y="2334114"/>
                  </a:lnTo>
                  <a:lnTo>
                    <a:pt x="915659" y="2288753"/>
                  </a:lnTo>
                  <a:lnTo>
                    <a:pt x="936202" y="2244145"/>
                  </a:lnTo>
                  <a:lnTo>
                    <a:pt x="958173" y="2200318"/>
                  </a:lnTo>
                  <a:lnTo>
                    <a:pt x="981543" y="2157302"/>
                  </a:lnTo>
                  <a:lnTo>
                    <a:pt x="1006284" y="2115123"/>
                  </a:lnTo>
                  <a:lnTo>
                    <a:pt x="1032365" y="2073810"/>
                  </a:lnTo>
                  <a:lnTo>
                    <a:pt x="1059760" y="2033392"/>
                  </a:lnTo>
                  <a:lnTo>
                    <a:pt x="1088438" y="1993896"/>
                  </a:lnTo>
                  <a:lnTo>
                    <a:pt x="1118371" y="1955350"/>
                  </a:lnTo>
                  <a:lnTo>
                    <a:pt x="1149529" y="1917783"/>
                  </a:lnTo>
                  <a:lnTo>
                    <a:pt x="1181884" y="1881224"/>
                  </a:lnTo>
                  <a:lnTo>
                    <a:pt x="1215407" y="1845699"/>
                  </a:lnTo>
                  <a:lnTo>
                    <a:pt x="1250069" y="1811238"/>
                  </a:lnTo>
                  <a:lnTo>
                    <a:pt x="1285841" y="1777869"/>
                  </a:lnTo>
                  <a:lnTo>
                    <a:pt x="1322694" y="1745619"/>
                  </a:lnTo>
                  <a:lnTo>
                    <a:pt x="1360599" y="1714517"/>
                  </a:lnTo>
                  <a:lnTo>
                    <a:pt x="1399527" y="1684591"/>
                  </a:lnTo>
                  <a:lnTo>
                    <a:pt x="1439449" y="1655869"/>
                  </a:lnTo>
                  <a:lnTo>
                    <a:pt x="1480337" y="1628380"/>
                  </a:lnTo>
                  <a:lnTo>
                    <a:pt x="1522162" y="1602152"/>
                  </a:lnTo>
                  <a:lnTo>
                    <a:pt x="1564894" y="1577213"/>
                  </a:lnTo>
                  <a:lnTo>
                    <a:pt x="1608012" y="1553765"/>
                  </a:lnTo>
                  <a:lnTo>
                    <a:pt x="1651957" y="1531635"/>
                  </a:lnTo>
                  <a:lnTo>
                    <a:pt x="1696702" y="1510852"/>
                  </a:lnTo>
                  <a:lnTo>
                    <a:pt x="1742219" y="1491440"/>
                  </a:lnTo>
                  <a:lnTo>
                    <a:pt x="1788481" y="1473427"/>
                  </a:lnTo>
                  <a:lnTo>
                    <a:pt x="1835461" y="1456840"/>
                  </a:lnTo>
                  <a:lnTo>
                    <a:pt x="1883131" y="1441706"/>
                  </a:lnTo>
                  <a:lnTo>
                    <a:pt x="1931463" y="1428051"/>
                  </a:lnTo>
                  <a:lnTo>
                    <a:pt x="1980431" y="1415902"/>
                  </a:lnTo>
                  <a:lnTo>
                    <a:pt x="2030007" y="1405286"/>
                  </a:lnTo>
                  <a:lnTo>
                    <a:pt x="2080164" y="1396230"/>
                  </a:lnTo>
                  <a:lnTo>
                    <a:pt x="2130875" y="1388760"/>
                  </a:lnTo>
                  <a:lnTo>
                    <a:pt x="2182112" y="1382904"/>
                  </a:lnTo>
                  <a:lnTo>
                    <a:pt x="2233847" y="1378688"/>
                  </a:lnTo>
                  <a:lnTo>
                    <a:pt x="2286054" y="1376138"/>
                  </a:lnTo>
                  <a:lnTo>
                    <a:pt x="2338704" y="1375282"/>
                  </a:lnTo>
                  <a:lnTo>
                    <a:pt x="2389940" y="1376092"/>
                  </a:lnTo>
                  <a:lnTo>
                    <a:pt x="2440760" y="1378506"/>
                  </a:lnTo>
                  <a:lnTo>
                    <a:pt x="2491138" y="1382498"/>
                  </a:lnTo>
                  <a:lnTo>
                    <a:pt x="2541049" y="1388044"/>
                  </a:lnTo>
                  <a:lnTo>
                    <a:pt x="2590467" y="1395119"/>
                  </a:lnTo>
                  <a:lnTo>
                    <a:pt x="2639365" y="1403699"/>
                  </a:lnTo>
                  <a:lnTo>
                    <a:pt x="2687718" y="1413758"/>
                  </a:lnTo>
                  <a:lnTo>
                    <a:pt x="2735500" y="1425273"/>
                  </a:lnTo>
                  <a:lnTo>
                    <a:pt x="2782685" y="1438218"/>
                  </a:lnTo>
                  <a:lnTo>
                    <a:pt x="2829248" y="1452568"/>
                  </a:lnTo>
                  <a:lnTo>
                    <a:pt x="2875162" y="1468299"/>
                  </a:lnTo>
                  <a:lnTo>
                    <a:pt x="2920402" y="1485386"/>
                  </a:lnTo>
                  <a:lnTo>
                    <a:pt x="2964942" y="1503804"/>
                  </a:lnTo>
                  <a:lnTo>
                    <a:pt x="3008755" y="1523528"/>
                  </a:lnTo>
                  <a:lnTo>
                    <a:pt x="3051817" y="1544535"/>
                  </a:lnTo>
                  <a:lnTo>
                    <a:pt x="3094101" y="1566798"/>
                  </a:lnTo>
                  <a:lnTo>
                    <a:pt x="3094958" y="1537001"/>
                  </a:lnTo>
                  <a:lnTo>
                    <a:pt x="3094479" y="1459273"/>
                  </a:lnTo>
                  <a:lnTo>
                    <a:pt x="3092199" y="1411809"/>
                  </a:lnTo>
                  <a:lnTo>
                    <a:pt x="3088428" y="1364737"/>
                  </a:lnTo>
                  <a:lnTo>
                    <a:pt x="3083187" y="1318080"/>
                  </a:lnTo>
                  <a:lnTo>
                    <a:pt x="3076500" y="1271860"/>
                  </a:lnTo>
                  <a:lnTo>
                    <a:pt x="3068389" y="1226099"/>
                  </a:lnTo>
                  <a:lnTo>
                    <a:pt x="3058876" y="1180820"/>
                  </a:lnTo>
                  <a:lnTo>
                    <a:pt x="3047985" y="1136044"/>
                  </a:lnTo>
                  <a:lnTo>
                    <a:pt x="3035738" y="1091794"/>
                  </a:lnTo>
                  <a:lnTo>
                    <a:pt x="3022158" y="1048091"/>
                  </a:lnTo>
                  <a:lnTo>
                    <a:pt x="3007267" y="1004958"/>
                  </a:lnTo>
                  <a:lnTo>
                    <a:pt x="2991087" y="962417"/>
                  </a:lnTo>
                  <a:lnTo>
                    <a:pt x="2973643" y="920490"/>
                  </a:lnTo>
                  <a:lnTo>
                    <a:pt x="2954956" y="879198"/>
                  </a:lnTo>
                  <a:lnTo>
                    <a:pt x="2935049" y="838566"/>
                  </a:lnTo>
                  <a:lnTo>
                    <a:pt x="2913944" y="798613"/>
                  </a:lnTo>
                  <a:lnTo>
                    <a:pt x="2891665" y="759363"/>
                  </a:lnTo>
                  <a:lnTo>
                    <a:pt x="2868234" y="720838"/>
                  </a:lnTo>
                  <a:lnTo>
                    <a:pt x="2843673" y="683059"/>
                  </a:lnTo>
                  <a:lnTo>
                    <a:pt x="2818005" y="646049"/>
                  </a:lnTo>
                  <a:lnTo>
                    <a:pt x="2791254" y="609830"/>
                  </a:lnTo>
                  <a:lnTo>
                    <a:pt x="2763441" y="574424"/>
                  </a:lnTo>
                  <a:lnTo>
                    <a:pt x="2734589" y="539853"/>
                  </a:lnTo>
                  <a:lnTo>
                    <a:pt x="2704721" y="506139"/>
                  </a:lnTo>
                  <a:lnTo>
                    <a:pt x="2673860" y="473305"/>
                  </a:lnTo>
                  <a:lnTo>
                    <a:pt x="2642028" y="441372"/>
                  </a:lnTo>
                  <a:lnTo>
                    <a:pt x="2609248" y="410363"/>
                  </a:lnTo>
                  <a:lnTo>
                    <a:pt x="2575542" y="380300"/>
                  </a:lnTo>
                  <a:lnTo>
                    <a:pt x="2540934" y="351204"/>
                  </a:lnTo>
                  <a:lnTo>
                    <a:pt x="2505445" y="323098"/>
                  </a:lnTo>
                  <a:lnTo>
                    <a:pt x="2469099" y="296005"/>
                  </a:lnTo>
                  <a:lnTo>
                    <a:pt x="2431918" y="269946"/>
                  </a:lnTo>
                  <a:lnTo>
                    <a:pt x="2393925" y="244943"/>
                  </a:lnTo>
                  <a:lnTo>
                    <a:pt x="2355142" y="221018"/>
                  </a:lnTo>
                  <a:lnTo>
                    <a:pt x="2315593" y="198194"/>
                  </a:lnTo>
                  <a:lnTo>
                    <a:pt x="2275299" y="176493"/>
                  </a:lnTo>
                  <a:lnTo>
                    <a:pt x="2234284" y="155936"/>
                  </a:lnTo>
                  <a:lnTo>
                    <a:pt x="2192569" y="136546"/>
                  </a:lnTo>
                  <a:lnTo>
                    <a:pt x="2150179" y="118346"/>
                  </a:lnTo>
                  <a:lnTo>
                    <a:pt x="2107135" y="101356"/>
                  </a:lnTo>
                  <a:lnTo>
                    <a:pt x="2063460" y="85600"/>
                  </a:lnTo>
                  <a:lnTo>
                    <a:pt x="2019177" y="71099"/>
                  </a:lnTo>
                  <a:lnTo>
                    <a:pt x="1974308" y="57875"/>
                  </a:lnTo>
                  <a:lnTo>
                    <a:pt x="1928876" y="45951"/>
                  </a:lnTo>
                  <a:lnTo>
                    <a:pt x="1882904" y="35349"/>
                  </a:lnTo>
                  <a:lnTo>
                    <a:pt x="1836415" y="26091"/>
                  </a:lnTo>
                  <a:lnTo>
                    <a:pt x="1789430" y="18198"/>
                  </a:lnTo>
                  <a:lnTo>
                    <a:pt x="1741973" y="11694"/>
                  </a:lnTo>
                  <a:lnTo>
                    <a:pt x="1694067" y="6600"/>
                  </a:lnTo>
                  <a:lnTo>
                    <a:pt x="1645733" y="2938"/>
                  </a:lnTo>
                  <a:lnTo>
                    <a:pt x="1596995" y="730"/>
                  </a:lnTo>
                  <a:lnTo>
                    <a:pt x="1547876" y="0"/>
                  </a:lnTo>
                  <a:close/>
                </a:path>
              </a:pathLst>
            </a:custGeom>
            <a:solidFill>
              <a:srgbClr val="C5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6948" y="3537839"/>
              <a:ext cx="1558290" cy="1477010"/>
            </a:xfrm>
            <a:custGeom>
              <a:avLst/>
              <a:gdLst/>
              <a:ahLst/>
              <a:cxnLst/>
              <a:rect l="l" t="t" r="r" b="b"/>
              <a:pathLst>
                <a:path w="1558290" h="1477010">
                  <a:moveTo>
                    <a:pt x="779526" y="0"/>
                  </a:moveTo>
                  <a:lnTo>
                    <a:pt x="737739" y="24811"/>
                  </a:lnTo>
                  <a:lnTo>
                    <a:pt x="696811" y="50867"/>
                  </a:lnTo>
                  <a:lnTo>
                    <a:pt x="656769" y="78139"/>
                  </a:lnTo>
                  <a:lnTo>
                    <a:pt x="617639" y="106601"/>
                  </a:lnTo>
                  <a:lnTo>
                    <a:pt x="579448" y="136228"/>
                  </a:lnTo>
                  <a:lnTo>
                    <a:pt x="542222" y="166993"/>
                  </a:lnTo>
                  <a:lnTo>
                    <a:pt x="505988" y="198870"/>
                  </a:lnTo>
                  <a:lnTo>
                    <a:pt x="470773" y="231832"/>
                  </a:lnTo>
                  <a:lnTo>
                    <a:pt x="436602" y="265853"/>
                  </a:lnTo>
                  <a:lnTo>
                    <a:pt x="403502" y="300907"/>
                  </a:lnTo>
                  <a:lnTo>
                    <a:pt x="371500" y="336968"/>
                  </a:lnTo>
                  <a:lnTo>
                    <a:pt x="340622" y="374008"/>
                  </a:lnTo>
                  <a:lnTo>
                    <a:pt x="310896" y="412003"/>
                  </a:lnTo>
                  <a:lnTo>
                    <a:pt x="282346" y="450925"/>
                  </a:lnTo>
                  <a:lnTo>
                    <a:pt x="255001" y="490748"/>
                  </a:lnTo>
                  <a:lnTo>
                    <a:pt x="228885" y="531447"/>
                  </a:lnTo>
                  <a:lnTo>
                    <a:pt x="204027" y="572994"/>
                  </a:lnTo>
                  <a:lnTo>
                    <a:pt x="180452" y="615364"/>
                  </a:lnTo>
                  <a:lnTo>
                    <a:pt x="158187" y="658529"/>
                  </a:lnTo>
                  <a:lnTo>
                    <a:pt x="137258" y="702465"/>
                  </a:lnTo>
                  <a:lnTo>
                    <a:pt x="117692" y="747143"/>
                  </a:lnTo>
                  <a:lnTo>
                    <a:pt x="99515" y="792539"/>
                  </a:lnTo>
                  <a:lnTo>
                    <a:pt x="82755" y="838626"/>
                  </a:lnTo>
                  <a:lnTo>
                    <a:pt x="67437" y="885378"/>
                  </a:lnTo>
                  <a:lnTo>
                    <a:pt x="53587" y="932768"/>
                  </a:lnTo>
                  <a:lnTo>
                    <a:pt x="41233" y="980770"/>
                  </a:lnTo>
                  <a:lnTo>
                    <a:pt x="30402" y="1029357"/>
                  </a:lnTo>
                  <a:lnTo>
                    <a:pt x="21118" y="1078504"/>
                  </a:lnTo>
                  <a:lnTo>
                    <a:pt x="13410" y="1128184"/>
                  </a:lnTo>
                  <a:lnTo>
                    <a:pt x="7303" y="1178371"/>
                  </a:lnTo>
                  <a:lnTo>
                    <a:pt x="2824" y="1229038"/>
                  </a:lnTo>
                  <a:lnTo>
                    <a:pt x="0" y="1280160"/>
                  </a:lnTo>
                  <a:lnTo>
                    <a:pt x="42667" y="1303006"/>
                  </a:lnTo>
                  <a:lnTo>
                    <a:pt x="86118" y="1324570"/>
                  </a:lnTo>
                  <a:lnTo>
                    <a:pt x="130327" y="1344826"/>
                  </a:lnTo>
                  <a:lnTo>
                    <a:pt x="175267" y="1363745"/>
                  </a:lnTo>
                  <a:lnTo>
                    <a:pt x="220913" y="1381303"/>
                  </a:lnTo>
                  <a:lnTo>
                    <a:pt x="267238" y="1397473"/>
                  </a:lnTo>
                  <a:lnTo>
                    <a:pt x="314217" y="1412229"/>
                  </a:lnTo>
                  <a:lnTo>
                    <a:pt x="361822" y="1425543"/>
                  </a:lnTo>
                  <a:lnTo>
                    <a:pt x="410030" y="1437390"/>
                  </a:lnTo>
                  <a:lnTo>
                    <a:pt x="458812" y="1447742"/>
                  </a:lnTo>
                  <a:lnTo>
                    <a:pt x="508143" y="1456575"/>
                  </a:lnTo>
                  <a:lnTo>
                    <a:pt x="557998" y="1463861"/>
                  </a:lnTo>
                  <a:lnTo>
                    <a:pt x="608349" y="1469574"/>
                  </a:lnTo>
                  <a:lnTo>
                    <a:pt x="659172" y="1473687"/>
                  </a:lnTo>
                  <a:lnTo>
                    <a:pt x="710440" y="1476175"/>
                  </a:lnTo>
                  <a:lnTo>
                    <a:pt x="762126" y="1477010"/>
                  </a:lnTo>
                  <a:lnTo>
                    <a:pt x="813230" y="1476195"/>
                  </a:lnTo>
                  <a:lnTo>
                    <a:pt x="863924" y="1473768"/>
                  </a:lnTo>
                  <a:lnTo>
                    <a:pt x="914183" y="1469752"/>
                  </a:lnTo>
                  <a:lnTo>
                    <a:pt x="963983" y="1464174"/>
                  </a:lnTo>
                  <a:lnTo>
                    <a:pt x="1013297" y="1457056"/>
                  </a:lnTo>
                  <a:lnTo>
                    <a:pt x="1062102" y="1448424"/>
                  </a:lnTo>
                  <a:lnTo>
                    <a:pt x="1110371" y="1438304"/>
                  </a:lnTo>
                  <a:lnTo>
                    <a:pt x="1158081" y="1426718"/>
                  </a:lnTo>
                  <a:lnTo>
                    <a:pt x="1205207" y="1413692"/>
                  </a:lnTo>
                  <a:lnTo>
                    <a:pt x="1251722" y="1399251"/>
                  </a:lnTo>
                  <a:lnTo>
                    <a:pt x="1297603" y="1383419"/>
                  </a:lnTo>
                  <a:lnTo>
                    <a:pt x="1342824" y="1366221"/>
                  </a:lnTo>
                  <a:lnTo>
                    <a:pt x="1387361" y="1347681"/>
                  </a:lnTo>
                  <a:lnTo>
                    <a:pt x="1431188" y="1327825"/>
                  </a:lnTo>
                  <a:lnTo>
                    <a:pt x="1474281" y="1306676"/>
                  </a:lnTo>
                  <a:lnTo>
                    <a:pt x="1516614" y="1284260"/>
                  </a:lnTo>
                  <a:lnTo>
                    <a:pt x="1558162" y="1260602"/>
                  </a:lnTo>
                  <a:lnTo>
                    <a:pt x="1554710" y="1210276"/>
                  </a:lnTo>
                  <a:lnTo>
                    <a:pt x="1549657" y="1160401"/>
                  </a:lnTo>
                  <a:lnTo>
                    <a:pt x="1543027" y="1111002"/>
                  </a:lnTo>
                  <a:lnTo>
                    <a:pt x="1534847" y="1062104"/>
                  </a:lnTo>
                  <a:lnTo>
                    <a:pt x="1525142" y="1013734"/>
                  </a:lnTo>
                  <a:lnTo>
                    <a:pt x="1513938" y="965915"/>
                  </a:lnTo>
                  <a:lnTo>
                    <a:pt x="1501259" y="918674"/>
                  </a:lnTo>
                  <a:lnTo>
                    <a:pt x="1487132" y="872037"/>
                  </a:lnTo>
                  <a:lnTo>
                    <a:pt x="1471581" y="826028"/>
                  </a:lnTo>
                  <a:lnTo>
                    <a:pt x="1454632" y="780674"/>
                  </a:lnTo>
                  <a:lnTo>
                    <a:pt x="1436311" y="736000"/>
                  </a:lnTo>
                  <a:lnTo>
                    <a:pt x="1416643" y="692030"/>
                  </a:lnTo>
                  <a:lnTo>
                    <a:pt x="1395653" y="648792"/>
                  </a:lnTo>
                  <a:lnTo>
                    <a:pt x="1373366" y="606310"/>
                  </a:lnTo>
                  <a:lnTo>
                    <a:pt x="1349809" y="564609"/>
                  </a:lnTo>
                  <a:lnTo>
                    <a:pt x="1325006" y="523716"/>
                  </a:lnTo>
                  <a:lnTo>
                    <a:pt x="1298984" y="483655"/>
                  </a:lnTo>
                  <a:lnTo>
                    <a:pt x="1271766" y="444453"/>
                  </a:lnTo>
                  <a:lnTo>
                    <a:pt x="1243380" y="406134"/>
                  </a:lnTo>
                  <a:lnTo>
                    <a:pt x="1213850" y="368724"/>
                  </a:lnTo>
                  <a:lnTo>
                    <a:pt x="1183201" y="332249"/>
                  </a:lnTo>
                  <a:lnTo>
                    <a:pt x="1151460" y="296734"/>
                  </a:lnTo>
                  <a:lnTo>
                    <a:pt x="1118651" y="262205"/>
                  </a:lnTo>
                  <a:lnTo>
                    <a:pt x="1084800" y="228687"/>
                  </a:lnTo>
                  <a:lnTo>
                    <a:pt x="1049932" y="196205"/>
                  </a:lnTo>
                  <a:lnTo>
                    <a:pt x="1014073" y="164786"/>
                  </a:lnTo>
                  <a:lnTo>
                    <a:pt x="977248" y="134454"/>
                  </a:lnTo>
                  <a:lnTo>
                    <a:pt x="939483" y="105235"/>
                  </a:lnTo>
                  <a:lnTo>
                    <a:pt x="900802" y="77155"/>
                  </a:lnTo>
                  <a:lnTo>
                    <a:pt x="861232" y="50238"/>
                  </a:lnTo>
                  <a:lnTo>
                    <a:pt x="820798" y="24511"/>
                  </a:lnTo>
                  <a:lnTo>
                    <a:pt x="779526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64757" y="3347720"/>
              <a:ext cx="2348230" cy="3014980"/>
            </a:xfrm>
            <a:custGeom>
              <a:avLst/>
              <a:gdLst/>
              <a:ahLst/>
              <a:cxnLst/>
              <a:rect l="l" t="t" r="r" b="b"/>
              <a:pathLst>
                <a:path w="2348229" h="3014979">
                  <a:moveTo>
                    <a:pt x="782573" y="0"/>
                  </a:moveTo>
                  <a:lnTo>
                    <a:pt x="729307" y="855"/>
                  </a:lnTo>
                  <a:lnTo>
                    <a:pt x="676490" y="3405"/>
                  </a:lnTo>
                  <a:lnTo>
                    <a:pt x="624152" y="7621"/>
                  </a:lnTo>
                  <a:lnTo>
                    <a:pt x="572321" y="13477"/>
                  </a:lnTo>
                  <a:lnTo>
                    <a:pt x="521024" y="20947"/>
                  </a:lnTo>
                  <a:lnTo>
                    <a:pt x="470289" y="30003"/>
                  </a:lnTo>
                  <a:lnTo>
                    <a:pt x="420144" y="40619"/>
                  </a:lnTo>
                  <a:lnTo>
                    <a:pt x="370617" y="52768"/>
                  </a:lnTo>
                  <a:lnTo>
                    <a:pt x="321736" y="66423"/>
                  </a:lnTo>
                  <a:lnTo>
                    <a:pt x="273529" y="81557"/>
                  </a:lnTo>
                  <a:lnTo>
                    <a:pt x="226024" y="98144"/>
                  </a:lnTo>
                  <a:lnTo>
                    <a:pt x="179248" y="116157"/>
                  </a:lnTo>
                  <a:lnTo>
                    <a:pt x="133230" y="135569"/>
                  </a:lnTo>
                  <a:lnTo>
                    <a:pt x="87997" y="156352"/>
                  </a:lnTo>
                  <a:lnTo>
                    <a:pt x="43578" y="178482"/>
                  </a:lnTo>
                  <a:lnTo>
                    <a:pt x="0" y="201929"/>
                  </a:lnTo>
                  <a:lnTo>
                    <a:pt x="42711" y="226571"/>
                  </a:lnTo>
                  <a:lnTo>
                    <a:pt x="84525" y="252470"/>
                  </a:lnTo>
                  <a:lnTo>
                    <a:pt x="125413" y="279600"/>
                  </a:lnTo>
                  <a:lnTo>
                    <a:pt x="165347" y="307935"/>
                  </a:lnTo>
                  <a:lnTo>
                    <a:pt x="204299" y="337446"/>
                  </a:lnTo>
                  <a:lnTo>
                    <a:pt x="242241" y="368106"/>
                  </a:lnTo>
                  <a:lnTo>
                    <a:pt x="279145" y="399890"/>
                  </a:lnTo>
                  <a:lnTo>
                    <a:pt x="314983" y="432768"/>
                  </a:lnTo>
                  <a:lnTo>
                    <a:pt x="349727" y="466715"/>
                  </a:lnTo>
                  <a:lnTo>
                    <a:pt x="383349" y="501703"/>
                  </a:lnTo>
                  <a:lnTo>
                    <a:pt x="415820" y="537705"/>
                  </a:lnTo>
                  <a:lnTo>
                    <a:pt x="447113" y="574693"/>
                  </a:lnTo>
                  <a:lnTo>
                    <a:pt x="477200" y="612642"/>
                  </a:lnTo>
                  <a:lnTo>
                    <a:pt x="506053" y="651523"/>
                  </a:lnTo>
                  <a:lnTo>
                    <a:pt x="533644" y="691309"/>
                  </a:lnTo>
                  <a:lnTo>
                    <a:pt x="559944" y="731973"/>
                  </a:lnTo>
                  <a:lnTo>
                    <a:pt x="584926" y="773489"/>
                  </a:lnTo>
                  <a:lnTo>
                    <a:pt x="608561" y="815828"/>
                  </a:lnTo>
                  <a:lnTo>
                    <a:pt x="630822" y="858965"/>
                  </a:lnTo>
                  <a:lnTo>
                    <a:pt x="651680" y="902871"/>
                  </a:lnTo>
                  <a:lnTo>
                    <a:pt x="671108" y="947520"/>
                  </a:lnTo>
                  <a:lnTo>
                    <a:pt x="689077" y="992884"/>
                  </a:lnTo>
                  <a:lnTo>
                    <a:pt x="705560" y="1038936"/>
                  </a:lnTo>
                  <a:lnTo>
                    <a:pt x="720528" y="1085649"/>
                  </a:lnTo>
                  <a:lnTo>
                    <a:pt x="733954" y="1132997"/>
                  </a:lnTo>
                  <a:lnTo>
                    <a:pt x="745809" y="1180951"/>
                  </a:lnTo>
                  <a:lnTo>
                    <a:pt x="756065" y="1229486"/>
                  </a:lnTo>
                  <a:lnTo>
                    <a:pt x="764694" y="1278572"/>
                  </a:lnTo>
                  <a:lnTo>
                    <a:pt x="771669" y="1328184"/>
                  </a:lnTo>
                  <a:lnTo>
                    <a:pt x="776961" y="1378295"/>
                  </a:lnTo>
                  <a:lnTo>
                    <a:pt x="780541" y="1428877"/>
                  </a:lnTo>
                  <a:lnTo>
                    <a:pt x="782435" y="1487562"/>
                  </a:lnTo>
                  <a:lnTo>
                    <a:pt x="782573" y="1507362"/>
                  </a:lnTo>
                  <a:lnTo>
                    <a:pt x="781711" y="1557871"/>
                  </a:lnTo>
                  <a:lnTo>
                    <a:pt x="779140" y="1607965"/>
                  </a:lnTo>
                  <a:lnTo>
                    <a:pt x="774889" y="1657617"/>
                  </a:lnTo>
                  <a:lnTo>
                    <a:pt x="768985" y="1706802"/>
                  </a:lnTo>
                  <a:lnTo>
                    <a:pt x="761454" y="1755494"/>
                  </a:lnTo>
                  <a:lnTo>
                    <a:pt x="752324" y="1803666"/>
                  </a:lnTo>
                  <a:lnTo>
                    <a:pt x="741621" y="1851293"/>
                  </a:lnTo>
                  <a:lnTo>
                    <a:pt x="729373" y="1898348"/>
                  </a:lnTo>
                  <a:lnTo>
                    <a:pt x="715606" y="1944806"/>
                  </a:lnTo>
                  <a:lnTo>
                    <a:pt x="700348" y="1990640"/>
                  </a:lnTo>
                  <a:lnTo>
                    <a:pt x="683626" y="2035825"/>
                  </a:lnTo>
                  <a:lnTo>
                    <a:pt x="665467" y="2080334"/>
                  </a:lnTo>
                  <a:lnTo>
                    <a:pt x="645898" y="2124141"/>
                  </a:lnTo>
                  <a:lnTo>
                    <a:pt x="624945" y="2167220"/>
                  </a:lnTo>
                  <a:lnTo>
                    <a:pt x="602636" y="2209545"/>
                  </a:lnTo>
                  <a:lnTo>
                    <a:pt x="578998" y="2251091"/>
                  </a:lnTo>
                  <a:lnTo>
                    <a:pt x="554058" y="2291830"/>
                  </a:lnTo>
                  <a:lnTo>
                    <a:pt x="527843" y="2331737"/>
                  </a:lnTo>
                  <a:lnTo>
                    <a:pt x="500380" y="2370787"/>
                  </a:lnTo>
                  <a:lnTo>
                    <a:pt x="471696" y="2408952"/>
                  </a:lnTo>
                  <a:lnTo>
                    <a:pt x="441819" y="2446206"/>
                  </a:lnTo>
                  <a:lnTo>
                    <a:pt x="410774" y="2482525"/>
                  </a:lnTo>
                  <a:lnTo>
                    <a:pt x="378589" y="2517881"/>
                  </a:lnTo>
                  <a:lnTo>
                    <a:pt x="345292" y="2552249"/>
                  </a:lnTo>
                  <a:lnTo>
                    <a:pt x="310909" y="2585602"/>
                  </a:lnTo>
                  <a:lnTo>
                    <a:pt x="275467" y="2617915"/>
                  </a:lnTo>
                  <a:lnTo>
                    <a:pt x="238993" y="2649162"/>
                  </a:lnTo>
                  <a:lnTo>
                    <a:pt x="201515" y="2679315"/>
                  </a:lnTo>
                  <a:lnTo>
                    <a:pt x="163059" y="2708350"/>
                  </a:lnTo>
                  <a:lnTo>
                    <a:pt x="123652" y="2736241"/>
                  </a:lnTo>
                  <a:lnTo>
                    <a:pt x="83322" y="2762960"/>
                  </a:lnTo>
                  <a:lnTo>
                    <a:pt x="42096" y="2788483"/>
                  </a:lnTo>
                  <a:lnTo>
                    <a:pt x="0" y="2812783"/>
                  </a:lnTo>
                  <a:lnTo>
                    <a:pt x="43599" y="2836220"/>
                  </a:lnTo>
                  <a:lnTo>
                    <a:pt x="88034" y="2858340"/>
                  </a:lnTo>
                  <a:lnTo>
                    <a:pt x="133277" y="2879116"/>
                  </a:lnTo>
                  <a:lnTo>
                    <a:pt x="179302" y="2898521"/>
                  </a:lnTo>
                  <a:lnTo>
                    <a:pt x="226080" y="2916528"/>
                  </a:lnTo>
                  <a:lnTo>
                    <a:pt x="273585" y="2933111"/>
                  </a:lnTo>
                  <a:lnTo>
                    <a:pt x="321789" y="2948242"/>
                  </a:lnTo>
                  <a:lnTo>
                    <a:pt x="370665" y="2961895"/>
                  </a:lnTo>
                  <a:lnTo>
                    <a:pt x="420185" y="2974042"/>
                  </a:lnTo>
                  <a:lnTo>
                    <a:pt x="470322" y="2984658"/>
                  </a:lnTo>
                  <a:lnTo>
                    <a:pt x="521049" y="2993713"/>
                  </a:lnTo>
                  <a:lnTo>
                    <a:pt x="572339" y="3001183"/>
                  </a:lnTo>
                  <a:lnTo>
                    <a:pt x="624163" y="3007040"/>
                  </a:lnTo>
                  <a:lnTo>
                    <a:pt x="676496" y="3011256"/>
                  </a:lnTo>
                  <a:lnTo>
                    <a:pt x="729308" y="3013806"/>
                  </a:lnTo>
                  <a:lnTo>
                    <a:pt x="782573" y="3014662"/>
                  </a:lnTo>
                  <a:lnTo>
                    <a:pt x="831329" y="3013945"/>
                  </a:lnTo>
                  <a:lnTo>
                    <a:pt x="879713" y="3011807"/>
                  </a:lnTo>
                  <a:lnTo>
                    <a:pt x="927704" y="3008269"/>
                  </a:lnTo>
                  <a:lnTo>
                    <a:pt x="975281" y="3003353"/>
                  </a:lnTo>
                  <a:lnTo>
                    <a:pt x="1022422" y="2997078"/>
                  </a:lnTo>
                  <a:lnTo>
                    <a:pt x="1069105" y="2989466"/>
                  </a:lnTo>
                  <a:lnTo>
                    <a:pt x="1115309" y="2980538"/>
                  </a:lnTo>
                  <a:lnTo>
                    <a:pt x="1161012" y="2970314"/>
                  </a:lnTo>
                  <a:lnTo>
                    <a:pt x="1206192" y="2958816"/>
                  </a:lnTo>
                  <a:lnTo>
                    <a:pt x="1250828" y="2946064"/>
                  </a:lnTo>
                  <a:lnTo>
                    <a:pt x="1294898" y="2932078"/>
                  </a:lnTo>
                  <a:lnTo>
                    <a:pt x="1338380" y="2916881"/>
                  </a:lnTo>
                  <a:lnTo>
                    <a:pt x="1381253" y="2900492"/>
                  </a:lnTo>
                  <a:lnTo>
                    <a:pt x="1423496" y="2882933"/>
                  </a:lnTo>
                  <a:lnTo>
                    <a:pt x="1465085" y="2864224"/>
                  </a:lnTo>
                  <a:lnTo>
                    <a:pt x="1506001" y="2844386"/>
                  </a:lnTo>
                  <a:lnTo>
                    <a:pt x="1546220" y="2823441"/>
                  </a:lnTo>
                  <a:lnTo>
                    <a:pt x="1585722" y="2801408"/>
                  </a:lnTo>
                  <a:lnTo>
                    <a:pt x="1624485" y="2778309"/>
                  </a:lnTo>
                  <a:lnTo>
                    <a:pt x="1662487" y="2754165"/>
                  </a:lnTo>
                  <a:lnTo>
                    <a:pt x="1699706" y="2728996"/>
                  </a:lnTo>
                  <a:lnTo>
                    <a:pt x="1736121" y="2702823"/>
                  </a:lnTo>
                  <a:lnTo>
                    <a:pt x="1771711" y="2675668"/>
                  </a:lnTo>
                  <a:lnTo>
                    <a:pt x="1806453" y="2647550"/>
                  </a:lnTo>
                  <a:lnTo>
                    <a:pt x="1840326" y="2618492"/>
                  </a:lnTo>
                  <a:lnTo>
                    <a:pt x="1873308" y="2588513"/>
                  </a:lnTo>
                  <a:lnTo>
                    <a:pt x="1905377" y="2557634"/>
                  </a:lnTo>
                  <a:lnTo>
                    <a:pt x="1936513" y="2525877"/>
                  </a:lnTo>
                  <a:lnTo>
                    <a:pt x="1966692" y="2493262"/>
                  </a:lnTo>
                  <a:lnTo>
                    <a:pt x="1995895" y="2459810"/>
                  </a:lnTo>
                  <a:lnTo>
                    <a:pt x="2024098" y="2425542"/>
                  </a:lnTo>
                  <a:lnTo>
                    <a:pt x="2051281" y="2390479"/>
                  </a:lnTo>
                  <a:lnTo>
                    <a:pt x="2077421" y="2354642"/>
                  </a:lnTo>
                  <a:lnTo>
                    <a:pt x="2102497" y="2318050"/>
                  </a:lnTo>
                  <a:lnTo>
                    <a:pt x="2126487" y="2280726"/>
                  </a:lnTo>
                  <a:lnTo>
                    <a:pt x="2149371" y="2242691"/>
                  </a:lnTo>
                  <a:lnTo>
                    <a:pt x="2171125" y="2203964"/>
                  </a:lnTo>
                  <a:lnTo>
                    <a:pt x="2191728" y="2164567"/>
                  </a:lnTo>
                  <a:lnTo>
                    <a:pt x="2211159" y="2124520"/>
                  </a:lnTo>
                  <a:lnTo>
                    <a:pt x="2229396" y="2083845"/>
                  </a:lnTo>
                  <a:lnTo>
                    <a:pt x="2246418" y="2042563"/>
                  </a:lnTo>
                  <a:lnTo>
                    <a:pt x="2262202" y="2000694"/>
                  </a:lnTo>
                  <a:lnTo>
                    <a:pt x="2276728" y="1958258"/>
                  </a:lnTo>
                  <a:lnTo>
                    <a:pt x="2289972" y="1915278"/>
                  </a:lnTo>
                  <a:lnTo>
                    <a:pt x="2301915" y="1871773"/>
                  </a:lnTo>
                  <a:lnTo>
                    <a:pt x="2312533" y="1827765"/>
                  </a:lnTo>
                  <a:lnTo>
                    <a:pt x="2321807" y="1783274"/>
                  </a:lnTo>
                  <a:lnTo>
                    <a:pt x="2329712" y="1738322"/>
                  </a:lnTo>
                  <a:lnTo>
                    <a:pt x="2336229" y="1692928"/>
                  </a:lnTo>
                  <a:lnTo>
                    <a:pt x="2341336" y="1647115"/>
                  </a:lnTo>
                  <a:lnTo>
                    <a:pt x="2345010" y="1600902"/>
                  </a:lnTo>
                  <a:lnTo>
                    <a:pt x="2347231" y="1554311"/>
                  </a:lnTo>
                  <a:lnTo>
                    <a:pt x="2347975" y="1507362"/>
                  </a:lnTo>
                  <a:lnTo>
                    <a:pt x="2347090" y="1456167"/>
                  </a:lnTo>
                  <a:lnTo>
                    <a:pt x="2344453" y="1405400"/>
                  </a:lnTo>
                  <a:lnTo>
                    <a:pt x="2340091" y="1355087"/>
                  </a:lnTo>
                  <a:lnTo>
                    <a:pt x="2334033" y="1305257"/>
                  </a:lnTo>
                  <a:lnTo>
                    <a:pt x="2326308" y="1255936"/>
                  </a:lnTo>
                  <a:lnTo>
                    <a:pt x="2316942" y="1207151"/>
                  </a:lnTo>
                  <a:lnTo>
                    <a:pt x="2305964" y="1158930"/>
                  </a:lnTo>
                  <a:lnTo>
                    <a:pt x="2293403" y="1111299"/>
                  </a:lnTo>
                  <a:lnTo>
                    <a:pt x="2279285" y="1064285"/>
                  </a:lnTo>
                  <a:lnTo>
                    <a:pt x="2263639" y="1017915"/>
                  </a:lnTo>
                  <a:lnTo>
                    <a:pt x="2246493" y="972217"/>
                  </a:lnTo>
                  <a:lnTo>
                    <a:pt x="2227875" y="927218"/>
                  </a:lnTo>
                  <a:lnTo>
                    <a:pt x="2207814" y="882944"/>
                  </a:lnTo>
                  <a:lnTo>
                    <a:pt x="2186336" y="839423"/>
                  </a:lnTo>
                  <a:lnTo>
                    <a:pt x="2163470" y="796682"/>
                  </a:lnTo>
                  <a:lnTo>
                    <a:pt x="2139244" y="754748"/>
                  </a:lnTo>
                  <a:lnTo>
                    <a:pt x="2113687" y="713647"/>
                  </a:lnTo>
                  <a:lnTo>
                    <a:pt x="2086825" y="673407"/>
                  </a:lnTo>
                  <a:lnTo>
                    <a:pt x="2058688" y="634055"/>
                  </a:lnTo>
                  <a:lnTo>
                    <a:pt x="2029303" y="595618"/>
                  </a:lnTo>
                  <a:lnTo>
                    <a:pt x="1998697" y="558124"/>
                  </a:lnTo>
                  <a:lnTo>
                    <a:pt x="1966900" y="521598"/>
                  </a:lnTo>
                  <a:lnTo>
                    <a:pt x="1933939" y="486068"/>
                  </a:lnTo>
                  <a:lnTo>
                    <a:pt x="1899842" y="451562"/>
                  </a:lnTo>
                  <a:lnTo>
                    <a:pt x="1864638" y="418106"/>
                  </a:lnTo>
                  <a:lnTo>
                    <a:pt x="1828353" y="385728"/>
                  </a:lnTo>
                  <a:lnTo>
                    <a:pt x="1791017" y="354453"/>
                  </a:lnTo>
                  <a:lnTo>
                    <a:pt x="1752657" y="324311"/>
                  </a:lnTo>
                  <a:lnTo>
                    <a:pt x="1713301" y="295326"/>
                  </a:lnTo>
                  <a:lnTo>
                    <a:pt x="1672977" y="267528"/>
                  </a:lnTo>
                  <a:lnTo>
                    <a:pt x="1631713" y="240942"/>
                  </a:lnTo>
                  <a:lnTo>
                    <a:pt x="1589538" y="215595"/>
                  </a:lnTo>
                  <a:lnTo>
                    <a:pt x="1546478" y="191515"/>
                  </a:lnTo>
                  <a:lnTo>
                    <a:pt x="1503714" y="169252"/>
                  </a:lnTo>
                  <a:lnTo>
                    <a:pt x="1460163" y="148245"/>
                  </a:lnTo>
                  <a:lnTo>
                    <a:pt x="1415853" y="128521"/>
                  </a:lnTo>
                  <a:lnTo>
                    <a:pt x="1370808" y="110103"/>
                  </a:lnTo>
                  <a:lnTo>
                    <a:pt x="1325055" y="93016"/>
                  </a:lnTo>
                  <a:lnTo>
                    <a:pt x="1278621" y="77285"/>
                  </a:lnTo>
                  <a:lnTo>
                    <a:pt x="1231532" y="62935"/>
                  </a:lnTo>
                  <a:lnTo>
                    <a:pt x="1183814" y="49990"/>
                  </a:lnTo>
                  <a:lnTo>
                    <a:pt x="1135493" y="38475"/>
                  </a:lnTo>
                  <a:lnTo>
                    <a:pt x="1086596" y="28416"/>
                  </a:lnTo>
                  <a:lnTo>
                    <a:pt x="1037148" y="19836"/>
                  </a:lnTo>
                  <a:lnTo>
                    <a:pt x="987176" y="12761"/>
                  </a:lnTo>
                  <a:lnTo>
                    <a:pt x="936707" y="7215"/>
                  </a:lnTo>
                  <a:lnTo>
                    <a:pt x="885766" y="3223"/>
                  </a:lnTo>
                  <a:lnTo>
                    <a:pt x="834379" y="809"/>
                  </a:lnTo>
                  <a:lnTo>
                    <a:pt x="782573" y="0"/>
                  </a:lnTo>
                  <a:close/>
                </a:path>
              </a:pathLst>
            </a:custGeom>
            <a:solidFill>
              <a:srgbClr val="DB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9265" y="3569081"/>
              <a:ext cx="3086100" cy="2804795"/>
            </a:xfrm>
            <a:custGeom>
              <a:avLst/>
              <a:gdLst/>
              <a:ahLst/>
              <a:cxnLst/>
              <a:rect l="l" t="t" r="r" b="b"/>
              <a:pathLst>
                <a:path w="3086100" h="2804795">
                  <a:moveTo>
                    <a:pt x="756412" y="0"/>
                  </a:moveTo>
                  <a:lnTo>
                    <a:pt x="714374" y="25250"/>
                  </a:lnTo>
                  <a:lnTo>
                    <a:pt x="673242" y="51761"/>
                  </a:lnTo>
                  <a:lnTo>
                    <a:pt x="633045" y="79506"/>
                  </a:lnTo>
                  <a:lnTo>
                    <a:pt x="593810" y="108457"/>
                  </a:lnTo>
                  <a:lnTo>
                    <a:pt x="555565" y="138587"/>
                  </a:lnTo>
                  <a:lnTo>
                    <a:pt x="518339" y="169867"/>
                  </a:lnTo>
                  <a:lnTo>
                    <a:pt x="482160" y="202271"/>
                  </a:lnTo>
                  <a:lnTo>
                    <a:pt x="447055" y="235771"/>
                  </a:lnTo>
                  <a:lnTo>
                    <a:pt x="413054" y="270339"/>
                  </a:lnTo>
                  <a:lnTo>
                    <a:pt x="380183" y="305948"/>
                  </a:lnTo>
                  <a:lnTo>
                    <a:pt x="348471" y="342569"/>
                  </a:lnTo>
                  <a:lnTo>
                    <a:pt x="317946" y="380176"/>
                  </a:lnTo>
                  <a:lnTo>
                    <a:pt x="288636" y="418742"/>
                  </a:lnTo>
                  <a:lnTo>
                    <a:pt x="260570" y="458237"/>
                  </a:lnTo>
                  <a:lnTo>
                    <a:pt x="233775" y="498635"/>
                  </a:lnTo>
                  <a:lnTo>
                    <a:pt x="208279" y="539908"/>
                  </a:lnTo>
                  <a:lnTo>
                    <a:pt x="184112" y="582029"/>
                  </a:lnTo>
                  <a:lnTo>
                    <a:pt x="161299" y="624970"/>
                  </a:lnTo>
                  <a:lnTo>
                    <a:pt x="139871" y="668703"/>
                  </a:lnTo>
                  <a:lnTo>
                    <a:pt x="119854" y="713201"/>
                  </a:lnTo>
                  <a:lnTo>
                    <a:pt x="101277" y="758437"/>
                  </a:lnTo>
                  <a:lnTo>
                    <a:pt x="84168" y="804382"/>
                  </a:lnTo>
                  <a:lnTo>
                    <a:pt x="68555" y="851009"/>
                  </a:lnTo>
                  <a:lnTo>
                    <a:pt x="54467" y="898290"/>
                  </a:lnTo>
                  <a:lnTo>
                    <a:pt x="41930" y="946199"/>
                  </a:lnTo>
                  <a:lnTo>
                    <a:pt x="30974" y="994707"/>
                  </a:lnTo>
                  <a:lnTo>
                    <a:pt x="21627" y="1043787"/>
                  </a:lnTo>
                  <a:lnTo>
                    <a:pt x="13916" y="1093410"/>
                  </a:lnTo>
                  <a:lnTo>
                    <a:pt x="7870" y="1143551"/>
                  </a:lnTo>
                  <a:lnTo>
                    <a:pt x="3516" y="1194181"/>
                  </a:lnTo>
                  <a:lnTo>
                    <a:pt x="883" y="1245272"/>
                  </a:lnTo>
                  <a:lnTo>
                    <a:pt x="0" y="1296797"/>
                  </a:lnTo>
                  <a:lnTo>
                    <a:pt x="762" y="1344649"/>
                  </a:lnTo>
                  <a:lnTo>
                    <a:pt x="3035" y="1392130"/>
                  </a:lnTo>
                  <a:lnTo>
                    <a:pt x="6795" y="1439217"/>
                  </a:lnTo>
                  <a:lnTo>
                    <a:pt x="12020" y="1485888"/>
                  </a:lnTo>
                  <a:lnTo>
                    <a:pt x="18688" y="1532121"/>
                  </a:lnTo>
                  <a:lnTo>
                    <a:pt x="26776" y="1577893"/>
                  </a:lnTo>
                  <a:lnTo>
                    <a:pt x="36260" y="1623183"/>
                  </a:lnTo>
                  <a:lnTo>
                    <a:pt x="47120" y="1667968"/>
                  </a:lnTo>
                  <a:lnTo>
                    <a:pt x="59331" y="1712227"/>
                  </a:lnTo>
                  <a:lnTo>
                    <a:pt x="72872" y="1755938"/>
                  </a:lnTo>
                  <a:lnTo>
                    <a:pt x="87719" y="1799078"/>
                  </a:lnTo>
                  <a:lnTo>
                    <a:pt x="103851" y="1841625"/>
                  </a:lnTo>
                  <a:lnTo>
                    <a:pt x="121245" y="1883557"/>
                  </a:lnTo>
                  <a:lnTo>
                    <a:pt x="139877" y="1924853"/>
                  </a:lnTo>
                  <a:lnTo>
                    <a:pt x="159727" y="1965490"/>
                  </a:lnTo>
                  <a:lnTo>
                    <a:pt x="180770" y="2005445"/>
                  </a:lnTo>
                  <a:lnTo>
                    <a:pt x="202984" y="2044698"/>
                  </a:lnTo>
                  <a:lnTo>
                    <a:pt x="226347" y="2083226"/>
                  </a:lnTo>
                  <a:lnTo>
                    <a:pt x="250837" y="2121006"/>
                  </a:lnTo>
                  <a:lnTo>
                    <a:pt x="276430" y="2158018"/>
                  </a:lnTo>
                  <a:lnTo>
                    <a:pt x="303104" y="2194238"/>
                  </a:lnTo>
                  <a:lnTo>
                    <a:pt x="330836" y="2229644"/>
                  </a:lnTo>
                  <a:lnTo>
                    <a:pt x="359604" y="2264216"/>
                  </a:lnTo>
                  <a:lnTo>
                    <a:pt x="389385" y="2297930"/>
                  </a:lnTo>
                  <a:lnTo>
                    <a:pt x="420157" y="2330764"/>
                  </a:lnTo>
                  <a:lnTo>
                    <a:pt x="451897" y="2362696"/>
                  </a:lnTo>
                  <a:lnTo>
                    <a:pt x="484583" y="2393705"/>
                  </a:lnTo>
                  <a:lnTo>
                    <a:pt x="518191" y="2423768"/>
                  </a:lnTo>
                  <a:lnTo>
                    <a:pt x="552700" y="2452864"/>
                  </a:lnTo>
                  <a:lnTo>
                    <a:pt x="588086" y="2480969"/>
                  </a:lnTo>
                  <a:lnTo>
                    <a:pt x="624327" y="2508063"/>
                  </a:lnTo>
                  <a:lnTo>
                    <a:pt x="661401" y="2534122"/>
                  </a:lnTo>
                  <a:lnTo>
                    <a:pt x="699285" y="2559126"/>
                  </a:lnTo>
                  <a:lnTo>
                    <a:pt x="737956" y="2583051"/>
                  </a:lnTo>
                  <a:lnTo>
                    <a:pt x="777392" y="2605876"/>
                  </a:lnTo>
                  <a:lnTo>
                    <a:pt x="817570" y="2627579"/>
                  </a:lnTo>
                  <a:lnTo>
                    <a:pt x="858468" y="2648137"/>
                  </a:lnTo>
                  <a:lnTo>
                    <a:pt x="900063" y="2667529"/>
                  </a:lnTo>
                  <a:lnTo>
                    <a:pt x="942332" y="2685733"/>
                  </a:lnTo>
                  <a:lnTo>
                    <a:pt x="985252" y="2702726"/>
                  </a:lnTo>
                  <a:lnTo>
                    <a:pt x="1028803" y="2718486"/>
                  </a:lnTo>
                  <a:lnTo>
                    <a:pt x="1072959" y="2732991"/>
                  </a:lnTo>
                  <a:lnTo>
                    <a:pt x="1117700" y="2746220"/>
                  </a:lnTo>
                  <a:lnTo>
                    <a:pt x="1163002" y="2758150"/>
                  </a:lnTo>
                  <a:lnTo>
                    <a:pt x="1208843" y="2768759"/>
                  </a:lnTo>
                  <a:lnTo>
                    <a:pt x="1255201" y="2778026"/>
                  </a:lnTo>
                  <a:lnTo>
                    <a:pt x="1302052" y="2785927"/>
                  </a:lnTo>
                  <a:lnTo>
                    <a:pt x="1349374" y="2792441"/>
                  </a:lnTo>
                  <a:lnTo>
                    <a:pt x="1397145" y="2797546"/>
                  </a:lnTo>
                  <a:lnTo>
                    <a:pt x="1445342" y="2801219"/>
                  </a:lnTo>
                  <a:lnTo>
                    <a:pt x="1493942" y="2803440"/>
                  </a:lnTo>
                  <a:lnTo>
                    <a:pt x="1542923" y="2804185"/>
                  </a:lnTo>
                  <a:lnTo>
                    <a:pt x="1595430" y="2803329"/>
                  </a:lnTo>
                  <a:lnTo>
                    <a:pt x="1647494" y="2800780"/>
                  </a:lnTo>
                  <a:lnTo>
                    <a:pt x="1699087" y="2796564"/>
                  </a:lnTo>
                  <a:lnTo>
                    <a:pt x="1750181" y="2790708"/>
                  </a:lnTo>
                  <a:lnTo>
                    <a:pt x="1800748" y="2783239"/>
                  </a:lnTo>
                  <a:lnTo>
                    <a:pt x="1850762" y="2774184"/>
                  </a:lnTo>
                  <a:lnTo>
                    <a:pt x="1900196" y="2763569"/>
                  </a:lnTo>
                  <a:lnTo>
                    <a:pt x="1949021" y="2751423"/>
                  </a:lnTo>
                  <a:lnTo>
                    <a:pt x="1997211" y="2737770"/>
                  </a:lnTo>
                  <a:lnTo>
                    <a:pt x="2044737" y="2722639"/>
                  </a:lnTo>
                  <a:lnTo>
                    <a:pt x="2091574" y="2706057"/>
                  </a:lnTo>
                  <a:lnTo>
                    <a:pt x="2137693" y="2688049"/>
                  </a:lnTo>
                  <a:lnTo>
                    <a:pt x="2183068" y="2668643"/>
                  </a:lnTo>
                  <a:lnTo>
                    <a:pt x="2227670" y="2647866"/>
                  </a:lnTo>
                  <a:lnTo>
                    <a:pt x="2271472" y="2625745"/>
                  </a:lnTo>
                  <a:lnTo>
                    <a:pt x="2314448" y="2602306"/>
                  </a:lnTo>
                  <a:lnTo>
                    <a:pt x="2355960" y="2578007"/>
                  </a:lnTo>
                  <a:lnTo>
                    <a:pt x="2396613" y="2552486"/>
                  </a:lnTo>
                  <a:lnTo>
                    <a:pt x="2436380" y="2525767"/>
                  </a:lnTo>
                  <a:lnTo>
                    <a:pt x="2475235" y="2497878"/>
                  </a:lnTo>
                  <a:lnTo>
                    <a:pt x="2513151" y="2468844"/>
                  </a:lnTo>
                  <a:lnTo>
                    <a:pt x="2550102" y="2438692"/>
                  </a:lnTo>
                  <a:lnTo>
                    <a:pt x="2586061" y="2407446"/>
                  </a:lnTo>
                  <a:lnTo>
                    <a:pt x="2621001" y="2375134"/>
                  </a:lnTo>
                  <a:lnTo>
                    <a:pt x="2654897" y="2341782"/>
                  </a:lnTo>
                  <a:lnTo>
                    <a:pt x="2687720" y="2307414"/>
                  </a:lnTo>
                  <a:lnTo>
                    <a:pt x="2719446" y="2272059"/>
                  </a:lnTo>
                  <a:lnTo>
                    <a:pt x="2750047" y="2235740"/>
                  </a:lnTo>
                  <a:lnTo>
                    <a:pt x="2779496" y="2198485"/>
                  </a:lnTo>
                  <a:lnTo>
                    <a:pt x="2807768" y="2160320"/>
                  </a:lnTo>
                  <a:lnTo>
                    <a:pt x="2834835" y="2121270"/>
                  </a:lnTo>
                  <a:lnTo>
                    <a:pt x="2860672" y="2081362"/>
                  </a:lnTo>
                  <a:lnTo>
                    <a:pt x="2885251" y="2040621"/>
                  </a:lnTo>
                  <a:lnTo>
                    <a:pt x="2908546" y="1999074"/>
                  </a:lnTo>
                  <a:lnTo>
                    <a:pt x="2930531" y="1956746"/>
                  </a:lnTo>
                  <a:lnTo>
                    <a:pt x="2951179" y="1913664"/>
                  </a:lnTo>
                  <a:lnTo>
                    <a:pt x="2970463" y="1869854"/>
                  </a:lnTo>
                  <a:lnTo>
                    <a:pt x="2988357" y="1825341"/>
                  </a:lnTo>
                  <a:lnTo>
                    <a:pt x="3004834" y="1780153"/>
                  </a:lnTo>
                  <a:lnTo>
                    <a:pt x="3019868" y="1734314"/>
                  </a:lnTo>
                  <a:lnTo>
                    <a:pt x="3033432" y="1687850"/>
                  </a:lnTo>
                  <a:lnTo>
                    <a:pt x="3045499" y="1640789"/>
                  </a:lnTo>
                  <a:lnTo>
                    <a:pt x="3056044" y="1593155"/>
                  </a:lnTo>
                  <a:lnTo>
                    <a:pt x="3065039" y="1544976"/>
                  </a:lnTo>
                  <a:lnTo>
                    <a:pt x="3072459" y="1496276"/>
                  </a:lnTo>
                  <a:lnTo>
                    <a:pt x="3078276" y="1447082"/>
                  </a:lnTo>
                  <a:lnTo>
                    <a:pt x="3082463" y="1397420"/>
                  </a:lnTo>
                  <a:lnTo>
                    <a:pt x="3084996" y="1347316"/>
                  </a:lnTo>
                  <a:lnTo>
                    <a:pt x="3085845" y="1296797"/>
                  </a:lnTo>
                  <a:lnTo>
                    <a:pt x="3085720" y="1277030"/>
                  </a:lnTo>
                  <a:lnTo>
                    <a:pt x="3085322" y="1257347"/>
                  </a:lnTo>
                  <a:lnTo>
                    <a:pt x="3084613" y="1237736"/>
                  </a:lnTo>
                  <a:lnTo>
                    <a:pt x="3083560" y="1218184"/>
                  </a:lnTo>
                  <a:lnTo>
                    <a:pt x="3039918" y="1242585"/>
                  </a:lnTo>
                  <a:lnTo>
                    <a:pt x="2995403" y="1265621"/>
                  </a:lnTo>
                  <a:lnTo>
                    <a:pt x="2950046" y="1287263"/>
                  </a:lnTo>
                  <a:lnTo>
                    <a:pt x="2903874" y="1307482"/>
                  </a:lnTo>
                  <a:lnTo>
                    <a:pt x="2856919" y="1326250"/>
                  </a:lnTo>
                  <a:lnTo>
                    <a:pt x="2809208" y="1343536"/>
                  </a:lnTo>
                  <a:lnTo>
                    <a:pt x="2760772" y="1359313"/>
                  </a:lnTo>
                  <a:lnTo>
                    <a:pt x="2711640" y="1373552"/>
                  </a:lnTo>
                  <a:lnTo>
                    <a:pt x="2661841" y="1386224"/>
                  </a:lnTo>
                  <a:lnTo>
                    <a:pt x="2611405" y="1397299"/>
                  </a:lnTo>
                  <a:lnTo>
                    <a:pt x="2560360" y="1406750"/>
                  </a:lnTo>
                  <a:lnTo>
                    <a:pt x="2508738" y="1414547"/>
                  </a:lnTo>
                  <a:lnTo>
                    <a:pt x="2456566" y="1420662"/>
                  </a:lnTo>
                  <a:lnTo>
                    <a:pt x="2403874" y="1425065"/>
                  </a:lnTo>
                  <a:lnTo>
                    <a:pt x="2350692" y="1427728"/>
                  </a:lnTo>
                  <a:lnTo>
                    <a:pt x="2297049" y="1428623"/>
                  </a:lnTo>
                  <a:lnTo>
                    <a:pt x="2245979" y="1427813"/>
                  </a:lnTo>
                  <a:lnTo>
                    <a:pt x="2195326" y="1425399"/>
                  </a:lnTo>
                  <a:lnTo>
                    <a:pt x="2145113" y="1421407"/>
                  </a:lnTo>
                  <a:lnTo>
                    <a:pt x="2095367" y="1415861"/>
                  </a:lnTo>
                  <a:lnTo>
                    <a:pt x="2046112" y="1408786"/>
                  </a:lnTo>
                  <a:lnTo>
                    <a:pt x="1997375" y="1400206"/>
                  </a:lnTo>
                  <a:lnTo>
                    <a:pt x="1949181" y="1390147"/>
                  </a:lnTo>
                  <a:lnTo>
                    <a:pt x="1901555" y="1378632"/>
                  </a:lnTo>
                  <a:lnTo>
                    <a:pt x="1854522" y="1365687"/>
                  </a:lnTo>
                  <a:lnTo>
                    <a:pt x="1808110" y="1351337"/>
                  </a:lnTo>
                  <a:lnTo>
                    <a:pt x="1762342" y="1335606"/>
                  </a:lnTo>
                  <a:lnTo>
                    <a:pt x="1717244" y="1318519"/>
                  </a:lnTo>
                  <a:lnTo>
                    <a:pt x="1672842" y="1300101"/>
                  </a:lnTo>
                  <a:lnTo>
                    <a:pt x="1629161" y="1280377"/>
                  </a:lnTo>
                  <a:lnTo>
                    <a:pt x="1586227" y="1259370"/>
                  </a:lnTo>
                  <a:lnTo>
                    <a:pt x="1544066" y="1237107"/>
                  </a:lnTo>
                  <a:lnTo>
                    <a:pt x="1501021" y="1212674"/>
                  </a:lnTo>
                  <a:lnTo>
                    <a:pt x="1458871" y="1186935"/>
                  </a:lnTo>
                  <a:lnTo>
                    <a:pt x="1417646" y="1159917"/>
                  </a:lnTo>
                  <a:lnTo>
                    <a:pt x="1377375" y="1131650"/>
                  </a:lnTo>
                  <a:lnTo>
                    <a:pt x="1338087" y="1102161"/>
                  </a:lnTo>
                  <a:lnTo>
                    <a:pt x="1299810" y="1071479"/>
                  </a:lnTo>
                  <a:lnTo>
                    <a:pt x="1262573" y="1039633"/>
                  </a:lnTo>
                  <a:lnTo>
                    <a:pt x="1226406" y="1006651"/>
                  </a:lnTo>
                  <a:lnTo>
                    <a:pt x="1191338" y="972561"/>
                  </a:lnTo>
                  <a:lnTo>
                    <a:pt x="1157397" y="937392"/>
                  </a:lnTo>
                  <a:lnTo>
                    <a:pt x="1124613" y="901173"/>
                  </a:lnTo>
                  <a:lnTo>
                    <a:pt x="1093014" y="863931"/>
                  </a:lnTo>
                  <a:lnTo>
                    <a:pt x="1062629" y="825696"/>
                  </a:lnTo>
                  <a:lnTo>
                    <a:pt x="1033488" y="786495"/>
                  </a:lnTo>
                  <a:lnTo>
                    <a:pt x="1005619" y="746358"/>
                  </a:lnTo>
                  <a:lnTo>
                    <a:pt x="979052" y="705313"/>
                  </a:lnTo>
                  <a:lnTo>
                    <a:pt x="953815" y="663388"/>
                  </a:lnTo>
                  <a:lnTo>
                    <a:pt x="929937" y="620611"/>
                  </a:lnTo>
                  <a:lnTo>
                    <a:pt x="907448" y="577012"/>
                  </a:lnTo>
                  <a:lnTo>
                    <a:pt x="886376" y="532618"/>
                  </a:lnTo>
                  <a:lnTo>
                    <a:pt x="866750" y="487458"/>
                  </a:lnTo>
                  <a:lnTo>
                    <a:pt x="848599" y="441561"/>
                  </a:lnTo>
                  <a:lnTo>
                    <a:pt x="831953" y="394955"/>
                  </a:lnTo>
                  <a:lnTo>
                    <a:pt x="816840" y="347669"/>
                  </a:lnTo>
                  <a:lnTo>
                    <a:pt x="803289" y="299730"/>
                  </a:lnTo>
                  <a:lnTo>
                    <a:pt x="791329" y="251168"/>
                  </a:lnTo>
                  <a:lnTo>
                    <a:pt x="780989" y="202010"/>
                  </a:lnTo>
                  <a:lnTo>
                    <a:pt x="772299" y="152286"/>
                  </a:lnTo>
                  <a:lnTo>
                    <a:pt x="765286" y="102024"/>
                  </a:lnTo>
                  <a:lnTo>
                    <a:pt x="759981" y="51253"/>
                  </a:lnTo>
                  <a:lnTo>
                    <a:pt x="756412" y="0"/>
                  </a:lnTo>
                  <a:close/>
                </a:path>
              </a:pathLst>
            </a:custGeom>
            <a:solidFill>
              <a:srgbClr val="AE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64685" y="4627143"/>
            <a:ext cx="1278255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304800" algn="ctr">
              <a:lnSpc>
                <a:spcPct val="125800"/>
              </a:lnSpc>
              <a:spcBef>
                <a:spcPts val="100"/>
              </a:spcBef>
            </a:pPr>
            <a:r>
              <a:rPr sz="1600" spc="-10" dirty="0">
                <a:solidFill>
                  <a:srgbClr val="575757"/>
                </a:solidFill>
                <a:latin typeface="Arial"/>
                <a:cs typeface="Arial"/>
              </a:rPr>
              <a:t>Former </a:t>
            </a:r>
            <a:r>
              <a:rPr sz="1600" spc="-50" dirty="0">
                <a:solidFill>
                  <a:srgbClr val="575757"/>
                </a:solidFill>
                <a:latin typeface="Arial"/>
                <a:cs typeface="Arial"/>
              </a:rPr>
              <a:t>&amp;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600" spc="-10" dirty="0">
                <a:solidFill>
                  <a:srgbClr val="575757"/>
                </a:solidFill>
                <a:latin typeface="Arial"/>
                <a:cs typeface="Arial"/>
              </a:rPr>
              <a:t>Accompagner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2797" y="4407913"/>
            <a:ext cx="1414145" cy="1099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5"/>
              </a:spcBef>
            </a:pPr>
            <a:r>
              <a:rPr sz="1600" dirty="0">
                <a:solidFill>
                  <a:srgbClr val="575757"/>
                </a:solidFill>
                <a:latin typeface="Arial"/>
                <a:cs typeface="Arial"/>
              </a:rPr>
              <a:t>Communiquer</a:t>
            </a:r>
            <a:r>
              <a:rPr sz="1600" spc="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75757"/>
                </a:solidFill>
                <a:latin typeface="Arial"/>
                <a:cs typeface="Arial"/>
              </a:rPr>
              <a:t>/ </a:t>
            </a:r>
            <a:r>
              <a:rPr sz="1600" dirty="0">
                <a:solidFill>
                  <a:srgbClr val="575757"/>
                </a:solidFill>
                <a:latin typeface="Arial"/>
                <a:cs typeface="Arial"/>
              </a:rPr>
              <a:t>informer</a:t>
            </a:r>
            <a:r>
              <a:rPr sz="160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75757"/>
                </a:solidFill>
                <a:latin typeface="Arial"/>
                <a:cs typeface="Arial"/>
              </a:rPr>
              <a:t>/ </a:t>
            </a:r>
            <a:r>
              <a:rPr sz="1600" dirty="0">
                <a:solidFill>
                  <a:srgbClr val="575757"/>
                </a:solidFill>
                <a:latin typeface="Arial"/>
                <a:cs typeface="Arial"/>
              </a:rPr>
              <a:t>répondre</a:t>
            </a:r>
            <a:r>
              <a:rPr sz="1600" spc="-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75757"/>
                </a:solidFill>
                <a:latin typeface="Arial"/>
                <a:cs typeface="Arial"/>
              </a:rPr>
              <a:t>aux </a:t>
            </a:r>
            <a:r>
              <a:rPr sz="1600" spc="-10" dirty="0">
                <a:solidFill>
                  <a:srgbClr val="575757"/>
                </a:solidFill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9673" y="4117314"/>
            <a:ext cx="1123315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3520">
              <a:lnSpc>
                <a:spcPct val="11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Change 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3953" y="1350378"/>
            <a:ext cx="2844800" cy="369570"/>
          </a:xfrm>
          <a:prstGeom prst="rect">
            <a:avLst/>
          </a:prstGeom>
          <a:solidFill>
            <a:srgbClr val="007B92"/>
          </a:solidFill>
        </p:spPr>
        <p:txBody>
          <a:bodyPr vert="horz" wrap="square" lIns="0" tIns="40005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Comment?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leviers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3728" y="2072639"/>
            <a:ext cx="589026" cy="48082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37759" y="2124202"/>
            <a:ext cx="1143635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algn="ct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mbria Math"/>
                <a:cs typeface="Cambria Math"/>
              </a:rPr>
              <a:t>⇄</a:t>
            </a:r>
            <a:endParaRPr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739"/>
              </a:spcBef>
            </a:pPr>
            <a:endParaRPr sz="1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75757"/>
                </a:solidFill>
                <a:latin typeface="Arial"/>
                <a:cs typeface="Arial"/>
              </a:rPr>
              <a:t>Participation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34484" y="2072639"/>
            <a:ext cx="2032635" cy="4269740"/>
            <a:chOff x="4634484" y="2072639"/>
            <a:chExt cx="2032635" cy="426974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7712" y="2072639"/>
              <a:ext cx="589026" cy="4808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4484" y="5861304"/>
              <a:ext cx="589026" cy="48082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138165" y="5939129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Segoe UI Symbol"/>
                <a:cs typeface="Segoe UI Symbol"/>
              </a:rPr>
              <a:t>➝</a:t>
            </a:r>
            <a:endParaRPr sz="1600">
              <a:latin typeface="Segoe UI Symbol"/>
              <a:cs typeface="Segoe UI Symbo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73040" y="5861303"/>
            <a:ext cx="1668145" cy="481330"/>
            <a:chOff x="5273040" y="5861303"/>
            <a:chExt cx="1668145" cy="48133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3040" y="5861303"/>
              <a:ext cx="589026" cy="4808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2032" y="5861303"/>
              <a:ext cx="589026" cy="48082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856221" y="5939129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Segoe UI Symbol"/>
                <a:cs typeface="Segoe UI Symbol"/>
              </a:rPr>
              <a:t>➝</a:t>
            </a:r>
            <a:endParaRPr sz="1600">
              <a:latin typeface="Segoe UI Symbol"/>
              <a:cs typeface="Segoe UI Symbo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31740" y="2885427"/>
            <a:ext cx="2707005" cy="3456940"/>
            <a:chOff x="5031740" y="2885427"/>
            <a:chExt cx="2707005" cy="345694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0588" y="5861304"/>
              <a:ext cx="589026" cy="480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0107" y="4168152"/>
              <a:ext cx="278625" cy="278625"/>
            </a:xfrm>
            <a:prstGeom prst="rect">
              <a:avLst/>
            </a:prstGeom>
          </p:spPr>
        </p:pic>
        <p:pic>
          <p:nvPicPr>
            <p:cNvPr id="25" name="object 25" descr="A black background with a black square  AI-generated content may be incorrect.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4503" y="2885427"/>
              <a:ext cx="276999" cy="276999"/>
            </a:xfrm>
            <a:prstGeom prst="rect">
              <a:avLst/>
            </a:prstGeom>
          </p:spPr>
        </p:pic>
        <p:pic>
          <p:nvPicPr>
            <p:cNvPr id="26" name="object 26" descr="A black background with a black square  AI-generated content may be incorrect.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31740" y="5023497"/>
              <a:ext cx="278625" cy="27862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78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3733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Approche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8350"/>
            <a:ext cx="12192000" cy="2429510"/>
            <a:chOff x="0" y="1538350"/>
            <a:chExt cx="12192000" cy="2429510"/>
          </a:xfrm>
        </p:grpSpPr>
        <p:sp>
          <p:nvSpPr>
            <p:cNvPr id="4" name="object 4"/>
            <p:cNvSpPr/>
            <p:nvPr/>
          </p:nvSpPr>
          <p:spPr>
            <a:xfrm>
              <a:off x="0" y="1538350"/>
              <a:ext cx="12192000" cy="2369185"/>
            </a:xfrm>
            <a:custGeom>
              <a:avLst/>
              <a:gdLst/>
              <a:ahLst/>
              <a:cxnLst/>
              <a:rect l="l" t="t" r="r" b="b"/>
              <a:pathLst>
                <a:path w="12192000" h="2369185">
                  <a:moveTo>
                    <a:pt x="12192000" y="0"/>
                  </a:moveTo>
                  <a:lnTo>
                    <a:pt x="0" y="0"/>
                  </a:lnTo>
                  <a:lnTo>
                    <a:pt x="0" y="2369185"/>
                  </a:lnTo>
                  <a:lnTo>
                    <a:pt x="12192000" y="236918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E82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840606"/>
              <a:ext cx="12192000" cy="127000"/>
            </a:xfrm>
            <a:custGeom>
              <a:avLst/>
              <a:gdLst/>
              <a:ahLst/>
              <a:cxnLst/>
              <a:rect l="l" t="t" r="r" b="b"/>
              <a:pathLst>
                <a:path w="12192000" h="127000">
                  <a:moveTo>
                    <a:pt x="76200" y="53975"/>
                  </a:moveTo>
                  <a:lnTo>
                    <a:pt x="0" y="53975"/>
                  </a:lnTo>
                  <a:lnTo>
                    <a:pt x="0" y="73025"/>
                  </a:lnTo>
                  <a:lnTo>
                    <a:pt x="76200" y="73025"/>
                  </a:lnTo>
                  <a:lnTo>
                    <a:pt x="76200" y="53975"/>
                  </a:lnTo>
                  <a:close/>
                </a:path>
                <a:path w="12192000" h="127000">
                  <a:moveTo>
                    <a:pt x="209550" y="53975"/>
                  </a:moveTo>
                  <a:lnTo>
                    <a:pt x="133350" y="53975"/>
                  </a:lnTo>
                  <a:lnTo>
                    <a:pt x="133350" y="73025"/>
                  </a:lnTo>
                  <a:lnTo>
                    <a:pt x="209550" y="73025"/>
                  </a:lnTo>
                  <a:lnTo>
                    <a:pt x="209550" y="53975"/>
                  </a:lnTo>
                  <a:close/>
                </a:path>
                <a:path w="12192000" h="127000">
                  <a:moveTo>
                    <a:pt x="342900" y="53975"/>
                  </a:moveTo>
                  <a:lnTo>
                    <a:pt x="266700" y="53975"/>
                  </a:lnTo>
                  <a:lnTo>
                    <a:pt x="266700" y="73025"/>
                  </a:lnTo>
                  <a:lnTo>
                    <a:pt x="342900" y="73025"/>
                  </a:lnTo>
                  <a:lnTo>
                    <a:pt x="342900" y="53975"/>
                  </a:lnTo>
                  <a:close/>
                </a:path>
                <a:path w="12192000" h="127000">
                  <a:moveTo>
                    <a:pt x="476250" y="53975"/>
                  </a:moveTo>
                  <a:lnTo>
                    <a:pt x="400050" y="53975"/>
                  </a:lnTo>
                  <a:lnTo>
                    <a:pt x="400050" y="73025"/>
                  </a:lnTo>
                  <a:lnTo>
                    <a:pt x="476250" y="73025"/>
                  </a:lnTo>
                  <a:lnTo>
                    <a:pt x="476250" y="53975"/>
                  </a:lnTo>
                  <a:close/>
                </a:path>
                <a:path w="12192000" h="127000">
                  <a:moveTo>
                    <a:pt x="609600" y="53975"/>
                  </a:moveTo>
                  <a:lnTo>
                    <a:pt x="533400" y="53975"/>
                  </a:lnTo>
                  <a:lnTo>
                    <a:pt x="533400" y="73025"/>
                  </a:lnTo>
                  <a:lnTo>
                    <a:pt x="609600" y="73025"/>
                  </a:lnTo>
                  <a:lnTo>
                    <a:pt x="609600" y="53975"/>
                  </a:lnTo>
                  <a:close/>
                </a:path>
                <a:path w="12192000" h="127000">
                  <a:moveTo>
                    <a:pt x="742950" y="53975"/>
                  </a:moveTo>
                  <a:lnTo>
                    <a:pt x="666750" y="53975"/>
                  </a:lnTo>
                  <a:lnTo>
                    <a:pt x="666750" y="73025"/>
                  </a:lnTo>
                  <a:lnTo>
                    <a:pt x="742950" y="73025"/>
                  </a:lnTo>
                  <a:lnTo>
                    <a:pt x="742950" y="53975"/>
                  </a:lnTo>
                  <a:close/>
                </a:path>
                <a:path w="12192000" h="127000">
                  <a:moveTo>
                    <a:pt x="876300" y="53975"/>
                  </a:moveTo>
                  <a:lnTo>
                    <a:pt x="800100" y="53975"/>
                  </a:lnTo>
                  <a:lnTo>
                    <a:pt x="800100" y="73025"/>
                  </a:lnTo>
                  <a:lnTo>
                    <a:pt x="876300" y="73025"/>
                  </a:lnTo>
                  <a:lnTo>
                    <a:pt x="876300" y="53975"/>
                  </a:lnTo>
                  <a:close/>
                </a:path>
                <a:path w="12192000" h="127000">
                  <a:moveTo>
                    <a:pt x="1009650" y="53975"/>
                  </a:moveTo>
                  <a:lnTo>
                    <a:pt x="933450" y="53975"/>
                  </a:lnTo>
                  <a:lnTo>
                    <a:pt x="933450" y="73025"/>
                  </a:lnTo>
                  <a:lnTo>
                    <a:pt x="1009650" y="73025"/>
                  </a:lnTo>
                  <a:lnTo>
                    <a:pt x="1009650" y="53975"/>
                  </a:lnTo>
                  <a:close/>
                </a:path>
                <a:path w="12192000" h="127000">
                  <a:moveTo>
                    <a:pt x="1143000" y="53975"/>
                  </a:moveTo>
                  <a:lnTo>
                    <a:pt x="1066800" y="53975"/>
                  </a:lnTo>
                  <a:lnTo>
                    <a:pt x="1066800" y="73025"/>
                  </a:lnTo>
                  <a:lnTo>
                    <a:pt x="1143000" y="73025"/>
                  </a:lnTo>
                  <a:lnTo>
                    <a:pt x="1143000" y="53975"/>
                  </a:lnTo>
                  <a:close/>
                </a:path>
                <a:path w="12192000" h="127000">
                  <a:moveTo>
                    <a:pt x="1276350" y="53975"/>
                  </a:moveTo>
                  <a:lnTo>
                    <a:pt x="1200150" y="53975"/>
                  </a:lnTo>
                  <a:lnTo>
                    <a:pt x="1200150" y="73025"/>
                  </a:lnTo>
                  <a:lnTo>
                    <a:pt x="1276350" y="73025"/>
                  </a:lnTo>
                  <a:lnTo>
                    <a:pt x="1276350" y="53975"/>
                  </a:lnTo>
                  <a:close/>
                </a:path>
                <a:path w="12192000" h="127000">
                  <a:moveTo>
                    <a:pt x="1409700" y="53975"/>
                  </a:moveTo>
                  <a:lnTo>
                    <a:pt x="1333500" y="53975"/>
                  </a:lnTo>
                  <a:lnTo>
                    <a:pt x="1333500" y="73025"/>
                  </a:lnTo>
                  <a:lnTo>
                    <a:pt x="1409700" y="73025"/>
                  </a:lnTo>
                  <a:lnTo>
                    <a:pt x="1409700" y="53975"/>
                  </a:lnTo>
                  <a:close/>
                </a:path>
                <a:path w="12192000" h="127000">
                  <a:moveTo>
                    <a:pt x="1543050" y="53975"/>
                  </a:moveTo>
                  <a:lnTo>
                    <a:pt x="1466850" y="53975"/>
                  </a:lnTo>
                  <a:lnTo>
                    <a:pt x="1466850" y="73025"/>
                  </a:lnTo>
                  <a:lnTo>
                    <a:pt x="1543050" y="73025"/>
                  </a:lnTo>
                  <a:lnTo>
                    <a:pt x="1543050" y="53975"/>
                  </a:lnTo>
                  <a:close/>
                </a:path>
                <a:path w="12192000" h="127000">
                  <a:moveTo>
                    <a:pt x="1676400" y="53975"/>
                  </a:moveTo>
                  <a:lnTo>
                    <a:pt x="1600200" y="53975"/>
                  </a:lnTo>
                  <a:lnTo>
                    <a:pt x="1600200" y="73025"/>
                  </a:lnTo>
                  <a:lnTo>
                    <a:pt x="1676400" y="73025"/>
                  </a:lnTo>
                  <a:lnTo>
                    <a:pt x="1676400" y="53975"/>
                  </a:lnTo>
                  <a:close/>
                </a:path>
                <a:path w="12192000" h="127000">
                  <a:moveTo>
                    <a:pt x="1809750" y="53975"/>
                  </a:moveTo>
                  <a:lnTo>
                    <a:pt x="1733550" y="53975"/>
                  </a:lnTo>
                  <a:lnTo>
                    <a:pt x="1733550" y="73025"/>
                  </a:lnTo>
                  <a:lnTo>
                    <a:pt x="1809750" y="73025"/>
                  </a:lnTo>
                  <a:lnTo>
                    <a:pt x="1809750" y="53975"/>
                  </a:lnTo>
                  <a:close/>
                </a:path>
                <a:path w="12192000" h="127000">
                  <a:moveTo>
                    <a:pt x="1943100" y="53975"/>
                  </a:moveTo>
                  <a:lnTo>
                    <a:pt x="1866900" y="53975"/>
                  </a:lnTo>
                  <a:lnTo>
                    <a:pt x="1866900" y="73025"/>
                  </a:lnTo>
                  <a:lnTo>
                    <a:pt x="1943100" y="73025"/>
                  </a:lnTo>
                  <a:lnTo>
                    <a:pt x="1943100" y="53975"/>
                  </a:lnTo>
                  <a:close/>
                </a:path>
                <a:path w="12192000" h="127000">
                  <a:moveTo>
                    <a:pt x="2076450" y="53975"/>
                  </a:moveTo>
                  <a:lnTo>
                    <a:pt x="2000250" y="53975"/>
                  </a:lnTo>
                  <a:lnTo>
                    <a:pt x="2000250" y="73025"/>
                  </a:lnTo>
                  <a:lnTo>
                    <a:pt x="2076450" y="73025"/>
                  </a:lnTo>
                  <a:lnTo>
                    <a:pt x="2076450" y="53975"/>
                  </a:lnTo>
                  <a:close/>
                </a:path>
                <a:path w="12192000" h="127000">
                  <a:moveTo>
                    <a:pt x="2209800" y="53975"/>
                  </a:moveTo>
                  <a:lnTo>
                    <a:pt x="2133600" y="53975"/>
                  </a:lnTo>
                  <a:lnTo>
                    <a:pt x="2133600" y="73025"/>
                  </a:lnTo>
                  <a:lnTo>
                    <a:pt x="2209800" y="73025"/>
                  </a:lnTo>
                  <a:lnTo>
                    <a:pt x="2209800" y="53975"/>
                  </a:lnTo>
                  <a:close/>
                </a:path>
                <a:path w="12192000" h="127000">
                  <a:moveTo>
                    <a:pt x="2343150" y="53975"/>
                  </a:moveTo>
                  <a:lnTo>
                    <a:pt x="2266950" y="53975"/>
                  </a:lnTo>
                  <a:lnTo>
                    <a:pt x="2266950" y="73025"/>
                  </a:lnTo>
                  <a:lnTo>
                    <a:pt x="2343150" y="73025"/>
                  </a:lnTo>
                  <a:lnTo>
                    <a:pt x="2343150" y="53975"/>
                  </a:lnTo>
                  <a:close/>
                </a:path>
                <a:path w="12192000" h="127000">
                  <a:moveTo>
                    <a:pt x="2476500" y="53975"/>
                  </a:moveTo>
                  <a:lnTo>
                    <a:pt x="2400300" y="53975"/>
                  </a:lnTo>
                  <a:lnTo>
                    <a:pt x="2400300" y="73025"/>
                  </a:lnTo>
                  <a:lnTo>
                    <a:pt x="2476500" y="73025"/>
                  </a:lnTo>
                  <a:lnTo>
                    <a:pt x="2476500" y="53975"/>
                  </a:lnTo>
                  <a:close/>
                </a:path>
                <a:path w="12192000" h="127000">
                  <a:moveTo>
                    <a:pt x="2609850" y="53975"/>
                  </a:moveTo>
                  <a:lnTo>
                    <a:pt x="2533650" y="53975"/>
                  </a:lnTo>
                  <a:lnTo>
                    <a:pt x="2533650" y="73025"/>
                  </a:lnTo>
                  <a:lnTo>
                    <a:pt x="2609850" y="73025"/>
                  </a:lnTo>
                  <a:lnTo>
                    <a:pt x="2609850" y="53975"/>
                  </a:lnTo>
                  <a:close/>
                </a:path>
                <a:path w="12192000" h="127000">
                  <a:moveTo>
                    <a:pt x="2743200" y="53975"/>
                  </a:moveTo>
                  <a:lnTo>
                    <a:pt x="2667000" y="53975"/>
                  </a:lnTo>
                  <a:lnTo>
                    <a:pt x="2667000" y="73025"/>
                  </a:lnTo>
                  <a:lnTo>
                    <a:pt x="2743200" y="73025"/>
                  </a:lnTo>
                  <a:lnTo>
                    <a:pt x="2743200" y="53975"/>
                  </a:lnTo>
                  <a:close/>
                </a:path>
                <a:path w="12192000" h="127000">
                  <a:moveTo>
                    <a:pt x="2876550" y="53975"/>
                  </a:moveTo>
                  <a:lnTo>
                    <a:pt x="2800350" y="53975"/>
                  </a:lnTo>
                  <a:lnTo>
                    <a:pt x="2800350" y="73025"/>
                  </a:lnTo>
                  <a:lnTo>
                    <a:pt x="2876550" y="73025"/>
                  </a:lnTo>
                  <a:lnTo>
                    <a:pt x="2876550" y="53975"/>
                  </a:lnTo>
                  <a:close/>
                </a:path>
                <a:path w="12192000" h="127000">
                  <a:moveTo>
                    <a:pt x="3009900" y="53975"/>
                  </a:moveTo>
                  <a:lnTo>
                    <a:pt x="2933700" y="53975"/>
                  </a:lnTo>
                  <a:lnTo>
                    <a:pt x="2933700" y="73025"/>
                  </a:lnTo>
                  <a:lnTo>
                    <a:pt x="3009900" y="73025"/>
                  </a:lnTo>
                  <a:lnTo>
                    <a:pt x="3009900" y="53975"/>
                  </a:lnTo>
                  <a:close/>
                </a:path>
                <a:path w="12192000" h="127000">
                  <a:moveTo>
                    <a:pt x="3143250" y="53975"/>
                  </a:moveTo>
                  <a:lnTo>
                    <a:pt x="3067050" y="53975"/>
                  </a:lnTo>
                  <a:lnTo>
                    <a:pt x="3067050" y="73025"/>
                  </a:lnTo>
                  <a:lnTo>
                    <a:pt x="3143250" y="73025"/>
                  </a:lnTo>
                  <a:lnTo>
                    <a:pt x="3143250" y="53975"/>
                  </a:lnTo>
                  <a:close/>
                </a:path>
                <a:path w="12192000" h="127000">
                  <a:moveTo>
                    <a:pt x="3276600" y="53975"/>
                  </a:moveTo>
                  <a:lnTo>
                    <a:pt x="3200400" y="53975"/>
                  </a:lnTo>
                  <a:lnTo>
                    <a:pt x="3200400" y="73025"/>
                  </a:lnTo>
                  <a:lnTo>
                    <a:pt x="3276600" y="73025"/>
                  </a:lnTo>
                  <a:lnTo>
                    <a:pt x="3276600" y="53975"/>
                  </a:lnTo>
                  <a:close/>
                </a:path>
                <a:path w="12192000" h="127000">
                  <a:moveTo>
                    <a:pt x="3409950" y="53975"/>
                  </a:moveTo>
                  <a:lnTo>
                    <a:pt x="3333750" y="53975"/>
                  </a:lnTo>
                  <a:lnTo>
                    <a:pt x="3333750" y="73025"/>
                  </a:lnTo>
                  <a:lnTo>
                    <a:pt x="3409950" y="73025"/>
                  </a:lnTo>
                  <a:lnTo>
                    <a:pt x="3409950" y="53975"/>
                  </a:lnTo>
                  <a:close/>
                </a:path>
                <a:path w="12192000" h="127000">
                  <a:moveTo>
                    <a:pt x="3543300" y="53975"/>
                  </a:moveTo>
                  <a:lnTo>
                    <a:pt x="3467100" y="53975"/>
                  </a:lnTo>
                  <a:lnTo>
                    <a:pt x="3467100" y="73025"/>
                  </a:lnTo>
                  <a:lnTo>
                    <a:pt x="3543300" y="73025"/>
                  </a:lnTo>
                  <a:lnTo>
                    <a:pt x="3543300" y="53975"/>
                  </a:lnTo>
                  <a:close/>
                </a:path>
                <a:path w="12192000" h="127000">
                  <a:moveTo>
                    <a:pt x="3676650" y="53975"/>
                  </a:moveTo>
                  <a:lnTo>
                    <a:pt x="3600450" y="53975"/>
                  </a:lnTo>
                  <a:lnTo>
                    <a:pt x="3600450" y="73025"/>
                  </a:lnTo>
                  <a:lnTo>
                    <a:pt x="3676650" y="73025"/>
                  </a:lnTo>
                  <a:lnTo>
                    <a:pt x="3676650" y="53975"/>
                  </a:lnTo>
                  <a:close/>
                </a:path>
                <a:path w="12192000" h="127000">
                  <a:moveTo>
                    <a:pt x="3810000" y="53975"/>
                  </a:moveTo>
                  <a:lnTo>
                    <a:pt x="3733800" y="53975"/>
                  </a:lnTo>
                  <a:lnTo>
                    <a:pt x="3733800" y="73025"/>
                  </a:lnTo>
                  <a:lnTo>
                    <a:pt x="3810000" y="73025"/>
                  </a:lnTo>
                  <a:lnTo>
                    <a:pt x="3810000" y="53975"/>
                  </a:lnTo>
                  <a:close/>
                </a:path>
                <a:path w="12192000" h="127000">
                  <a:moveTo>
                    <a:pt x="3943350" y="53975"/>
                  </a:moveTo>
                  <a:lnTo>
                    <a:pt x="3867150" y="53975"/>
                  </a:lnTo>
                  <a:lnTo>
                    <a:pt x="3867150" y="73025"/>
                  </a:lnTo>
                  <a:lnTo>
                    <a:pt x="3943350" y="73025"/>
                  </a:lnTo>
                  <a:lnTo>
                    <a:pt x="3943350" y="53975"/>
                  </a:lnTo>
                  <a:close/>
                </a:path>
                <a:path w="12192000" h="127000">
                  <a:moveTo>
                    <a:pt x="4076700" y="53975"/>
                  </a:moveTo>
                  <a:lnTo>
                    <a:pt x="4000500" y="53975"/>
                  </a:lnTo>
                  <a:lnTo>
                    <a:pt x="4000500" y="73025"/>
                  </a:lnTo>
                  <a:lnTo>
                    <a:pt x="4076700" y="73025"/>
                  </a:lnTo>
                  <a:lnTo>
                    <a:pt x="4076700" y="53975"/>
                  </a:lnTo>
                  <a:close/>
                </a:path>
                <a:path w="12192000" h="127000">
                  <a:moveTo>
                    <a:pt x="4210050" y="53975"/>
                  </a:moveTo>
                  <a:lnTo>
                    <a:pt x="4133850" y="53975"/>
                  </a:lnTo>
                  <a:lnTo>
                    <a:pt x="4133850" y="73025"/>
                  </a:lnTo>
                  <a:lnTo>
                    <a:pt x="4210050" y="73025"/>
                  </a:lnTo>
                  <a:lnTo>
                    <a:pt x="4210050" y="53975"/>
                  </a:lnTo>
                  <a:close/>
                </a:path>
                <a:path w="12192000" h="127000">
                  <a:moveTo>
                    <a:pt x="4343400" y="53975"/>
                  </a:moveTo>
                  <a:lnTo>
                    <a:pt x="4267200" y="53975"/>
                  </a:lnTo>
                  <a:lnTo>
                    <a:pt x="4267200" y="73025"/>
                  </a:lnTo>
                  <a:lnTo>
                    <a:pt x="4343400" y="73025"/>
                  </a:lnTo>
                  <a:lnTo>
                    <a:pt x="4343400" y="53975"/>
                  </a:lnTo>
                  <a:close/>
                </a:path>
                <a:path w="12192000" h="127000">
                  <a:moveTo>
                    <a:pt x="4476750" y="53975"/>
                  </a:moveTo>
                  <a:lnTo>
                    <a:pt x="4400550" y="53975"/>
                  </a:lnTo>
                  <a:lnTo>
                    <a:pt x="4400550" y="73025"/>
                  </a:lnTo>
                  <a:lnTo>
                    <a:pt x="4476750" y="73025"/>
                  </a:lnTo>
                  <a:lnTo>
                    <a:pt x="4476750" y="53975"/>
                  </a:lnTo>
                  <a:close/>
                </a:path>
                <a:path w="12192000" h="127000">
                  <a:moveTo>
                    <a:pt x="4610100" y="53975"/>
                  </a:moveTo>
                  <a:lnTo>
                    <a:pt x="4533900" y="53975"/>
                  </a:lnTo>
                  <a:lnTo>
                    <a:pt x="4533900" y="73025"/>
                  </a:lnTo>
                  <a:lnTo>
                    <a:pt x="4610100" y="73025"/>
                  </a:lnTo>
                  <a:lnTo>
                    <a:pt x="4610100" y="53975"/>
                  </a:lnTo>
                  <a:close/>
                </a:path>
                <a:path w="12192000" h="127000">
                  <a:moveTo>
                    <a:pt x="4743450" y="53975"/>
                  </a:moveTo>
                  <a:lnTo>
                    <a:pt x="4667250" y="53975"/>
                  </a:lnTo>
                  <a:lnTo>
                    <a:pt x="4667250" y="73025"/>
                  </a:lnTo>
                  <a:lnTo>
                    <a:pt x="4743450" y="73025"/>
                  </a:lnTo>
                  <a:lnTo>
                    <a:pt x="4743450" y="53975"/>
                  </a:lnTo>
                  <a:close/>
                </a:path>
                <a:path w="12192000" h="127000">
                  <a:moveTo>
                    <a:pt x="4876800" y="53975"/>
                  </a:moveTo>
                  <a:lnTo>
                    <a:pt x="4800600" y="53975"/>
                  </a:lnTo>
                  <a:lnTo>
                    <a:pt x="4800600" y="73025"/>
                  </a:lnTo>
                  <a:lnTo>
                    <a:pt x="4876800" y="73025"/>
                  </a:lnTo>
                  <a:lnTo>
                    <a:pt x="4876800" y="53975"/>
                  </a:lnTo>
                  <a:close/>
                </a:path>
                <a:path w="12192000" h="127000">
                  <a:moveTo>
                    <a:pt x="5010150" y="53975"/>
                  </a:moveTo>
                  <a:lnTo>
                    <a:pt x="4933950" y="53975"/>
                  </a:lnTo>
                  <a:lnTo>
                    <a:pt x="4933950" y="73025"/>
                  </a:lnTo>
                  <a:lnTo>
                    <a:pt x="5010150" y="73025"/>
                  </a:lnTo>
                  <a:lnTo>
                    <a:pt x="5010150" y="53975"/>
                  </a:lnTo>
                  <a:close/>
                </a:path>
                <a:path w="12192000" h="127000">
                  <a:moveTo>
                    <a:pt x="5143500" y="53975"/>
                  </a:moveTo>
                  <a:lnTo>
                    <a:pt x="5067300" y="53975"/>
                  </a:lnTo>
                  <a:lnTo>
                    <a:pt x="5067300" y="73025"/>
                  </a:lnTo>
                  <a:lnTo>
                    <a:pt x="5143500" y="73025"/>
                  </a:lnTo>
                  <a:lnTo>
                    <a:pt x="5143500" y="53975"/>
                  </a:lnTo>
                  <a:close/>
                </a:path>
                <a:path w="12192000" h="127000">
                  <a:moveTo>
                    <a:pt x="5276850" y="53975"/>
                  </a:moveTo>
                  <a:lnTo>
                    <a:pt x="5200650" y="53975"/>
                  </a:lnTo>
                  <a:lnTo>
                    <a:pt x="5200650" y="73025"/>
                  </a:lnTo>
                  <a:lnTo>
                    <a:pt x="5276850" y="73025"/>
                  </a:lnTo>
                  <a:lnTo>
                    <a:pt x="5276850" y="53975"/>
                  </a:lnTo>
                  <a:close/>
                </a:path>
                <a:path w="12192000" h="127000">
                  <a:moveTo>
                    <a:pt x="5410200" y="53975"/>
                  </a:moveTo>
                  <a:lnTo>
                    <a:pt x="5334000" y="53975"/>
                  </a:lnTo>
                  <a:lnTo>
                    <a:pt x="5334000" y="73025"/>
                  </a:lnTo>
                  <a:lnTo>
                    <a:pt x="5410200" y="73025"/>
                  </a:lnTo>
                  <a:lnTo>
                    <a:pt x="5410200" y="53975"/>
                  </a:lnTo>
                  <a:close/>
                </a:path>
                <a:path w="12192000" h="127000">
                  <a:moveTo>
                    <a:pt x="5543550" y="53975"/>
                  </a:moveTo>
                  <a:lnTo>
                    <a:pt x="5467350" y="53975"/>
                  </a:lnTo>
                  <a:lnTo>
                    <a:pt x="5467350" y="73025"/>
                  </a:lnTo>
                  <a:lnTo>
                    <a:pt x="5543550" y="73025"/>
                  </a:lnTo>
                  <a:lnTo>
                    <a:pt x="5543550" y="53975"/>
                  </a:lnTo>
                  <a:close/>
                </a:path>
                <a:path w="12192000" h="127000">
                  <a:moveTo>
                    <a:pt x="5676900" y="53975"/>
                  </a:moveTo>
                  <a:lnTo>
                    <a:pt x="5600700" y="53975"/>
                  </a:lnTo>
                  <a:lnTo>
                    <a:pt x="5600700" y="73025"/>
                  </a:lnTo>
                  <a:lnTo>
                    <a:pt x="5676900" y="73025"/>
                  </a:lnTo>
                  <a:lnTo>
                    <a:pt x="5676900" y="53975"/>
                  </a:lnTo>
                  <a:close/>
                </a:path>
                <a:path w="12192000" h="127000">
                  <a:moveTo>
                    <a:pt x="5810250" y="53975"/>
                  </a:moveTo>
                  <a:lnTo>
                    <a:pt x="5734050" y="53975"/>
                  </a:lnTo>
                  <a:lnTo>
                    <a:pt x="5734050" y="73025"/>
                  </a:lnTo>
                  <a:lnTo>
                    <a:pt x="5810250" y="73025"/>
                  </a:lnTo>
                  <a:lnTo>
                    <a:pt x="5810250" y="53975"/>
                  </a:lnTo>
                  <a:close/>
                </a:path>
                <a:path w="12192000" h="127000">
                  <a:moveTo>
                    <a:pt x="5943600" y="53975"/>
                  </a:moveTo>
                  <a:lnTo>
                    <a:pt x="5867400" y="53975"/>
                  </a:lnTo>
                  <a:lnTo>
                    <a:pt x="5867400" y="73025"/>
                  </a:lnTo>
                  <a:lnTo>
                    <a:pt x="5943600" y="73025"/>
                  </a:lnTo>
                  <a:lnTo>
                    <a:pt x="5943600" y="53975"/>
                  </a:lnTo>
                  <a:close/>
                </a:path>
                <a:path w="12192000" h="127000">
                  <a:moveTo>
                    <a:pt x="6076950" y="53975"/>
                  </a:moveTo>
                  <a:lnTo>
                    <a:pt x="6000750" y="53975"/>
                  </a:lnTo>
                  <a:lnTo>
                    <a:pt x="6000750" y="73025"/>
                  </a:lnTo>
                  <a:lnTo>
                    <a:pt x="6076950" y="73025"/>
                  </a:lnTo>
                  <a:lnTo>
                    <a:pt x="6076950" y="53975"/>
                  </a:lnTo>
                  <a:close/>
                </a:path>
                <a:path w="12192000" h="127000">
                  <a:moveTo>
                    <a:pt x="6210300" y="53975"/>
                  </a:moveTo>
                  <a:lnTo>
                    <a:pt x="6134100" y="53975"/>
                  </a:lnTo>
                  <a:lnTo>
                    <a:pt x="6134100" y="73025"/>
                  </a:lnTo>
                  <a:lnTo>
                    <a:pt x="6210300" y="73025"/>
                  </a:lnTo>
                  <a:lnTo>
                    <a:pt x="6210300" y="53975"/>
                  </a:lnTo>
                  <a:close/>
                </a:path>
                <a:path w="12192000" h="127000">
                  <a:moveTo>
                    <a:pt x="6343650" y="53975"/>
                  </a:moveTo>
                  <a:lnTo>
                    <a:pt x="6267450" y="53975"/>
                  </a:lnTo>
                  <a:lnTo>
                    <a:pt x="6267450" y="73025"/>
                  </a:lnTo>
                  <a:lnTo>
                    <a:pt x="6343650" y="73025"/>
                  </a:lnTo>
                  <a:lnTo>
                    <a:pt x="6343650" y="53975"/>
                  </a:lnTo>
                  <a:close/>
                </a:path>
                <a:path w="12192000" h="127000">
                  <a:moveTo>
                    <a:pt x="6477000" y="53975"/>
                  </a:moveTo>
                  <a:lnTo>
                    <a:pt x="6400800" y="53975"/>
                  </a:lnTo>
                  <a:lnTo>
                    <a:pt x="6400800" y="73025"/>
                  </a:lnTo>
                  <a:lnTo>
                    <a:pt x="6477000" y="73025"/>
                  </a:lnTo>
                  <a:lnTo>
                    <a:pt x="6477000" y="53975"/>
                  </a:lnTo>
                  <a:close/>
                </a:path>
                <a:path w="12192000" h="127000">
                  <a:moveTo>
                    <a:pt x="6610350" y="53975"/>
                  </a:moveTo>
                  <a:lnTo>
                    <a:pt x="6534150" y="53975"/>
                  </a:lnTo>
                  <a:lnTo>
                    <a:pt x="6534150" y="73025"/>
                  </a:lnTo>
                  <a:lnTo>
                    <a:pt x="6610350" y="73025"/>
                  </a:lnTo>
                  <a:lnTo>
                    <a:pt x="6610350" y="53975"/>
                  </a:lnTo>
                  <a:close/>
                </a:path>
                <a:path w="12192000" h="127000">
                  <a:moveTo>
                    <a:pt x="6743700" y="53975"/>
                  </a:moveTo>
                  <a:lnTo>
                    <a:pt x="6667500" y="53975"/>
                  </a:lnTo>
                  <a:lnTo>
                    <a:pt x="6667500" y="73025"/>
                  </a:lnTo>
                  <a:lnTo>
                    <a:pt x="6743700" y="73025"/>
                  </a:lnTo>
                  <a:lnTo>
                    <a:pt x="6743700" y="53975"/>
                  </a:lnTo>
                  <a:close/>
                </a:path>
                <a:path w="12192000" h="127000">
                  <a:moveTo>
                    <a:pt x="6877050" y="53975"/>
                  </a:moveTo>
                  <a:lnTo>
                    <a:pt x="6800850" y="53975"/>
                  </a:lnTo>
                  <a:lnTo>
                    <a:pt x="6800850" y="73025"/>
                  </a:lnTo>
                  <a:lnTo>
                    <a:pt x="6877050" y="73025"/>
                  </a:lnTo>
                  <a:lnTo>
                    <a:pt x="6877050" y="53975"/>
                  </a:lnTo>
                  <a:close/>
                </a:path>
                <a:path w="12192000" h="127000">
                  <a:moveTo>
                    <a:pt x="7010400" y="53975"/>
                  </a:moveTo>
                  <a:lnTo>
                    <a:pt x="6934200" y="53975"/>
                  </a:lnTo>
                  <a:lnTo>
                    <a:pt x="6934200" y="73025"/>
                  </a:lnTo>
                  <a:lnTo>
                    <a:pt x="7010400" y="73025"/>
                  </a:lnTo>
                  <a:lnTo>
                    <a:pt x="7010400" y="53975"/>
                  </a:lnTo>
                  <a:close/>
                </a:path>
                <a:path w="12192000" h="127000">
                  <a:moveTo>
                    <a:pt x="7143750" y="53975"/>
                  </a:moveTo>
                  <a:lnTo>
                    <a:pt x="7067550" y="53975"/>
                  </a:lnTo>
                  <a:lnTo>
                    <a:pt x="7067550" y="73025"/>
                  </a:lnTo>
                  <a:lnTo>
                    <a:pt x="7143750" y="73025"/>
                  </a:lnTo>
                  <a:lnTo>
                    <a:pt x="7143750" y="53975"/>
                  </a:lnTo>
                  <a:close/>
                </a:path>
                <a:path w="12192000" h="127000">
                  <a:moveTo>
                    <a:pt x="7277100" y="53975"/>
                  </a:moveTo>
                  <a:lnTo>
                    <a:pt x="7200900" y="53975"/>
                  </a:lnTo>
                  <a:lnTo>
                    <a:pt x="7200900" y="73025"/>
                  </a:lnTo>
                  <a:lnTo>
                    <a:pt x="7277100" y="73025"/>
                  </a:lnTo>
                  <a:lnTo>
                    <a:pt x="7277100" y="53975"/>
                  </a:lnTo>
                  <a:close/>
                </a:path>
                <a:path w="12192000" h="127000">
                  <a:moveTo>
                    <a:pt x="7410450" y="53975"/>
                  </a:moveTo>
                  <a:lnTo>
                    <a:pt x="7334250" y="53975"/>
                  </a:lnTo>
                  <a:lnTo>
                    <a:pt x="7334250" y="73025"/>
                  </a:lnTo>
                  <a:lnTo>
                    <a:pt x="7410450" y="73025"/>
                  </a:lnTo>
                  <a:lnTo>
                    <a:pt x="7410450" y="53975"/>
                  </a:lnTo>
                  <a:close/>
                </a:path>
                <a:path w="12192000" h="127000">
                  <a:moveTo>
                    <a:pt x="7543800" y="53975"/>
                  </a:moveTo>
                  <a:lnTo>
                    <a:pt x="7467600" y="53975"/>
                  </a:lnTo>
                  <a:lnTo>
                    <a:pt x="7467600" y="73025"/>
                  </a:lnTo>
                  <a:lnTo>
                    <a:pt x="7543800" y="73025"/>
                  </a:lnTo>
                  <a:lnTo>
                    <a:pt x="7543800" y="53975"/>
                  </a:lnTo>
                  <a:close/>
                </a:path>
                <a:path w="12192000" h="127000">
                  <a:moveTo>
                    <a:pt x="7677150" y="53975"/>
                  </a:moveTo>
                  <a:lnTo>
                    <a:pt x="7600950" y="53975"/>
                  </a:lnTo>
                  <a:lnTo>
                    <a:pt x="7600950" y="73025"/>
                  </a:lnTo>
                  <a:lnTo>
                    <a:pt x="7677150" y="73025"/>
                  </a:lnTo>
                  <a:lnTo>
                    <a:pt x="7677150" y="53975"/>
                  </a:lnTo>
                  <a:close/>
                </a:path>
                <a:path w="12192000" h="127000">
                  <a:moveTo>
                    <a:pt x="7810500" y="53975"/>
                  </a:moveTo>
                  <a:lnTo>
                    <a:pt x="7734300" y="53975"/>
                  </a:lnTo>
                  <a:lnTo>
                    <a:pt x="7734300" y="73025"/>
                  </a:lnTo>
                  <a:lnTo>
                    <a:pt x="7810500" y="73025"/>
                  </a:lnTo>
                  <a:lnTo>
                    <a:pt x="7810500" y="53975"/>
                  </a:lnTo>
                  <a:close/>
                </a:path>
                <a:path w="12192000" h="127000">
                  <a:moveTo>
                    <a:pt x="7943850" y="53975"/>
                  </a:moveTo>
                  <a:lnTo>
                    <a:pt x="7867650" y="53975"/>
                  </a:lnTo>
                  <a:lnTo>
                    <a:pt x="7867650" y="73025"/>
                  </a:lnTo>
                  <a:lnTo>
                    <a:pt x="7943850" y="73025"/>
                  </a:lnTo>
                  <a:lnTo>
                    <a:pt x="7943850" y="53975"/>
                  </a:lnTo>
                  <a:close/>
                </a:path>
                <a:path w="12192000" h="127000">
                  <a:moveTo>
                    <a:pt x="8077200" y="53975"/>
                  </a:moveTo>
                  <a:lnTo>
                    <a:pt x="8001000" y="53975"/>
                  </a:lnTo>
                  <a:lnTo>
                    <a:pt x="8001000" y="73025"/>
                  </a:lnTo>
                  <a:lnTo>
                    <a:pt x="8077200" y="73025"/>
                  </a:lnTo>
                  <a:lnTo>
                    <a:pt x="8077200" y="53975"/>
                  </a:lnTo>
                  <a:close/>
                </a:path>
                <a:path w="12192000" h="127000">
                  <a:moveTo>
                    <a:pt x="8210550" y="53975"/>
                  </a:moveTo>
                  <a:lnTo>
                    <a:pt x="8134350" y="53975"/>
                  </a:lnTo>
                  <a:lnTo>
                    <a:pt x="8134350" y="73025"/>
                  </a:lnTo>
                  <a:lnTo>
                    <a:pt x="8210550" y="73025"/>
                  </a:lnTo>
                  <a:lnTo>
                    <a:pt x="8210550" y="53975"/>
                  </a:lnTo>
                  <a:close/>
                </a:path>
                <a:path w="12192000" h="127000">
                  <a:moveTo>
                    <a:pt x="8343900" y="53975"/>
                  </a:moveTo>
                  <a:lnTo>
                    <a:pt x="8267700" y="53975"/>
                  </a:lnTo>
                  <a:lnTo>
                    <a:pt x="8267700" y="73025"/>
                  </a:lnTo>
                  <a:lnTo>
                    <a:pt x="8343900" y="73025"/>
                  </a:lnTo>
                  <a:lnTo>
                    <a:pt x="8343900" y="53975"/>
                  </a:lnTo>
                  <a:close/>
                </a:path>
                <a:path w="12192000" h="127000">
                  <a:moveTo>
                    <a:pt x="8477250" y="53975"/>
                  </a:moveTo>
                  <a:lnTo>
                    <a:pt x="8401050" y="53975"/>
                  </a:lnTo>
                  <a:lnTo>
                    <a:pt x="8401050" y="73025"/>
                  </a:lnTo>
                  <a:lnTo>
                    <a:pt x="8477250" y="73025"/>
                  </a:lnTo>
                  <a:lnTo>
                    <a:pt x="8477250" y="53975"/>
                  </a:lnTo>
                  <a:close/>
                </a:path>
                <a:path w="12192000" h="127000">
                  <a:moveTo>
                    <a:pt x="8610600" y="53975"/>
                  </a:moveTo>
                  <a:lnTo>
                    <a:pt x="8534400" y="53975"/>
                  </a:lnTo>
                  <a:lnTo>
                    <a:pt x="8534400" y="73025"/>
                  </a:lnTo>
                  <a:lnTo>
                    <a:pt x="8610600" y="73025"/>
                  </a:lnTo>
                  <a:lnTo>
                    <a:pt x="8610600" y="53975"/>
                  </a:lnTo>
                  <a:close/>
                </a:path>
                <a:path w="12192000" h="127000">
                  <a:moveTo>
                    <a:pt x="8743950" y="53975"/>
                  </a:moveTo>
                  <a:lnTo>
                    <a:pt x="8667750" y="53975"/>
                  </a:lnTo>
                  <a:lnTo>
                    <a:pt x="8667750" y="73025"/>
                  </a:lnTo>
                  <a:lnTo>
                    <a:pt x="8743950" y="73025"/>
                  </a:lnTo>
                  <a:lnTo>
                    <a:pt x="8743950" y="53975"/>
                  </a:lnTo>
                  <a:close/>
                </a:path>
                <a:path w="12192000" h="127000">
                  <a:moveTo>
                    <a:pt x="8877300" y="53975"/>
                  </a:moveTo>
                  <a:lnTo>
                    <a:pt x="8801100" y="53975"/>
                  </a:lnTo>
                  <a:lnTo>
                    <a:pt x="8801100" y="73025"/>
                  </a:lnTo>
                  <a:lnTo>
                    <a:pt x="8877300" y="73025"/>
                  </a:lnTo>
                  <a:lnTo>
                    <a:pt x="8877300" y="53975"/>
                  </a:lnTo>
                  <a:close/>
                </a:path>
                <a:path w="12192000" h="127000">
                  <a:moveTo>
                    <a:pt x="9010650" y="53975"/>
                  </a:moveTo>
                  <a:lnTo>
                    <a:pt x="8934450" y="53975"/>
                  </a:lnTo>
                  <a:lnTo>
                    <a:pt x="8934450" y="73025"/>
                  </a:lnTo>
                  <a:lnTo>
                    <a:pt x="9010650" y="73025"/>
                  </a:lnTo>
                  <a:lnTo>
                    <a:pt x="9010650" y="53975"/>
                  </a:lnTo>
                  <a:close/>
                </a:path>
                <a:path w="12192000" h="127000">
                  <a:moveTo>
                    <a:pt x="9144000" y="53975"/>
                  </a:moveTo>
                  <a:lnTo>
                    <a:pt x="9067800" y="53975"/>
                  </a:lnTo>
                  <a:lnTo>
                    <a:pt x="9067800" y="73025"/>
                  </a:lnTo>
                  <a:lnTo>
                    <a:pt x="9144000" y="73025"/>
                  </a:lnTo>
                  <a:lnTo>
                    <a:pt x="9144000" y="53975"/>
                  </a:lnTo>
                  <a:close/>
                </a:path>
                <a:path w="12192000" h="127000">
                  <a:moveTo>
                    <a:pt x="9277350" y="53975"/>
                  </a:moveTo>
                  <a:lnTo>
                    <a:pt x="9201150" y="53975"/>
                  </a:lnTo>
                  <a:lnTo>
                    <a:pt x="9201150" y="73025"/>
                  </a:lnTo>
                  <a:lnTo>
                    <a:pt x="9277350" y="73025"/>
                  </a:lnTo>
                  <a:lnTo>
                    <a:pt x="9277350" y="53975"/>
                  </a:lnTo>
                  <a:close/>
                </a:path>
                <a:path w="12192000" h="127000">
                  <a:moveTo>
                    <a:pt x="9410700" y="53975"/>
                  </a:moveTo>
                  <a:lnTo>
                    <a:pt x="9334500" y="53975"/>
                  </a:lnTo>
                  <a:lnTo>
                    <a:pt x="9334500" y="73025"/>
                  </a:lnTo>
                  <a:lnTo>
                    <a:pt x="9410700" y="73025"/>
                  </a:lnTo>
                  <a:lnTo>
                    <a:pt x="9410700" y="53975"/>
                  </a:lnTo>
                  <a:close/>
                </a:path>
                <a:path w="12192000" h="127000">
                  <a:moveTo>
                    <a:pt x="9544050" y="53975"/>
                  </a:moveTo>
                  <a:lnTo>
                    <a:pt x="9467850" y="53975"/>
                  </a:lnTo>
                  <a:lnTo>
                    <a:pt x="9467850" y="73025"/>
                  </a:lnTo>
                  <a:lnTo>
                    <a:pt x="9544050" y="73025"/>
                  </a:lnTo>
                  <a:lnTo>
                    <a:pt x="9544050" y="53975"/>
                  </a:lnTo>
                  <a:close/>
                </a:path>
                <a:path w="12192000" h="127000">
                  <a:moveTo>
                    <a:pt x="9677400" y="53975"/>
                  </a:moveTo>
                  <a:lnTo>
                    <a:pt x="9601200" y="53975"/>
                  </a:lnTo>
                  <a:lnTo>
                    <a:pt x="9601200" y="73025"/>
                  </a:lnTo>
                  <a:lnTo>
                    <a:pt x="9677400" y="73025"/>
                  </a:lnTo>
                  <a:lnTo>
                    <a:pt x="9677400" y="53975"/>
                  </a:lnTo>
                  <a:close/>
                </a:path>
                <a:path w="12192000" h="127000">
                  <a:moveTo>
                    <a:pt x="9810750" y="53975"/>
                  </a:moveTo>
                  <a:lnTo>
                    <a:pt x="9734550" y="53975"/>
                  </a:lnTo>
                  <a:lnTo>
                    <a:pt x="9734550" y="73025"/>
                  </a:lnTo>
                  <a:lnTo>
                    <a:pt x="9810750" y="73025"/>
                  </a:lnTo>
                  <a:lnTo>
                    <a:pt x="9810750" y="53975"/>
                  </a:lnTo>
                  <a:close/>
                </a:path>
                <a:path w="12192000" h="127000">
                  <a:moveTo>
                    <a:pt x="9944100" y="53975"/>
                  </a:moveTo>
                  <a:lnTo>
                    <a:pt x="9867900" y="53975"/>
                  </a:lnTo>
                  <a:lnTo>
                    <a:pt x="9867900" y="73025"/>
                  </a:lnTo>
                  <a:lnTo>
                    <a:pt x="9944100" y="73025"/>
                  </a:lnTo>
                  <a:lnTo>
                    <a:pt x="9944100" y="53975"/>
                  </a:lnTo>
                  <a:close/>
                </a:path>
                <a:path w="12192000" h="127000">
                  <a:moveTo>
                    <a:pt x="10077450" y="53975"/>
                  </a:moveTo>
                  <a:lnTo>
                    <a:pt x="10001250" y="53975"/>
                  </a:lnTo>
                  <a:lnTo>
                    <a:pt x="10001250" y="73025"/>
                  </a:lnTo>
                  <a:lnTo>
                    <a:pt x="10077450" y="73025"/>
                  </a:lnTo>
                  <a:lnTo>
                    <a:pt x="10077450" y="53975"/>
                  </a:lnTo>
                  <a:close/>
                </a:path>
                <a:path w="12192000" h="127000">
                  <a:moveTo>
                    <a:pt x="10210800" y="53975"/>
                  </a:moveTo>
                  <a:lnTo>
                    <a:pt x="10134600" y="53975"/>
                  </a:lnTo>
                  <a:lnTo>
                    <a:pt x="10134600" y="73025"/>
                  </a:lnTo>
                  <a:lnTo>
                    <a:pt x="10210800" y="73025"/>
                  </a:lnTo>
                  <a:lnTo>
                    <a:pt x="10210800" y="53975"/>
                  </a:lnTo>
                  <a:close/>
                </a:path>
                <a:path w="12192000" h="127000">
                  <a:moveTo>
                    <a:pt x="10344150" y="53975"/>
                  </a:moveTo>
                  <a:lnTo>
                    <a:pt x="10267950" y="53975"/>
                  </a:lnTo>
                  <a:lnTo>
                    <a:pt x="10267950" y="73025"/>
                  </a:lnTo>
                  <a:lnTo>
                    <a:pt x="10344150" y="73025"/>
                  </a:lnTo>
                  <a:lnTo>
                    <a:pt x="10344150" y="53975"/>
                  </a:lnTo>
                  <a:close/>
                </a:path>
                <a:path w="12192000" h="127000">
                  <a:moveTo>
                    <a:pt x="10477500" y="53975"/>
                  </a:moveTo>
                  <a:lnTo>
                    <a:pt x="10401300" y="53975"/>
                  </a:lnTo>
                  <a:lnTo>
                    <a:pt x="10401300" y="73025"/>
                  </a:lnTo>
                  <a:lnTo>
                    <a:pt x="10477500" y="73025"/>
                  </a:lnTo>
                  <a:lnTo>
                    <a:pt x="10477500" y="53975"/>
                  </a:lnTo>
                  <a:close/>
                </a:path>
                <a:path w="12192000" h="127000">
                  <a:moveTo>
                    <a:pt x="10610850" y="53975"/>
                  </a:moveTo>
                  <a:lnTo>
                    <a:pt x="10534650" y="53975"/>
                  </a:lnTo>
                  <a:lnTo>
                    <a:pt x="10534650" y="73025"/>
                  </a:lnTo>
                  <a:lnTo>
                    <a:pt x="10610850" y="73025"/>
                  </a:lnTo>
                  <a:lnTo>
                    <a:pt x="10610850" y="53975"/>
                  </a:lnTo>
                  <a:close/>
                </a:path>
                <a:path w="12192000" h="127000">
                  <a:moveTo>
                    <a:pt x="10744200" y="53975"/>
                  </a:moveTo>
                  <a:lnTo>
                    <a:pt x="10668000" y="53975"/>
                  </a:lnTo>
                  <a:lnTo>
                    <a:pt x="10668000" y="73025"/>
                  </a:lnTo>
                  <a:lnTo>
                    <a:pt x="10744200" y="73025"/>
                  </a:lnTo>
                  <a:lnTo>
                    <a:pt x="10744200" y="53975"/>
                  </a:lnTo>
                  <a:close/>
                </a:path>
                <a:path w="12192000" h="127000">
                  <a:moveTo>
                    <a:pt x="10877550" y="53975"/>
                  </a:moveTo>
                  <a:lnTo>
                    <a:pt x="10801350" y="53975"/>
                  </a:lnTo>
                  <a:lnTo>
                    <a:pt x="10801350" y="73025"/>
                  </a:lnTo>
                  <a:lnTo>
                    <a:pt x="10877550" y="73025"/>
                  </a:lnTo>
                  <a:lnTo>
                    <a:pt x="10877550" y="53975"/>
                  </a:lnTo>
                  <a:close/>
                </a:path>
                <a:path w="12192000" h="127000">
                  <a:moveTo>
                    <a:pt x="11010900" y="53975"/>
                  </a:moveTo>
                  <a:lnTo>
                    <a:pt x="10934700" y="53975"/>
                  </a:lnTo>
                  <a:lnTo>
                    <a:pt x="10934700" y="73025"/>
                  </a:lnTo>
                  <a:lnTo>
                    <a:pt x="11010900" y="73025"/>
                  </a:lnTo>
                  <a:lnTo>
                    <a:pt x="11010900" y="53975"/>
                  </a:lnTo>
                  <a:close/>
                </a:path>
                <a:path w="12192000" h="127000">
                  <a:moveTo>
                    <a:pt x="11144250" y="53975"/>
                  </a:moveTo>
                  <a:lnTo>
                    <a:pt x="11068050" y="53975"/>
                  </a:lnTo>
                  <a:lnTo>
                    <a:pt x="11068050" y="73025"/>
                  </a:lnTo>
                  <a:lnTo>
                    <a:pt x="11144250" y="73025"/>
                  </a:lnTo>
                  <a:lnTo>
                    <a:pt x="11144250" y="53975"/>
                  </a:lnTo>
                  <a:close/>
                </a:path>
                <a:path w="12192000" h="127000">
                  <a:moveTo>
                    <a:pt x="11277600" y="53975"/>
                  </a:moveTo>
                  <a:lnTo>
                    <a:pt x="11201400" y="53975"/>
                  </a:lnTo>
                  <a:lnTo>
                    <a:pt x="11201400" y="73025"/>
                  </a:lnTo>
                  <a:lnTo>
                    <a:pt x="11277600" y="73025"/>
                  </a:lnTo>
                  <a:lnTo>
                    <a:pt x="11277600" y="53975"/>
                  </a:lnTo>
                  <a:close/>
                </a:path>
                <a:path w="12192000" h="127000">
                  <a:moveTo>
                    <a:pt x="11410950" y="53975"/>
                  </a:moveTo>
                  <a:lnTo>
                    <a:pt x="11334750" y="53975"/>
                  </a:lnTo>
                  <a:lnTo>
                    <a:pt x="11334750" y="73025"/>
                  </a:lnTo>
                  <a:lnTo>
                    <a:pt x="11410950" y="73025"/>
                  </a:lnTo>
                  <a:lnTo>
                    <a:pt x="11410950" y="53975"/>
                  </a:lnTo>
                  <a:close/>
                </a:path>
                <a:path w="12192000" h="127000">
                  <a:moveTo>
                    <a:pt x="11544300" y="53975"/>
                  </a:moveTo>
                  <a:lnTo>
                    <a:pt x="11468100" y="53975"/>
                  </a:lnTo>
                  <a:lnTo>
                    <a:pt x="11468100" y="73025"/>
                  </a:lnTo>
                  <a:lnTo>
                    <a:pt x="11544300" y="73025"/>
                  </a:lnTo>
                  <a:lnTo>
                    <a:pt x="11544300" y="53975"/>
                  </a:lnTo>
                  <a:close/>
                </a:path>
                <a:path w="12192000" h="127000">
                  <a:moveTo>
                    <a:pt x="11677650" y="53975"/>
                  </a:moveTo>
                  <a:lnTo>
                    <a:pt x="11601450" y="53975"/>
                  </a:lnTo>
                  <a:lnTo>
                    <a:pt x="11601450" y="73025"/>
                  </a:lnTo>
                  <a:lnTo>
                    <a:pt x="11677650" y="73025"/>
                  </a:lnTo>
                  <a:lnTo>
                    <a:pt x="11677650" y="53975"/>
                  </a:lnTo>
                  <a:close/>
                </a:path>
                <a:path w="12192000" h="127000">
                  <a:moveTo>
                    <a:pt x="11811000" y="53975"/>
                  </a:moveTo>
                  <a:lnTo>
                    <a:pt x="11734800" y="53975"/>
                  </a:lnTo>
                  <a:lnTo>
                    <a:pt x="11734800" y="73025"/>
                  </a:lnTo>
                  <a:lnTo>
                    <a:pt x="11811000" y="73025"/>
                  </a:lnTo>
                  <a:lnTo>
                    <a:pt x="11811000" y="53975"/>
                  </a:lnTo>
                  <a:close/>
                </a:path>
                <a:path w="12192000" h="127000">
                  <a:moveTo>
                    <a:pt x="11944350" y="53975"/>
                  </a:moveTo>
                  <a:lnTo>
                    <a:pt x="11868150" y="53975"/>
                  </a:lnTo>
                  <a:lnTo>
                    <a:pt x="11868150" y="73025"/>
                  </a:lnTo>
                  <a:lnTo>
                    <a:pt x="11944350" y="73025"/>
                  </a:lnTo>
                  <a:lnTo>
                    <a:pt x="11944350" y="53975"/>
                  </a:lnTo>
                  <a:close/>
                </a:path>
                <a:path w="12192000" h="127000">
                  <a:moveTo>
                    <a:pt x="12065000" y="0"/>
                  </a:moveTo>
                  <a:lnTo>
                    <a:pt x="12065000" y="127000"/>
                  </a:lnTo>
                  <a:lnTo>
                    <a:pt x="12172950" y="73025"/>
                  </a:lnTo>
                  <a:lnTo>
                    <a:pt x="12077700" y="73025"/>
                  </a:lnTo>
                  <a:lnTo>
                    <a:pt x="12077700" y="53975"/>
                  </a:lnTo>
                  <a:lnTo>
                    <a:pt x="12172950" y="53975"/>
                  </a:lnTo>
                  <a:lnTo>
                    <a:pt x="12065000" y="0"/>
                  </a:lnTo>
                  <a:close/>
                </a:path>
                <a:path w="12192000" h="127000">
                  <a:moveTo>
                    <a:pt x="12065000" y="53975"/>
                  </a:moveTo>
                  <a:lnTo>
                    <a:pt x="12001500" y="53975"/>
                  </a:lnTo>
                  <a:lnTo>
                    <a:pt x="12001500" y="73025"/>
                  </a:lnTo>
                  <a:lnTo>
                    <a:pt x="12065000" y="73025"/>
                  </a:lnTo>
                  <a:lnTo>
                    <a:pt x="12065000" y="53975"/>
                  </a:lnTo>
                  <a:close/>
                </a:path>
                <a:path w="12192000" h="127000">
                  <a:moveTo>
                    <a:pt x="12172950" y="53975"/>
                  </a:moveTo>
                  <a:lnTo>
                    <a:pt x="12077700" y="53975"/>
                  </a:lnTo>
                  <a:lnTo>
                    <a:pt x="12077700" y="73025"/>
                  </a:lnTo>
                  <a:lnTo>
                    <a:pt x="12172950" y="73025"/>
                  </a:lnTo>
                  <a:lnTo>
                    <a:pt x="12192000" y="63500"/>
                  </a:lnTo>
                  <a:lnTo>
                    <a:pt x="12172950" y="53975"/>
                  </a:lnTo>
                  <a:close/>
                </a:path>
              </a:pathLst>
            </a:custGeom>
            <a:solidFill>
              <a:srgbClr val="757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500" y="1855469"/>
              <a:ext cx="4669790" cy="432434"/>
            </a:xfrm>
            <a:custGeom>
              <a:avLst/>
              <a:gdLst/>
              <a:ahLst/>
              <a:cxnLst/>
              <a:rect l="l" t="t" r="r" b="b"/>
              <a:pathLst>
                <a:path w="4669790" h="432435">
                  <a:moveTo>
                    <a:pt x="4453229" y="0"/>
                  </a:moveTo>
                  <a:lnTo>
                    <a:pt x="0" y="0"/>
                  </a:lnTo>
                  <a:lnTo>
                    <a:pt x="0" y="431926"/>
                  </a:lnTo>
                  <a:lnTo>
                    <a:pt x="4453229" y="431926"/>
                  </a:lnTo>
                  <a:lnTo>
                    <a:pt x="4669256" y="215900"/>
                  </a:lnTo>
                  <a:lnTo>
                    <a:pt x="4453229" y="0"/>
                  </a:lnTo>
                  <a:close/>
                </a:path>
              </a:pathLst>
            </a:custGeom>
            <a:solidFill>
              <a:srgbClr val="9E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79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507865">
              <a:lnSpc>
                <a:spcPct val="100000"/>
              </a:lnSpc>
              <a:spcBef>
                <a:spcPts val="105"/>
              </a:spcBef>
            </a:pPr>
            <a:r>
              <a:rPr dirty="0"/>
              <a:t>Plan</a:t>
            </a:r>
            <a:r>
              <a:rPr spc="-15" dirty="0"/>
              <a:t> </a:t>
            </a:r>
            <a:r>
              <a:rPr dirty="0"/>
              <a:t>d’approche</a:t>
            </a:r>
            <a:r>
              <a:rPr spc="-60" dirty="0"/>
              <a:t> </a:t>
            </a:r>
            <a:r>
              <a:rPr spc="-20" dirty="0"/>
              <a:t>(PdA)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79675" y="1932812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PoC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04920" y="2554223"/>
            <a:ext cx="4669790" cy="432434"/>
          </a:xfrm>
          <a:custGeom>
            <a:avLst/>
            <a:gdLst/>
            <a:ahLst/>
            <a:cxnLst/>
            <a:rect l="l" t="t" r="r" b="b"/>
            <a:pathLst>
              <a:path w="4669790" h="432435">
                <a:moveTo>
                  <a:pt x="4453255" y="0"/>
                </a:moveTo>
                <a:lnTo>
                  <a:pt x="0" y="0"/>
                </a:lnTo>
                <a:lnTo>
                  <a:pt x="0" y="432053"/>
                </a:lnTo>
                <a:lnTo>
                  <a:pt x="4453255" y="432053"/>
                </a:lnTo>
                <a:lnTo>
                  <a:pt x="4669282" y="216026"/>
                </a:lnTo>
                <a:lnTo>
                  <a:pt x="4453255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86373" y="2631693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PoC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94345" y="1873885"/>
            <a:ext cx="9686925" cy="1811655"/>
            <a:chOff x="2094345" y="1873885"/>
            <a:chExt cx="9686925" cy="1811655"/>
          </a:xfrm>
        </p:grpSpPr>
        <p:sp>
          <p:nvSpPr>
            <p:cNvPr id="13" name="object 13"/>
            <p:cNvSpPr/>
            <p:nvPr/>
          </p:nvSpPr>
          <p:spPr>
            <a:xfrm>
              <a:off x="7111364" y="3253105"/>
              <a:ext cx="4669790" cy="432434"/>
            </a:xfrm>
            <a:custGeom>
              <a:avLst/>
              <a:gdLst/>
              <a:ahLst/>
              <a:cxnLst/>
              <a:rect l="l" t="t" r="r" b="b"/>
              <a:pathLst>
                <a:path w="4669790" h="432435">
                  <a:moveTo>
                    <a:pt x="4453255" y="0"/>
                  </a:moveTo>
                  <a:lnTo>
                    <a:pt x="0" y="0"/>
                  </a:lnTo>
                  <a:lnTo>
                    <a:pt x="0" y="432054"/>
                  </a:lnTo>
                  <a:lnTo>
                    <a:pt x="4453255" y="432054"/>
                  </a:lnTo>
                  <a:lnTo>
                    <a:pt x="4669282" y="216027"/>
                  </a:lnTo>
                  <a:lnTo>
                    <a:pt x="4453255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4344" y="1873884"/>
              <a:ext cx="6414135" cy="1736725"/>
            </a:xfrm>
            <a:custGeom>
              <a:avLst/>
              <a:gdLst/>
              <a:ahLst/>
              <a:cxnLst/>
              <a:rect l="l" t="t" r="r" b="b"/>
              <a:pathLst>
                <a:path w="6414134" h="1736725">
                  <a:moveTo>
                    <a:pt x="263918" y="60452"/>
                  </a:moveTo>
                  <a:lnTo>
                    <a:pt x="228460" y="45466"/>
                  </a:lnTo>
                  <a:lnTo>
                    <a:pt x="218579" y="41300"/>
                  </a:lnTo>
                  <a:lnTo>
                    <a:pt x="218579" y="78994"/>
                  </a:lnTo>
                  <a:lnTo>
                    <a:pt x="160667" y="216027"/>
                  </a:lnTo>
                  <a:lnTo>
                    <a:pt x="97167" y="189230"/>
                  </a:lnTo>
                  <a:lnTo>
                    <a:pt x="36334" y="333121"/>
                  </a:lnTo>
                  <a:lnTo>
                    <a:pt x="20459" y="326390"/>
                  </a:lnTo>
                  <a:lnTo>
                    <a:pt x="139204" y="45466"/>
                  </a:lnTo>
                  <a:lnTo>
                    <a:pt x="218579" y="78994"/>
                  </a:lnTo>
                  <a:lnTo>
                    <a:pt x="218579" y="41300"/>
                  </a:lnTo>
                  <a:lnTo>
                    <a:pt x="120916" y="0"/>
                  </a:lnTo>
                  <a:lnTo>
                    <a:pt x="107327" y="32004"/>
                  </a:lnTo>
                  <a:lnTo>
                    <a:pt x="123202" y="38735"/>
                  </a:lnTo>
                  <a:lnTo>
                    <a:pt x="4457" y="319659"/>
                  </a:lnTo>
                  <a:lnTo>
                    <a:pt x="4711" y="365175"/>
                  </a:lnTo>
                  <a:lnTo>
                    <a:pt x="38112" y="398399"/>
                  </a:lnTo>
                  <a:lnTo>
                    <a:pt x="60909" y="402932"/>
                  </a:lnTo>
                  <a:lnTo>
                    <a:pt x="83210" y="398399"/>
                  </a:lnTo>
                  <a:lnTo>
                    <a:pt x="102476" y="385927"/>
                  </a:lnTo>
                  <a:lnTo>
                    <a:pt x="115709" y="366649"/>
                  </a:lnTo>
                  <a:lnTo>
                    <a:pt x="129895" y="333121"/>
                  </a:lnTo>
                  <a:lnTo>
                    <a:pt x="179438" y="216027"/>
                  </a:lnTo>
                  <a:lnTo>
                    <a:pt x="234581" y="85725"/>
                  </a:lnTo>
                  <a:lnTo>
                    <a:pt x="250456" y="92456"/>
                  </a:lnTo>
                  <a:lnTo>
                    <a:pt x="253276" y="85725"/>
                  </a:lnTo>
                  <a:lnTo>
                    <a:pt x="263918" y="60452"/>
                  </a:lnTo>
                  <a:close/>
                </a:path>
                <a:path w="6414134" h="1736725">
                  <a:moveTo>
                    <a:pt x="3577348" y="750189"/>
                  </a:moveTo>
                  <a:lnTo>
                    <a:pt x="3541661" y="735076"/>
                  </a:lnTo>
                  <a:lnTo>
                    <a:pt x="3532136" y="731050"/>
                  </a:lnTo>
                  <a:lnTo>
                    <a:pt x="3532136" y="768731"/>
                  </a:lnTo>
                  <a:lnTo>
                    <a:pt x="3474224" y="905764"/>
                  </a:lnTo>
                  <a:lnTo>
                    <a:pt x="3410597" y="878840"/>
                  </a:lnTo>
                  <a:lnTo>
                    <a:pt x="3349764" y="1022731"/>
                  </a:lnTo>
                  <a:lnTo>
                    <a:pt x="3333889" y="1016000"/>
                  </a:lnTo>
                  <a:lnTo>
                    <a:pt x="3452634" y="735076"/>
                  </a:lnTo>
                  <a:lnTo>
                    <a:pt x="3532136" y="768731"/>
                  </a:lnTo>
                  <a:lnTo>
                    <a:pt x="3532136" y="731050"/>
                  </a:lnTo>
                  <a:lnTo>
                    <a:pt x="3434346" y="689610"/>
                  </a:lnTo>
                  <a:lnTo>
                    <a:pt x="3420884" y="721614"/>
                  </a:lnTo>
                  <a:lnTo>
                    <a:pt x="3436759" y="728345"/>
                  </a:lnTo>
                  <a:lnTo>
                    <a:pt x="3318014" y="1009269"/>
                  </a:lnTo>
                  <a:lnTo>
                    <a:pt x="3318154" y="1054798"/>
                  </a:lnTo>
                  <a:lnTo>
                    <a:pt x="3351542" y="1088136"/>
                  </a:lnTo>
                  <a:lnTo>
                    <a:pt x="3374402" y="1092593"/>
                  </a:lnTo>
                  <a:lnTo>
                    <a:pt x="3396780" y="1088009"/>
                  </a:lnTo>
                  <a:lnTo>
                    <a:pt x="3415969" y="1075537"/>
                  </a:lnTo>
                  <a:lnTo>
                    <a:pt x="3429266" y="1056259"/>
                  </a:lnTo>
                  <a:lnTo>
                    <a:pt x="3443427" y="1022731"/>
                  </a:lnTo>
                  <a:lnTo>
                    <a:pt x="3492868" y="905764"/>
                  </a:lnTo>
                  <a:lnTo>
                    <a:pt x="3548011" y="775335"/>
                  </a:lnTo>
                  <a:lnTo>
                    <a:pt x="3563886" y="782066"/>
                  </a:lnTo>
                  <a:lnTo>
                    <a:pt x="3566718" y="775335"/>
                  </a:lnTo>
                  <a:lnTo>
                    <a:pt x="3577348" y="750189"/>
                  </a:lnTo>
                  <a:close/>
                </a:path>
                <a:path w="6414134" h="1736725">
                  <a:moveTo>
                    <a:pt x="6413601" y="1572895"/>
                  </a:moveTo>
                  <a:lnTo>
                    <a:pt x="6409487" y="1526159"/>
                  </a:lnTo>
                  <a:lnTo>
                    <a:pt x="6397130" y="1481328"/>
                  </a:lnTo>
                  <a:lnTo>
                    <a:pt x="6374054" y="1437728"/>
                  </a:lnTo>
                  <a:lnTo>
                    <a:pt x="6337567" y="1407541"/>
                  </a:lnTo>
                  <a:lnTo>
                    <a:pt x="6329566" y="1409573"/>
                  </a:lnTo>
                  <a:lnTo>
                    <a:pt x="6339281" y="1415719"/>
                  </a:lnTo>
                  <a:lnTo>
                    <a:pt x="6347485" y="1424292"/>
                  </a:lnTo>
                  <a:lnTo>
                    <a:pt x="6372428" y="1473835"/>
                  </a:lnTo>
                  <a:lnTo>
                    <a:pt x="6387376" y="1541233"/>
                  </a:lnTo>
                  <a:lnTo>
                    <a:pt x="6389141" y="1572895"/>
                  </a:lnTo>
                  <a:lnTo>
                    <a:pt x="6389256" y="1574927"/>
                  </a:lnTo>
                  <a:lnTo>
                    <a:pt x="6381001" y="1640103"/>
                  </a:lnTo>
                  <a:lnTo>
                    <a:pt x="6359411" y="1702308"/>
                  </a:lnTo>
                  <a:lnTo>
                    <a:pt x="6329566" y="1736217"/>
                  </a:lnTo>
                  <a:lnTo>
                    <a:pt x="6352692" y="1731175"/>
                  </a:lnTo>
                  <a:lnTo>
                    <a:pt x="6371539" y="1712302"/>
                  </a:lnTo>
                  <a:lnTo>
                    <a:pt x="6386284" y="1687449"/>
                  </a:lnTo>
                  <a:lnTo>
                    <a:pt x="6397130" y="1664462"/>
                  </a:lnTo>
                  <a:lnTo>
                    <a:pt x="6409487" y="1619631"/>
                  </a:lnTo>
                  <a:lnTo>
                    <a:pt x="6413601" y="157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23909" y="3281426"/>
              <a:ext cx="84455" cy="328930"/>
            </a:xfrm>
            <a:custGeom>
              <a:avLst/>
              <a:gdLst/>
              <a:ahLst/>
              <a:cxnLst/>
              <a:rect l="l" t="t" r="r" b="b"/>
              <a:pathLst>
                <a:path w="84454" h="328929">
                  <a:moveTo>
                    <a:pt x="8000" y="0"/>
                  </a:moveTo>
                  <a:lnTo>
                    <a:pt x="0" y="2032"/>
                  </a:lnTo>
                  <a:lnTo>
                    <a:pt x="9717" y="8169"/>
                  </a:lnTo>
                  <a:lnTo>
                    <a:pt x="17922" y="16748"/>
                  </a:lnTo>
                  <a:lnTo>
                    <a:pt x="42866" y="66284"/>
                  </a:lnTo>
                  <a:lnTo>
                    <a:pt x="57812" y="133685"/>
                  </a:lnTo>
                  <a:lnTo>
                    <a:pt x="59690" y="167386"/>
                  </a:lnTo>
                  <a:lnTo>
                    <a:pt x="56955" y="199594"/>
                  </a:lnTo>
                  <a:lnTo>
                    <a:pt x="42580" y="264773"/>
                  </a:lnTo>
                  <a:lnTo>
                    <a:pt x="24628" y="304262"/>
                  </a:lnTo>
                  <a:lnTo>
                    <a:pt x="0" y="328675"/>
                  </a:lnTo>
                  <a:lnTo>
                    <a:pt x="23129" y="323625"/>
                  </a:lnTo>
                  <a:lnTo>
                    <a:pt x="56721" y="279902"/>
                  </a:lnTo>
                  <a:lnTo>
                    <a:pt x="79922" y="212089"/>
                  </a:lnTo>
                  <a:lnTo>
                    <a:pt x="84042" y="165353"/>
                  </a:lnTo>
                  <a:lnTo>
                    <a:pt x="79922" y="118617"/>
                  </a:lnTo>
                  <a:lnTo>
                    <a:pt x="67564" y="73787"/>
                  </a:lnTo>
                  <a:lnTo>
                    <a:pt x="56882" y="51881"/>
                  </a:lnTo>
                  <a:lnTo>
                    <a:pt x="44497" y="30178"/>
                  </a:lnTo>
                  <a:lnTo>
                    <a:pt x="28755" y="11832"/>
                  </a:lnTo>
                  <a:lnTo>
                    <a:pt x="800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4508" y="3387915"/>
              <a:ext cx="85947" cy="1191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5872" y="3370389"/>
              <a:ext cx="113696" cy="2479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51269" y="3301492"/>
              <a:ext cx="142875" cy="286385"/>
            </a:xfrm>
            <a:custGeom>
              <a:avLst/>
              <a:gdLst/>
              <a:ahLst/>
              <a:cxnLst/>
              <a:rect l="l" t="t" r="r" b="b"/>
              <a:pathLst>
                <a:path w="142875" h="286385">
                  <a:moveTo>
                    <a:pt x="121681" y="50420"/>
                  </a:moveTo>
                  <a:lnTo>
                    <a:pt x="94863" y="50420"/>
                  </a:lnTo>
                  <a:lnTo>
                    <a:pt x="100885" y="51688"/>
                  </a:lnTo>
                  <a:lnTo>
                    <a:pt x="100885" y="57658"/>
                  </a:lnTo>
                  <a:lnTo>
                    <a:pt x="52816" y="80295"/>
                  </a:lnTo>
                  <a:lnTo>
                    <a:pt x="3730" y="93472"/>
                  </a:lnTo>
                  <a:lnTo>
                    <a:pt x="466" y="123868"/>
                  </a:lnTo>
                  <a:lnTo>
                    <a:pt x="0" y="154812"/>
                  </a:lnTo>
                  <a:lnTo>
                    <a:pt x="2891" y="185376"/>
                  </a:lnTo>
                  <a:lnTo>
                    <a:pt x="9699" y="214630"/>
                  </a:lnTo>
                  <a:lnTo>
                    <a:pt x="44057" y="226373"/>
                  </a:lnTo>
                  <a:lnTo>
                    <a:pt x="77866" y="242951"/>
                  </a:lnTo>
                  <a:lnTo>
                    <a:pt x="109819" y="263243"/>
                  </a:lnTo>
                  <a:lnTo>
                    <a:pt x="138604" y="286131"/>
                  </a:lnTo>
                  <a:lnTo>
                    <a:pt x="125285" y="252368"/>
                  </a:lnTo>
                  <a:lnTo>
                    <a:pt x="115300" y="217106"/>
                  </a:lnTo>
                  <a:lnTo>
                    <a:pt x="109029" y="181082"/>
                  </a:lnTo>
                  <a:lnTo>
                    <a:pt x="106854" y="145034"/>
                  </a:lnTo>
                  <a:lnTo>
                    <a:pt x="109091" y="107299"/>
                  </a:lnTo>
                  <a:lnTo>
                    <a:pt x="115792" y="69564"/>
                  </a:lnTo>
                  <a:lnTo>
                    <a:pt x="121681" y="50420"/>
                  </a:lnTo>
                  <a:close/>
                </a:path>
                <a:path w="142875" h="286385">
                  <a:moveTo>
                    <a:pt x="142541" y="0"/>
                  </a:moveTo>
                  <a:lnTo>
                    <a:pt x="112869" y="20960"/>
                  </a:lnTo>
                  <a:lnTo>
                    <a:pt x="80803" y="41005"/>
                  </a:lnTo>
                  <a:lnTo>
                    <a:pt x="46904" y="58453"/>
                  </a:lnTo>
                  <a:lnTo>
                    <a:pt x="11731" y="71628"/>
                  </a:lnTo>
                  <a:lnTo>
                    <a:pt x="7667" y="83438"/>
                  </a:lnTo>
                  <a:lnTo>
                    <a:pt x="23747" y="78656"/>
                  </a:lnTo>
                  <a:lnTo>
                    <a:pt x="41148" y="73088"/>
                  </a:lnTo>
                  <a:lnTo>
                    <a:pt x="58191" y="66758"/>
                  </a:lnTo>
                  <a:lnTo>
                    <a:pt x="73199" y="59690"/>
                  </a:lnTo>
                  <a:lnTo>
                    <a:pt x="78986" y="57658"/>
                  </a:lnTo>
                  <a:lnTo>
                    <a:pt x="86995" y="53451"/>
                  </a:lnTo>
                  <a:lnTo>
                    <a:pt x="94863" y="50420"/>
                  </a:lnTo>
                  <a:lnTo>
                    <a:pt x="121681" y="50420"/>
                  </a:lnTo>
                  <a:lnTo>
                    <a:pt x="126946" y="33305"/>
                  </a:lnTo>
                  <a:lnTo>
                    <a:pt x="142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51269" y="3301492"/>
              <a:ext cx="142875" cy="286385"/>
            </a:xfrm>
            <a:custGeom>
              <a:avLst/>
              <a:gdLst/>
              <a:ahLst/>
              <a:cxnLst/>
              <a:rect l="l" t="t" r="r" b="b"/>
              <a:pathLst>
                <a:path w="142875" h="286385">
                  <a:moveTo>
                    <a:pt x="142541" y="0"/>
                  </a:moveTo>
                  <a:lnTo>
                    <a:pt x="112869" y="20960"/>
                  </a:lnTo>
                  <a:lnTo>
                    <a:pt x="80803" y="41005"/>
                  </a:lnTo>
                  <a:lnTo>
                    <a:pt x="46904" y="58453"/>
                  </a:lnTo>
                  <a:lnTo>
                    <a:pt x="11731" y="71628"/>
                  </a:lnTo>
                  <a:lnTo>
                    <a:pt x="7667" y="83438"/>
                  </a:lnTo>
                  <a:lnTo>
                    <a:pt x="23747" y="78656"/>
                  </a:lnTo>
                  <a:lnTo>
                    <a:pt x="41148" y="73088"/>
                  </a:lnTo>
                  <a:lnTo>
                    <a:pt x="58191" y="66758"/>
                  </a:lnTo>
                  <a:lnTo>
                    <a:pt x="73199" y="59690"/>
                  </a:lnTo>
                  <a:lnTo>
                    <a:pt x="79150" y="57600"/>
                  </a:lnTo>
                  <a:lnTo>
                    <a:pt x="86995" y="53451"/>
                  </a:lnTo>
                  <a:lnTo>
                    <a:pt x="94863" y="50420"/>
                  </a:lnTo>
                  <a:lnTo>
                    <a:pt x="100885" y="51688"/>
                  </a:lnTo>
                  <a:lnTo>
                    <a:pt x="100885" y="53721"/>
                  </a:lnTo>
                  <a:lnTo>
                    <a:pt x="100885" y="57658"/>
                  </a:lnTo>
                  <a:lnTo>
                    <a:pt x="52816" y="80295"/>
                  </a:lnTo>
                  <a:lnTo>
                    <a:pt x="3730" y="93472"/>
                  </a:lnTo>
                  <a:lnTo>
                    <a:pt x="466" y="123868"/>
                  </a:lnTo>
                  <a:lnTo>
                    <a:pt x="0" y="154812"/>
                  </a:lnTo>
                  <a:lnTo>
                    <a:pt x="2891" y="185376"/>
                  </a:lnTo>
                  <a:lnTo>
                    <a:pt x="9699" y="214630"/>
                  </a:lnTo>
                  <a:lnTo>
                    <a:pt x="44057" y="226373"/>
                  </a:lnTo>
                  <a:lnTo>
                    <a:pt x="77866" y="242951"/>
                  </a:lnTo>
                  <a:lnTo>
                    <a:pt x="109819" y="263243"/>
                  </a:lnTo>
                  <a:lnTo>
                    <a:pt x="138604" y="286131"/>
                  </a:lnTo>
                  <a:lnTo>
                    <a:pt x="125285" y="252368"/>
                  </a:lnTo>
                  <a:lnTo>
                    <a:pt x="115300" y="217106"/>
                  </a:lnTo>
                  <a:lnTo>
                    <a:pt x="109029" y="181082"/>
                  </a:lnTo>
                  <a:lnTo>
                    <a:pt x="106854" y="145034"/>
                  </a:lnTo>
                  <a:lnTo>
                    <a:pt x="109091" y="107299"/>
                  </a:lnTo>
                  <a:lnTo>
                    <a:pt x="115792" y="69564"/>
                  </a:lnTo>
                  <a:lnTo>
                    <a:pt x="126946" y="33305"/>
                  </a:lnTo>
                  <a:lnTo>
                    <a:pt x="142541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20085" y="3330702"/>
            <a:ext cx="7424420" cy="1229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Nationale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uitrol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663575" marR="668655" indent="-651510">
              <a:lnSpc>
                <a:spcPct val="100000"/>
              </a:lnSpc>
            </a:pP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Le</a:t>
            </a:r>
            <a:r>
              <a:rPr sz="1600" b="1" i="1" spc="-4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change</a:t>
            </a:r>
            <a:r>
              <a:rPr sz="1600" b="1" i="1" spc="-2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est</a:t>
            </a:r>
            <a:r>
              <a:rPr sz="1600" b="1" i="1" spc="-2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en</a:t>
            </a:r>
            <a:r>
              <a:rPr sz="1600" b="1" i="1" spc="-2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cours</a:t>
            </a:r>
            <a:r>
              <a:rPr sz="1600" b="1" i="1" spc="-15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depuis</a:t>
            </a:r>
            <a:r>
              <a:rPr sz="1600" b="1" i="1" spc="-2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le </a:t>
            </a:r>
            <a:r>
              <a:rPr sz="1600" b="1" i="1" spc="-10" dirty="0">
                <a:solidFill>
                  <a:srgbClr val="7575D1"/>
                </a:solidFill>
                <a:latin typeface="Arial"/>
                <a:cs typeface="Arial"/>
              </a:rPr>
              <a:t>PoC</a:t>
            </a:r>
            <a:r>
              <a:rPr sz="1600" b="1" i="1" spc="-12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1</a:t>
            </a:r>
            <a:r>
              <a:rPr sz="1600" b="1" i="1" spc="-15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et</a:t>
            </a:r>
            <a:r>
              <a:rPr sz="1600" b="1" i="1" spc="-2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sera</a:t>
            </a:r>
            <a:r>
              <a:rPr sz="1600" b="1" i="1" spc="-25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continuellement</a:t>
            </a:r>
            <a:r>
              <a:rPr sz="1600" b="1" i="1" spc="35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7575D1"/>
                </a:solidFill>
                <a:latin typeface="Arial"/>
                <a:cs typeface="Arial"/>
              </a:rPr>
              <a:t>affiné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en</a:t>
            </a:r>
            <a:r>
              <a:rPr sz="1600" b="1" i="1" spc="-4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petit</a:t>
            </a:r>
            <a:r>
              <a:rPr sz="1600" b="1" i="1" spc="-3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groupe</a:t>
            </a:r>
            <a:r>
              <a:rPr sz="1600" b="1" i="1" spc="-25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afin</a:t>
            </a:r>
            <a:r>
              <a:rPr sz="1600" b="1" i="1" spc="-3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de</a:t>
            </a:r>
            <a:r>
              <a:rPr sz="1600" b="1" i="1" spc="-4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préparer</a:t>
            </a:r>
            <a:r>
              <a:rPr sz="1600" b="1" i="1" spc="-30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le</a:t>
            </a:r>
            <a:r>
              <a:rPr sz="1600" b="1" i="1" spc="-35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575D1"/>
                </a:solidFill>
                <a:latin typeface="Arial"/>
                <a:cs typeface="Arial"/>
              </a:rPr>
              <a:t>déploiement</a:t>
            </a:r>
            <a:r>
              <a:rPr sz="1600" b="1" i="1" spc="-5" dirty="0">
                <a:solidFill>
                  <a:srgbClr val="7575D1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7575D1"/>
                </a:solidFill>
                <a:latin typeface="Arial"/>
                <a:cs typeface="Arial"/>
              </a:rPr>
              <a:t>national.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1868" y="4615815"/>
            <a:ext cx="6441440" cy="1200150"/>
          </a:xfrm>
          <a:custGeom>
            <a:avLst/>
            <a:gdLst/>
            <a:ahLst/>
            <a:cxnLst/>
            <a:rect l="l" t="t" r="r" b="b"/>
            <a:pathLst>
              <a:path w="6441440" h="1200150">
                <a:moveTo>
                  <a:pt x="0" y="199898"/>
                </a:moveTo>
                <a:lnTo>
                  <a:pt x="5281" y="154075"/>
                </a:lnTo>
                <a:lnTo>
                  <a:pt x="20326" y="112004"/>
                </a:lnTo>
                <a:lnTo>
                  <a:pt x="43934" y="74887"/>
                </a:lnTo>
                <a:lnTo>
                  <a:pt x="74904" y="43927"/>
                </a:lnTo>
                <a:lnTo>
                  <a:pt x="112036" y="20324"/>
                </a:lnTo>
                <a:lnTo>
                  <a:pt x="154131" y="5281"/>
                </a:lnTo>
                <a:lnTo>
                  <a:pt x="199986" y="0"/>
                </a:lnTo>
                <a:lnTo>
                  <a:pt x="6241351" y="0"/>
                </a:lnTo>
                <a:lnTo>
                  <a:pt x="6287174" y="5281"/>
                </a:lnTo>
                <a:lnTo>
                  <a:pt x="6329245" y="20324"/>
                </a:lnTo>
                <a:lnTo>
                  <a:pt x="6366361" y="43927"/>
                </a:lnTo>
                <a:lnTo>
                  <a:pt x="6397322" y="74887"/>
                </a:lnTo>
                <a:lnTo>
                  <a:pt x="6420925" y="112004"/>
                </a:lnTo>
                <a:lnTo>
                  <a:pt x="6435968" y="154075"/>
                </a:lnTo>
                <a:lnTo>
                  <a:pt x="6441249" y="199898"/>
                </a:lnTo>
                <a:lnTo>
                  <a:pt x="6441249" y="999883"/>
                </a:lnTo>
                <a:lnTo>
                  <a:pt x="6435968" y="1045735"/>
                </a:lnTo>
                <a:lnTo>
                  <a:pt x="6420925" y="1087828"/>
                </a:lnTo>
                <a:lnTo>
                  <a:pt x="6397322" y="1124960"/>
                </a:lnTo>
                <a:lnTo>
                  <a:pt x="6366361" y="1155932"/>
                </a:lnTo>
                <a:lnTo>
                  <a:pt x="6329245" y="1179541"/>
                </a:lnTo>
                <a:lnTo>
                  <a:pt x="6287174" y="1194588"/>
                </a:lnTo>
                <a:lnTo>
                  <a:pt x="6241351" y="1199870"/>
                </a:lnTo>
                <a:lnTo>
                  <a:pt x="199986" y="1199870"/>
                </a:lnTo>
                <a:lnTo>
                  <a:pt x="154131" y="1194588"/>
                </a:lnTo>
                <a:lnTo>
                  <a:pt x="112036" y="1179541"/>
                </a:lnTo>
                <a:lnTo>
                  <a:pt x="74904" y="1155932"/>
                </a:lnTo>
                <a:lnTo>
                  <a:pt x="43934" y="1124960"/>
                </a:lnTo>
                <a:lnTo>
                  <a:pt x="20326" y="1087828"/>
                </a:lnTo>
                <a:lnTo>
                  <a:pt x="5281" y="1045735"/>
                </a:lnTo>
                <a:lnTo>
                  <a:pt x="0" y="999883"/>
                </a:lnTo>
                <a:lnTo>
                  <a:pt x="0" y="199898"/>
                </a:lnTo>
                <a:close/>
              </a:path>
            </a:pathLst>
          </a:custGeom>
          <a:ln w="12700">
            <a:solidFill>
              <a:srgbClr val="006E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3923" y="4733290"/>
            <a:ext cx="5692775" cy="95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Tester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petite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(sur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contenu)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éléments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PdA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le </a:t>
            </a:r>
            <a:r>
              <a:rPr sz="1400" dirty="0">
                <a:latin typeface="Arial"/>
                <a:cs typeface="Arial"/>
              </a:rPr>
              <a:t>contexte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PoC,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avec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public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test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Valider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messages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communication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Détecter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lacunes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11365" y="4615815"/>
            <a:ext cx="4669790" cy="1200150"/>
          </a:xfrm>
          <a:custGeom>
            <a:avLst/>
            <a:gdLst/>
            <a:ahLst/>
            <a:cxnLst/>
            <a:rect l="l" t="t" r="r" b="b"/>
            <a:pathLst>
              <a:path w="4669790" h="1200150">
                <a:moveTo>
                  <a:pt x="0" y="199898"/>
                </a:moveTo>
                <a:lnTo>
                  <a:pt x="5281" y="154075"/>
                </a:lnTo>
                <a:lnTo>
                  <a:pt x="20327" y="112004"/>
                </a:lnTo>
                <a:lnTo>
                  <a:pt x="43937" y="74887"/>
                </a:lnTo>
                <a:lnTo>
                  <a:pt x="74911" y="43927"/>
                </a:lnTo>
                <a:lnTo>
                  <a:pt x="112050" y="20324"/>
                </a:lnTo>
                <a:lnTo>
                  <a:pt x="154155" y="5281"/>
                </a:lnTo>
                <a:lnTo>
                  <a:pt x="200025" y="0"/>
                </a:lnTo>
                <a:lnTo>
                  <a:pt x="4469257" y="0"/>
                </a:lnTo>
                <a:lnTo>
                  <a:pt x="4515126" y="5281"/>
                </a:lnTo>
                <a:lnTo>
                  <a:pt x="4557231" y="20324"/>
                </a:lnTo>
                <a:lnTo>
                  <a:pt x="4594370" y="43927"/>
                </a:lnTo>
                <a:lnTo>
                  <a:pt x="4625344" y="74887"/>
                </a:lnTo>
                <a:lnTo>
                  <a:pt x="4648954" y="112004"/>
                </a:lnTo>
                <a:lnTo>
                  <a:pt x="4664000" y="154075"/>
                </a:lnTo>
                <a:lnTo>
                  <a:pt x="4669282" y="199898"/>
                </a:lnTo>
                <a:lnTo>
                  <a:pt x="4669282" y="999871"/>
                </a:lnTo>
                <a:lnTo>
                  <a:pt x="4664000" y="1045727"/>
                </a:lnTo>
                <a:lnTo>
                  <a:pt x="4648954" y="1087823"/>
                </a:lnTo>
                <a:lnTo>
                  <a:pt x="4625344" y="1124958"/>
                </a:lnTo>
                <a:lnTo>
                  <a:pt x="4594370" y="1155931"/>
                </a:lnTo>
                <a:lnTo>
                  <a:pt x="4557231" y="1179541"/>
                </a:lnTo>
                <a:lnTo>
                  <a:pt x="4515126" y="1194588"/>
                </a:lnTo>
                <a:lnTo>
                  <a:pt x="4469257" y="1199870"/>
                </a:lnTo>
                <a:lnTo>
                  <a:pt x="200025" y="1199870"/>
                </a:lnTo>
                <a:lnTo>
                  <a:pt x="154155" y="1194588"/>
                </a:lnTo>
                <a:lnTo>
                  <a:pt x="112050" y="1179541"/>
                </a:lnTo>
                <a:lnTo>
                  <a:pt x="74911" y="1155931"/>
                </a:lnTo>
                <a:lnTo>
                  <a:pt x="43937" y="1124958"/>
                </a:lnTo>
                <a:lnTo>
                  <a:pt x="20327" y="1087823"/>
                </a:lnTo>
                <a:lnTo>
                  <a:pt x="5281" y="1045727"/>
                </a:lnTo>
                <a:lnTo>
                  <a:pt x="0" y="999871"/>
                </a:lnTo>
                <a:lnTo>
                  <a:pt x="0" y="199898"/>
                </a:lnTo>
                <a:close/>
              </a:path>
            </a:pathLst>
          </a:custGeom>
          <a:ln w="12700">
            <a:solidFill>
              <a:srgbClr val="006E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94042" y="4752213"/>
            <a:ext cx="4450715" cy="91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PdA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communication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tout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nous </a:t>
            </a:r>
            <a:r>
              <a:rPr sz="1400" dirty="0">
                <a:latin typeface="Arial"/>
                <a:cs typeface="Arial"/>
              </a:rPr>
              <a:t>faisons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matière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communication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pour </a:t>
            </a:r>
            <a:r>
              <a:rPr sz="1400" dirty="0">
                <a:latin typeface="Arial"/>
                <a:cs typeface="Arial"/>
              </a:rPr>
              <a:t>préparer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publics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impactés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réforme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cours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clarifier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calendrier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 </a:t>
            </a:r>
            <a:r>
              <a:rPr sz="1400" spc="-25" dirty="0">
                <a:latin typeface="Arial"/>
                <a:cs typeface="Arial"/>
              </a:rPr>
              <a:t>PdA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20745" y="5977407"/>
            <a:ext cx="718820" cy="721995"/>
            <a:chOff x="3420745" y="5977407"/>
            <a:chExt cx="718820" cy="721995"/>
          </a:xfrm>
        </p:grpSpPr>
        <p:sp>
          <p:nvSpPr>
            <p:cNvPr id="26" name="object 26"/>
            <p:cNvSpPr/>
            <p:nvPr/>
          </p:nvSpPr>
          <p:spPr>
            <a:xfrm>
              <a:off x="3420745" y="5977407"/>
              <a:ext cx="718820" cy="721995"/>
            </a:xfrm>
            <a:custGeom>
              <a:avLst/>
              <a:gdLst/>
              <a:ahLst/>
              <a:cxnLst/>
              <a:rect l="l" t="t" r="r" b="b"/>
              <a:pathLst>
                <a:path w="718820" h="721995">
                  <a:moveTo>
                    <a:pt x="220345" y="455714"/>
                  </a:moveTo>
                  <a:lnTo>
                    <a:pt x="219329" y="453161"/>
                  </a:lnTo>
                  <a:lnTo>
                    <a:pt x="218821" y="451129"/>
                  </a:lnTo>
                  <a:lnTo>
                    <a:pt x="217297" y="448056"/>
                  </a:lnTo>
                  <a:lnTo>
                    <a:pt x="215773" y="446024"/>
                  </a:lnTo>
                  <a:lnTo>
                    <a:pt x="211709" y="442963"/>
                  </a:lnTo>
                  <a:lnTo>
                    <a:pt x="209042" y="442442"/>
                  </a:lnTo>
                  <a:lnTo>
                    <a:pt x="205994" y="441934"/>
                  </a:lnTo>
                  <a:lnTo>
                    <a:pt x="143891" y="441934"/>
                  </a:lnTo>
                  <a:lnTo>
                    <a:pt x="141351" y="442442"/>
                  </a:lnTo>
                  <a:lnTo>
                    <a:pt x="138303" y="442963"/>
                  </a:lnTo>
                  <a:lnTo>
                    <a:pt x="134239" y="446024"/>
                  </a:lnTo>
                  <a:lnTo>
                    <a:pt x="131699" y="448056"/>
                  </a:lnTo>
                  <a:lnTo>
                    <a:pt x="130683" y="451129"/>
                  </a:lnTo>
                  <a:lnTo>
                    <a:pt x="129540" y="453161"/>
                  </a:lnTo>
                  <a:lnTo>
                    <a:pt x="129540" y="486841"/>
                  </a:lnTo>
                  <a:lnTo>
                    <a:pt x="130683" y="489902"/>
                  </a:lnTo>
                  <a:lnTo>
                    <a:pt x="131699" y="492455"/>
                  </a:lnTo>
                  <a:lnTo>
                    <a:pt x="134239" y="495007"/>
                  </a:lnTo>
                  <a:lnTo>
                    <a:pt x="136271" y="496036"/>
                  </a:lnTo>
                  <a:lnTo>
                    <a:pt x="138303" y="497560"/>
                  </a:lnTo>
                  <a:lnTo>
                    <a:pt x="141351" y="498068"/>
                  </a:lnTo>
                  <a:lnTo>
                    <a:pt x="209042" y="498068"/>
                  </a:lnTo>
                  <a:lnTo>
                    <a:pt x="211709" y="497560"/>
                  </a:lnTo>
                  <a:lnTo>
                    <a:pt x="213741" y="496036"/>
                  </a:lnTo>
                  <a:lnTo>
                    <a:pt x="215773" y="495007"/>
                  </a:lnTo>
                  <a:lnTo>
                    <a:pt x="218821" y="489902"/>
                  </a:lnTo>
                  <a:lnTo>
                    <a:pt x="219329" y="486841"/>
                  </a:lnTo>
                  <a:lnTo>
                    <a:pt x="220345" y="484289"/>
                  </a:lnTo>
                  <a:lnTo>
                    <a:pt x="220345" y="455714"/>
                  </a:lnTo>
                  <a:close/>
                </a:path>
                <a:path w="718820" h="721995">
                  <a:moveTo>
                    <a:pt x="220345" y="355688"/>
                  </a:moveTo>
                  <a:lnTo>
                    <a:pt x="219329" y="352628"/>
                  </a:lnTo>
                  <a:lnTo>
                    <a:pt x="218821" y="350075"/>
                  </a:lnTo>
                  <a:lnTo>
                    <a:pt x="217297" y="347014"/>
                  </a:lnTo>
                  <a:lnTo>
                    <a:pt x="213233" y="342938"/>
                  </a:lnTo>
                  <a:lnTo>
                    <a:pt x="210058" y="341401"/>
                  </a:lnTo>
                  <a:lnTo>
                    <a:pt x="207518" y="340893"/>
                  </a:lnTo>
                  <a:lnTo>
                    <a:pt x="204470" y="339877"/>
                  </a:lnTo>
                  <a:lnTo>
                    <a:pt x="145415" y="339877"/>
                  </a:lnTo>
                  <a:lnTo>
                    <a:pt x="141859" y="340893"/>
                  </a:lnTo>
                  <a:lnTo>
                    <a:pt x="138811" y="341401"/>
                  </a:lnTo>
                  <a:lnTo>
                    <a:pt x="136779" y="342938"/>
                  </a:lnTo>
                  <a:lnTo>
                    <a:pt x="134239" y="344982"/>
                  </a:lnTo>
                  <a:lnTo>
                    <a:pt x="132715" y="347014"/>
                  </a:lnTo>
                  <a:lnTo>
                    <a:pt x="131191" y="350075"/>
                  </a:lnTo>
                  <a:lnTo>
                    <a:pt x="129540" y="352628"/>
                  </a:lnTo>
                  <a:lnTo>
                    <a:pt x="129540" y="384276"/>
                  </a:lnTo>
                  <a:lnTo>
                    <a:pt x="131191" y="387337"/>
                  </a:lnTo>
                  <a:lnTo>
                    <a:pt x="134239" y="392442"/>
                  </a:lnTo>
                  <a:lnTo>
                    <a:pt x="136779" y="393458"/>
                  </a:lnTo>
                  <a:lnTo>
                    <a:pt x="138811" y="394982"/>
                  </a:lnTo>
                  <a:lnTo>
                    <a:pt x="141859" y="396519"/>
                  </a:lnTo>
                  <a:lnTo>
                    <a:pt x="207518" y="396519"/>
                  </a:lnTo>
                  <a:lnTo>
                    <a:pt x="210058" y="394982"/>
                  </a:lnTo>
                  <a:lnTo>
                    <a:pt x="213233" y="393458"/>
                  </a:lnTo>
                  <a:lnTo>
                    <a:pt x="215265" y="392442"/>
                  </a:lnTo>
                  <a:lnTo>
                    <a:pt x="217297" y="389890"/>
                  </a:lnTo>
                  <a:lnTo>
                    <a:pt x="218821" y="387337"/>
                  </a:lnTo>
                  <a:lnTo>
                    <a:pt x="219329" y="384276"/>
                  </a:lnTo>
                  <a:lnTo>
                    <a:pt x="220345" y="380695"/>
                  </a:lnTo>
                  <a:lnTo>
                    <a:pt x="220345" y="355688"/>
                  </a:lnTo>
                  <a:close/>
                </a:path>
                <a:path w="718820" h="721995">
                  <a:moveTo>
                    <a:pt x="325247" y="28562"/>
                  </a:moveTo>
                  <a:lnTo>
                    <a:pt x="296799" y="0"/>
                  </a:lnTo>
                  <a:lnTo>
                    <a:pt x="291084" y="508"/>
                  </a:lnTo>
                  <a:lnTo>
                    <a:pt x="268732" y="28562"/>
                  </a:lnTo>
                  <a:lnTo>
                    <a:pt x="268732" y="76492"/>
                  </a:lnTo>
                  <a:lnTo>
                    <a:pt x="192151" y="76492"/>
                  </a:lnTo>
                  <a:lnTo>
                    <a:pt x="192087" y="82613"/>
                  </a:lnTo>
                  <a:lnTo>
                    <a:pt x="191973" y="93827"/>
                  </a:lnTo>
                  <a:lnTo>
                    <a:pt x="191846" y="106057"/>
                  </a:lnTo>
                  <a:lnTo>
                    <a:pt x="191757" y="115239"/>
                  </a:lnTo>
                  <a:lnTo>
                    <a:pt x="191643" y="126961"/>
                  </a:lnTo>
                  <a:lnTo>
                    <a:pt x="268732" y="126961"/>
                  </a:lnTo>
                  <a:lnTo>
                    <a:pt x="268732" y="149910"/>
                  </a:lnTo>
                  <a:lnTo>
                    <a:pt x="269240" y="155524"/>
                  </a:lnTo>
                  <a:lnTo>
                    <a:pt x="296799" y="177952"/>
                  </a:lnTo>
                  <a:lnTo>
                    <a:pt x="302387" y="177444"/>
                  </a:lnTo>
                  <a:lnTo>
                    <a:pt x="325247" y="149910"/>
                  </a:lnTo>
                  <a:lnTo>
                    <a:pt x="325247" y="28562"/>
                  </a:lnTo>
                  <a:close/>
                </a:path>
                <a:path w="718820" h="721995">
                  <a:moveTo>
                    <a:pt x="361442" y="455714"/>
                  </a:moveTo>
                  <a:lnTo>
                    <a:pt x="360426" y="453161"/>
                  </a:lnTo>
                  <a:lnTo>
                    <a:pt x="359918" y="451129"/>
                  </a:lnTo>
                  <a:lnTo>
                    <a:pt x="357378" y="446024"/>
                  </a:lnTo>
                  <a:lnTo>
                    <a:pt x="354838" y="444487"/>
                  </a:lnTo>
                  <a:lnTo>
                    <a:pt x="352806" y="442963"/>
                  </a:lnTo>
                  <a:lnTo>
                    <a:pt x="350266" y="442442"/>
                  </a:lnTo>
                  <a:lnTo>
                    <a:pt x="347218" y="441934"/>
                  </a:lnTo>
                  <a:lnTo>
                    <a:pt x="284988" y="441934"/>
                  </a:lnTo>
                  <a:lnTo>
                    <a:pt x="282448" y="442442"/>
                  </a:lnTo>
                  <a:lnTo>
                    <a:pt x="279400" y="442963"/>
                  </a:lnTo>
                  <a:lnTo>
                    <a:pt x="275336" y="446024"/>
                  </a:lnTo>
                  <a:lnTo>
                    <a:pt x="273304" y="448056"/>
                  </a:lnTo>
                  <a:lnTo>
                    <a:pt x="270764" y="453161"/>
                  </a:lnTo>
                  <a:lnTo>
                    <a:pt x="270764" y="486841"/>
                  </a:lnTo>
                  <a:lnTo>
                    <a:pt x="271780" y="489902"/>
                  </a:lnTo>
                  <a:lnTo>
                    <a:pt x="273304" y="492455"/>
                  </a:lnTo>
                  <a:lnTo>
                    <a:pt x="275336" y="495007"/>
                  </a:lnTo>
                  <a:lnTo>
                    <a:pt x="277368" y="496036"/>
                  </a:lnTo>
                  <a:lnTo>
                    <a:pt x="279400" y="497560"/>
                  </a:lnTo>
                  <a:lnTo>
                    <a:pt x="282448" y="498068"/>
                  </a:lnTo>
                  <a:lnTo>
                    <a:pt x="347218" y="498068"/>
                  </a:lnTo>
                  <a:lnTo>
                    <a:pt x="350266" y="488378"/>
                  </a:lnTo>
                  <a:lnTo>
                    <a:pt x="352806" y="478675"/>
                  </a:lnTo>
                  <a:lnTo>
                    <a:pt x="357378" y="469506"/>
                  </a:lnTo>
                  <a:lnTo>
                    <a:pt x="361442" y="459282"/>
                  </a:lnTo>
                  <a:lnTo>
                    <a:pt x="361442" y="455714"/>
                  </a:lnTo>
                  <a:close/>
                </a:path>
                <a:path w="718820" h="721995">
                  <a:moveTo>
                    <a:pt x="361442" y="354164"/>
                  </a:moveTo>
                  <a:lnTo>
                    <a:pt x="360426" y="351104"/>
                  </a:lnTo>
                  <a:lnTo>
                    <a:pt x="359918" y="348551"/>
                  </a:lnTo>
                  <a:lnTo>
                    <a:pt x="358394" y="346506"/>
                  </a:lnTo>
                  <a:lnTo>
                    <a:pt x="357378" y="343954"/>
                  </a:lnTo>
                  <a:lnTo>
                    <a:pt x="354838" y="342938"/>
                  </a:lnTo>
                  <a:lnTo>
                    <a:pt x="352806" y="341401"/>
                  </a:lnTo>
                  <a:lnTo>
                    <a:pt x="350266" y="340893"/>
                  </a:lnTo>
                  <a:lnTo>
                    <a:pt x="347218" y="339877"/>
                  </a:lnTo>
                  <a:lnTo>
                    <a:pt x="284988" y="339877"/>
                  </a:lnTo>
                  <a:lnTo>
                    <a:pt x="282448" y="340893"/>
                  </a:lnTo>
                  <a:lnTo>
                    <a:pt x="279400" y="341401"/>
                  </a:lnTo>
                  <a:lnTo>
                    <a:pt x="277368" y="342938"/>
                  </a:lnTo>
                  <a:lnTo>
                    <a:pt x="275336" y="343954"/>
                  </a:lnTo>
                  <a:lnTo>
                    <a:pt x="273304" y="346506"/>
                  </a:lnTo>
                  <a:lnTo>
                    <a:pt x="271780" y="348551"/>
                  </a:lnTo>
                  <a:lnTo>
                    <a:pt x="270764" y="351104"/>
                  </a:lnTo>
                  <a:lnTo>
                    <a:pt x="270764" y="385292"/>
                  </a:lnTo>
                  <a:lnTo>
                    <a:pt x="282448" y="396519"/>
                  </a:lnTo>
                  <a:lnTo>
                    <a:pt x="350266" y="396519"/>
                  </a:lnTo>
                  <a:lnTo>
                    <a:pt x="352806" y="396011"/>
                  </a:lnTo>
                  <a:lnTo>
                    <a:pt x="354838" y="394474"/>
                  </a:lnTo>
                  <a:lnTo>
                    <a:pt x="357378" y="392442"/>
                  </a:lnTo>
                  <a:lnTo>
                    <a:pt x="358394" y="389890"/>
                  </a:lnTo>
                  <a:lnTo>
                    <a:pt x="359918" y="387845"/>
                  </a:lnTo>
                  <a:lnTo>
                    <a:pt x="360426" y="385292"/>
                  </a:lnTo>
                  <a:lnTo>
                    <a:pt x="361442" y="382231"/>
                  </a:lnTo>
                  <a:lnTo>
                    <a:pt x="361442" y="354164"/>
                  </a:lnTo>
                  <a:close/>
                </a:path>
                <a:path w="718820" h="721995">
                  <a:moveTo>
                    <a:pt x="491998" y="28562"/>
                  </a:moveTo>
                  <a:lnTo>
                    <a:pt x="463423" y="0"/>
                  </a:lnTo>
                  <a:lnTo>
                    <a:pt x="457835" y="508"/>
                  </a:lnTo>
                  <a:lnTo>
                    <a:pt x="452247" y="2044"/>
                  </a:lnTo>
                  <a:lnTo>
                    <a:pt x="447167" y="5105"/>
                  </a:lnTo>
                  <a:lnTo>
                    <a:pt x="444119" y="8674"/>
                  </a:lnTo>
                  <a:lnTo>
                    <a:pt x="440563" y="12750"/>
                  </a:lnTo>
                  <a:lnTo>
                    <a:pt x="437515" y="17856"/>
                  </a:lnTo>
                  <a:lnTo>
                    <a:pt x="435991" y="22440"/>
                  </a:lnTo>
                  <a:lnTo>
                    <a:pt x="435483" y="28562"/>
                  </a:lnTo>
                  <a:lnTo>
                    <a:pt x="435483" y="76492"/>
                  </a:lnTo>
                  <a:lnTo>
                    <a:pt x="358902" y="76492"/>
                  </a:lnTo>
                  <a:lnTo>
                    <a:pt x="358902" y="126961"/>
                  </a:lnTo>
                  <a:lnTo>
                    <a:pt x="435483" y="126961"/>
                  </a:lnTo>
                  <a:lnTo>
                    <a:pt x="435483" y="149910"/>
                  </a:lnTo>
                  <a:lnTo>
                    <a:pt x="435991" y="155524"/>
                  </a:lnTo>
                  <a:lnTo>
                    <a:pt x="437515" y="161124"/>
                  </a:lnTo>
                  <a:lnTo>
                    <a:pt x="440563" y="166230"/>
                  </a:lnTo>
                  <a:lnTo>
                    <a:pt x="444119" y="169799"/>
                  </a:lnTo>
                  <a:lnTo>
                    <a:pt x="447167" y="173367"/>
                  </a:lnTo>
                  <a:lnTo>
                    <a:pt x="452247" y="175920"/>
                  </a:lnTo>
                  <a:lnTo>
                    <a:pt x="457835" y="177444"/>
                  </a:lnTo>
                  <a:lnTo>
                    <a:pt x="463423" y="177952"/>
                  </a:lnTo>
                  <a:lnTo>
                    <a:pt x="469138" y="177444"/>
                  </a:lnTo>
                  <a:lnTo>
                    <a:pt x="491998" y="149910"/>
                  </a:lnTo>
                  <a:lnTo>
                    <a:pt x="491998" y="28562"/>
                  </a:lnTo>
                  <a:close/>
                </a:path>
                <a:path w="718820" h="721995">
                  <a:moveTo>
                    <a:pt x="502158" y="350075"/>
                  </a:moveTo>
                  <a:lnTo>
                    <a:pt x="499618" y="345490"/>
                  </a:lnTo>
                  <a:lnTo>
                    <a:pt x="497078" y="342938"/>
                  </a:lnTo>
                  <a:lnTo>
                    <a:pt x="493014" y="340893"/>
                  </a:lnTo>
                  <a:lnTo>
                    <a:pt x="488315" y="339877"/>
                  </a:lnTo>
                  <a:lnTo>
                    <a:pt x="426212" y="339877"/>
                  </a:lnTo>
                  <a:lnTo>
                    <a:pt x="423672" y="340893"/>
                  </a:lnTo>
                  <a:lnTo>
                    <a:pt x="420624" y="341401"/>
                  </a:lnTo>
                  <a:lnTo>
                    <a:pt x="418592" y="342938"/>
                  </a:lnTo>
                  <a:lnTo>
                    <a:pt x="416560" y="343954"/>
                  </a:lnTo>
                  <a:lnTo>
                    <a:pt x="414528" y="346506"/>
                  </a:lnTo>
                  <a:lnTo>
                    <a:pt x="413004" y="348551"/>
                  </a:lnTo>
                  <a:lnTo>
                    <a:pt x="412496" y="351104"/>
                  </a:lnTo>
                  <a:lnTo>
                    <a:pt x="412496" y="382231"/>
                  </a:lnTo>
                  <a:lnTo>
                    <a:pt x="413004" y="387337"/>
                  </a:lnTo>
                  <a:lnTo>
                    <a:pt x="415036" y="390906"/>
                  </a:lnTo>
                  <a:lnTo>
                    <a:pt x="425196" y="383755"/>
                  </a:lnTo>
                  <a:lnTo>
                    <a:pt x="434848" y="376618"/>
                  </a:lnTo>
                  <a:lnTo>
                    <a:pt x="445516" y="370497"/>
                  </a:lnTo>
                  <a:lnTo>
                    <a:pt x="455803" y="365391"/>
                  </a:lnTo>
                  <a:lnTo>
                    <a:pt x="467487" y="360286"/>
                  </a:lnTo>
                  <a:lnTo>
                    <a:pt x="478663" y="356209"/>
                  </a:lnTo>
                  <a:lnTo>
                    <a:pt x="489839" y="352628"/>
                  </a:lnTo>
                  <a:lnTo>
                    <a:pt x="502158" y="350075"/>
                  </a:lnTo>
                  <a:close/>
                </a:path>
                <a:path w="718820" h="721995">
                  <a:moveTo>
                    <a:pt x="631698" y="119316"/>
                  </a:moveTo>
                  <a:lnTo>
                    <a:pt x="630174" y="115239"/>
                  </a:lnTo>
                  <a:lnTo>
                    <a:pt x="629666" y="110147"/>
                  </a:lnTo>
                  <a:lnTo>
                    <a:pt x="628142" y="106057"/>
                  </a:lnTo>
                  <a:lnTo>
                    <a:pt x="613918" y="87706"/>
                  </a:lnTo>
                  <a:lnTo>
                    <a:pt x="610870" y="84645"/>
                  </a:lnTo>
                  <a:lnTo>
                    <a:pt x="606298" y="82613"/>
                  </a:lnTo>
                  <a:lnTo>
                    <a:pt x="602234" y="80568"/>
                  </a:lnTo>
                  <a:lnTo>
                    <a:pt x="598043" y="78524"/>
                  </a:lnTo>
                  <a:lnTo>
                    <a:pt x="593471" y="78016"/>
                  </a:lnTo>
                  <a:lnTo>
                    <a:pt x="588899" y="77000"/>
                  </a:lnTo>
                  <a:lnTo>
                    <a:pt x="583819" y="76492"/>
                  </a:lnTo>
                  <a:lnTo>
                    <a:pt x="525653" y="76492"/>
                  </a:lnTo>
                  <a:lnTo>
                    <a:pt x="525589" y="82613"/>
                  </a:lnTo>
                  <a:lnTo>
                    <a:pt x="525475" y="93827"/>
                  </a:lnTo>
                  <a:lnTo>
                    <a:pt x="525348" y="106057"/>
                  </a:lnTo>
                  <a:lnTo>
                    <a:pt x="525259" y="115239"/>
                  </a:lnTo>
                  <a:lnTo>
                    <a:pt x="525145" y="126961"/>
                  </a:lnTo>
                  <a:lnTo>
                    <a:pt x="580771" y="126961"/>
                  </a:lnTo>
                  <a:lnTo>
                    <a:pt x="580771" y="232003"/>
                  </a:lnTo>
                  <a:lnTo>
                    <a:pt x="50927" y="232003"/>
                  </a:lnTo>
                  <a:lnTo>
                    <a:pt x="50927" y="126961"/>
                  </a:lnTo>
                  <a:lnTo>
                    <a:pt x="101981" y="126961"/>
                  </a:lnTo>
                  <a:lnTo>
                    <a:pt x="101981" y="149910"/>
                  </a:lnTo>
                  <a:lnTo>
                    <a:pt x="102489" y="155524"/>
                  </a:lnTo>
                  <a:lnTo>
                    <a:pt x="104013" y="161124"/>
                  </a:lnTo>
                  <a:lnTo>
                    <a:pt x="107061" y="166230"/>
                  </a:lnTo>
                  <a:lnTo>
                    <a:pt x="110617" y="169799"/>
                  </a:lnTo>
                  <a:lnTo>
                    <a:pt x="113665" y="173367"/>
                  </a:lnTo>
                  <a:lnTo>
                    <a:pt x="118745" y="175920"/>
                  </a:lnTo>
                  <a:lnTo>
                    <a:pt x="124460" y="177444"/>
                  </a:lnTo>
                  <a:lnTo>
                    <a:pt x="130048" y="177952"/>
                  </a:lnTo>
                  <a:lnTo>
                    <a:pt x="135636" y="177444"/>
                  </a:lnTo>
                  <a:lnTo>
                    <a:pt x="157480" y="155524"/>
                  </a:lnTo>
                  <a:lnTo>
                    <a:pt x="158623" y="149910"/>
                  </a:lnTo>
                  <a:lnTo>
                    <a:pt x="158623" y="126961"/>
                  </a:lnTo>
                  <a:lnTo>
                    <a:pt x="158623" y="28562"/>
                  </a:lnTo>
                  <a:lnTo>
                    <a:pt x="157480" y="22440"/>
                  </a:lnTo>
                  <a:lnTo>
                    <a:pt x="130048" y="0"/>
                  </a:lnTo>
                  <a:lnTo>
                    <a:pt x="124460" y="508"/>
                  </a:lnTo>
                  <a:lnTo>
                    <a:pt x="118745" y="2044"/>
                  </a:lnTo>
                  <a:lnTo>
                    <a:pt x="113665" y="5105"/>
                  </a:lnTo>
                  <a:lnTo>
                    <a:pt x="110617" y="8674"/>
                  </a:lnTo>
                  <a:lnTo>
                    <a:pt x="107061" y="12750"/>
                  </a:lnTo>
                  <a:lnTo>
                    <a:pt x="104013" y="17856"/>
                  </a:lnTo>
                  <a:lnTo>
                    <a:pt x="102489" y="22440"/>
                  </a:lnTo>
                  <a:lnTo>
                    <a:pt x="101981" y="28562"/>
                  </a:lnTo>
                  <a:lnTo>
                    <a:pt x="101981" y="76492"/>
                  </a:lnTo>
                  <a:lnTo>
                    <a:pt x="48387" y="76492"/>
                  </a:lnTo>
                  <a:lnTo>
                    <a:pt x="43307" y="77000"/>
                  </a:lnTo>
                  <a:lnTo>
                    <a:pt x="38227" y="78016"/>
                  </a:lnTo>
                  <a:lnTo>
                    <a:pt x="34163" y="78524"/>
                  </a:lnTo>
                  <a:lnTo>
                    <a:pt x="30099" y="80568"/>
                  </a:lnTo>
                  <a:lnTo>
                    <a:pt x="25527" y="82613"/>
                  </a:lnTo>
                  <a:lnTo>
                    <a:pt x="21336" y="84645"/>
                  </a:lnTo>
                  <a:lnTo>
                    <a:pt x="17780" y="87706"/>
                  </a:lnTo>
                  <a:lnTo>
                    <a:pt x="14224" y="90258"/>
                  </a:lnTo>
                  <a:lnTo>
                    <a:pt x="11684" y="93827"/>
                  </a:lnTo>
                  <a:lnTo>
                    <a:pt x="1524" y="115239"/>
                  </a:lnTo>
                  <a:lnTo>
                    <a:pt x="0" y="119316"/>
                  </a:lnTo>
                  <a:lnTo>
                    <a:pt x="0" y="577202"/>
                  </a:lnTo>
                  <a:lnTo>
                    <a:pt x="1524" y="582307"/>
                  </a:lnTo>
                  <a:lnTo>
                    <a:pt x="2540" y="586384"/>
                  </a:lnTo>
                  <a:lnTo>
                    <a:pt x="4572" y="591477"/>
                  </a:lnTo>
                  <a:lnTo>
                    <a:pt x="5588" y="595566"/>
                  </a:lnTo>
                  <a:lnTo>
                    <a:pt x="11684" y="602703"/>
                  </a:lnTo>
                  <a:lnTo>
                    <a:pt x="14224" y="606272"/>
                  </a:lnTo>
                  <a:lnTo>
                    <a:pt x="17780" y="609841"/>
                  </a:lnTo>
                  <a:lnTo>
                    <a:pt x="21336" y="612394"/>
                  </a:lnTo>
                  <a:lnTo>
                    <a:pt x="25527" y="614426"/>
                  </a:lnTo>
                  <a:lnTo>
                    <a:pt x="30099" y="616978"/>
                  </a:lnTo>
                  <a:lnTo>
                    <a:pt x="34163" y="617994"/>
                  </a:lnTo>
                  <a:lnTo>
                    <a:pt x="38227" y="619531"/>
                  </a:lnTo>
                  <a:lnTo>
                    <a:pt x="43307" y="620547"/>
                  </a:lnTo>
                  <a:lnTo>
                    <a:pt x="356362" y="620547"/>
                  </a:lnTo>
                  <a:lnTo>
                    <a:pt x="351790" y="608304"/>
                  </a:lnTo>
                  <a:lnTo>
                    <a:pt x="348234" y="595566"/>
                  </a:lnTo>
                  <a:lnTo>
                    <a:pt x="345694" y="582815"/>
                  </a:lnTo>
                  <a:lnTo>
                    <a:pt x="343662" y="569556"/>
                  </a:lnTo>
                  <a:lnTo>
                    <a:pt x="50927" y="569556"/>
                  </a:lnTo>
                  <a:lnTo>
                    <a:pt x="50927" y="265658"/>
                  </a:lnTo>
                  <a:lnTo>
                    <a:pt x="580771" y="265658"/>
                  </a:lnTo>
                  <a:lnTo>
                    <a:pt x="580771" y="348259"/>
                  </a:lnTo>
                  <a:lnTo>
                    <a:pt x="593471" y="351828"/>
                  </a:lnTo>
                  <a:lnTo>
                    <a:pt x="607314" y="355396"/>
                  </a:lnTo>
                  <a:lnTo>
                    <a:pt x="620014" y="360502"/>
                  </a:lnTo>
                  <a:lnTo>
                    <a:pt x="631698" y="366115"/>
                  </a:lnTo>
                  <a:lnTo>
                    <a:pt x="631698" y="265658"/>
                  </a:lnTo>
                  <a:lnTo>
                    <a:pt x="631698" y="232003"/>
                  </a:lnTo>
                  <a:lnTo>
                    <a:pt x="631698" y="119316"/>
                  </a:lnTo>
                  <a:close/>
                </a:path>
                <a:path w="718820" h="721995">
                  <a:moveTo>
                    <a:pt x="718566" y="537095"/>
                  </a:moveTo>
                  <a:lnTo>
                    <a:pt x="717931" y="528408"/>
                  </a:lnTo>
                  <a:lnTo>
                    <a:pt x="716407" y="519214"/>
                  </a:lnTo>
                  <a:lnTo>
                    <a:pt x="714883" y="510527"/>
                  </a:lnTo>
                  <a:lnTo>
                    <a:pt x="712851" y="502348"/>
                  </a:lnTo>
                  <a:lnTo>
                    <a:pt x="710819" y="493661"/>
                  </a:lnTo>
                  <a:lnTo>
                    <a:pt x="707771" y="485990"/>
                  </a:lnTo>
                  <a:lnTo>
                    <a:pt x="704215" y="478332"/>
                  </a:lnTo>
                  <a:lnTo>
                    <a:pt x="697611" y="462483"/>
                  </a:lnTo>
                  <a:lnTo>
                    <a:pt x="688340" y="448170"/>
                  </a:lnTo>
                  <a:lnTo>
                    <a:pt x="678180" y="434378"/>
                  </a:lnTo>
                  <a:lnTo>
                    <a:pt x="667385" y="422668"/>
                  </a:lnTo>
                  <a:lnTo>
                    <a:pt x="667385" y="546303"/>
                  </a:lnTo>
                  <a:lnTo>
                    <a:pt x="666877" y="559079"/>
                  </a:lnTo>
                  <a:lnTo>
                    <a:pt x="652526" y="605574"/>
                  </a:lnTo>
                  <a:lnTo>
                    <a:pt x="622427" y="642378"/>
                  </a:lnTo>
                  <a:lnTo>
                    <a:pt x="580009" y="664857"/>
                  </a:lnTo>
                  <a:lnTo>
                    <a:pt x="543179" y="670991"/>
                  </a:lnTo>
                  <a:lnTo>
                    <a:pt x="530479" y="669975"/>
                  </a:lnTo>
                  <a:lnTo>
                    <a:pt x="483362" y="655662"/>
                  </a:lnTo>
                  <a:lnTo>
                    <a:pt x="446659" y="625513"/>
                  </a:lnTo>
                  <a:lnTo>
                    <a:pt x="424180" y="583603"/>
                  </a:lnTo>
                  <a:lnTo>
                    <a:pt x="418465" y="546303"/>
                  </a:lnTo>
                  <a:lnTo>
                    <a:pt x="418973" y="533527"/>
                  </a:lnTo>
                  <a:lnTo>
                    <a:pt x="433324" y="486498"/>
                  </a:lnTo>
                  <a:lnTo>
                    <a:pt x="463550" y="449707"/>
                  </a:lnTo>
                  <a:lnTo>
                    <a:pt x="505841" y="427215"/>
                  </a:lnTo>
                  <a:lnTo>
                    <a:pt x="543179" y="421601"/>
                  </a:lnTo>
                  <a:lnTo>
                    <a:pt x="555498" y="422109"/>
                  </a:lnTo>
                  <a:lnTo>
                    <a:pt x="602488" y="436422"/>
                  </a:lnTo>
                  <a:lnTo>
                    <a:pt x="630555" y="458393"/>
                  </a:lnTo>
                  <a:lnTo>
                    <a:pt x="639318" y="467080"/>
                  </a:lnTo>
                  <a:lnTo>
                    <a:pt x="661797" y="509498"/>
                  </a:lnTo>
                  <a:lnTo>
                    <a:pt x="667385" y="546303"/>
                  </a:lnTo>
                  <a:lnTo>
                    <a:pt x="667385" y="422668"/>
                  </a:lnTo>
                  <a:lnTo>
                    <a:pt x="666877" y="422109"/>
                  </a:lnTo>
                  <a:lnTo>
                    <a:pt x="666318" y="421601"/>
                  </a:lnTo>
                  <a:lnTo>
                    <a:pt x="654685" y="410870"/>
                  </a:lnTo>
                  <a:lnTo>
                    <a:pt x="611124" y="384797"/>
                  </a:lnTo>
                  <a:lnTo>
                    <a:pt x="586613" y="376110"/>
                  </a:lnTo>
                  <a:lnTo>
                    <a:pt x="578485" y="374065"/>
                  </a:lnTo>
                  <a:lnTo>
                    <a:pt x="569849" y="372541"/>
                  </a:lnTo>
                  <a:lnTo>
                    <a:pt x="560578" y="371005"/>
                  </a:lnTo>
                  <a:lnTo>
                    <a:pt x="552450" y="371005"/>
                  </a:lnTo>
                  <a:lnTo>
                    <a:pt x="543179" y="370497"/>
                  </a:lnTo>
                  <a:lnTo>
                    <a:pt x="534035" y="371005"/>
                  </a:lnTo>
                  <a:lnTo>
                    <a:pt x="525272" y="371005"/>
                  </a:lnTo>
                  <a:lnTo>
                    <a:pt x="507492" y="374065"/>
                  </a:lnTo>
                  <a:lnTo>
                    <a:pt x="499237" y="376110"/>
                  </a:lnTo>
                  <a:lnTo>
                    <a:pt x="490601" y="378155"/>
                  </a:lnTo>
                  <a:lnTo>
                    <a:pt x="482854" y="381228"/>
                  </a:lnTo>
                  <a:lnTo>
                    <a:pt x="444627" y="401154"/>
                  </a:lnTo>
                  <a:lnTo>
                    <a:pt x="406781" y="434378"/>
                  </a:lnTo>
                  <a:lnTo>
                    <a:pt x="380746" y="478332"/>
                  </a:lnTo>
                  <a:lnTo>
                    <a:pt x="378079" y="485990"/>
                  </a:lnTo>
                  <a:lnTo>
                    <a:pt x="375031" y="493661"/>
                  </a:lnTo>
                  <a:lnTo>
                    <a:pt x="372999" y="502348"/>
                  </a:lnTo>
                  <a:lnTo>
                    <a:pt x="370967" y="510527"/>
                  </a:lnTo>
                  <a:lnTo>
                    <a:pt x="369443" y="519214"/>
                  </a:lnTo>
                  <a:lnTo>
                    <a:pt x="367919" y="528408"/>
                  </a:lnTo>
                  <a:lnTo>
                    <a:pt x="367411" y="537095"/>
                  </a:lnTo>
                  <a:lnTo>
                    <a:pt x="367411" y="555498"/>
                  </a:lnTo>
                  <a:lnTo>
                    <a:pt x="367919" y="564692"/>
                  </a:lnTo>
                  <a:lnTo>
                    <a:pt x="369443" y="572871"/>
                  </a:lnTo>
                  <a:lnTo>
                    <a:pt x="370967" y="581558"/>
                  </a:lnTo>
                  <a:lnTo>
                    <a:pt x="372999" y="590245"/>
                  </a:lnTo>
                  <a:lnTo>
                    <a:pt x="375031" y="598424"/>
                  </a:lnTo>
                  <a:lnTo>
                    <a:pt x="378079" y="606094"/>
                  </a:lnTo>
                  <a:lnTo>
                    <a:pt x="380746" y="614781"/>
                  </a:lnTo>
                  <a:lnTo>
                    <a:pt x="406781" y="658215"/>
                  </a:lnTo>
                  <a:lnTo>
                    <a:pt x="444627" y="691946"/>
                  </a:lnTo>
                  <a:lnTo>
                    <a:pt x="482854" y="710857"/>
                  </a:lnTo>
                  <a:lnTo>
                    <a:pt x="490601" y="713930"/>
                  </a:lnTo>
                  <a:lnTo>
                    <a:pt x="499237" y="715962"/>
                  </a:lnTo>
                  <a:lnTo>
                    <a:pt x="507492" y="718007"/>
                  </a:lnTo>
                  <a:lnTo>
                    <a:pt x="525272" y="721080"/>
                  </a:lnTo>
                  <a:lnTo>
                    <a:pt x="534035" y="721588"/>
                  </a:lnTo>
                  <a:lnTo>
                    <a:pt x="552450" y="721588"/>
                  </a:lnTo>
                  <a:lnTo>
                    <a:pt x="560578" y="721080"/>
                  </a:lnTo>
                  <a:lnTo>
                    <a:pt x="569849" y="719543"/>
                  </a:lnTo>
                  <a:lnTo>
                    <a:pt x="578485" y="718007"/>
                  </a:lnTo>
                  <a:lnTo>
                    <a:pt x="586613" y="715962"/>
                  </a:lnTo>
                  <a:lnTo>
                    <a:pt x="595376" y="713930"/>
                  </a:lnTo>
                  <a:lnTo>
                    <a:pt x="602996" y="710857"/>
                  </a:lnTo>
                  <a:lnTo>
                    <a:pt x="611124" y="708304"/>
                  </a:lnTo>
                  <a:lnTo>
                    <a:pt x="626491" y="700633"/>
                  </a:lnTo>
                  <a:lnTo>
                    <a:pt x="666877" y="670991"/>
                  </a:lnTo>
                  <a:lnTo>
                    <a:pt x="697611" y="629602"/>
                  </a:lnTo>
                  <a:lnTo>
                    <a:pt x="712851" y="590245"/>
                  </a:lnTo>
                  <a:lnTo>
                    <a:pt x="716407" y="572871"/>
                  </a:lnTo>
                  <a:lnTo>
                    <a:pt x="717931" y="564692"/>
                  </a:lnTo>
                  <a:lnTo>
                    <a:pt x="718566" y="555498"/>
                  </a:lnTo>
                  <a:lnTo>
                    <a:pt x="718566" y="537095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0264" y="6449961"/>
              <a:ext cx="98933" cy="9900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291710" y="5997955"/>
            <a:ext cx="5423535" cy="70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400" b="1" dirty="0">
                <a:latin typeface="Arial"/>
                <a:cs typeface="Arial"/>
              </a:rPr>
              <a:t>Capter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identifier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besoins/composantes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du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PdA,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ex. </a:t>
            </a:r>
            <a:r>
              <a:rPr sz="1400" b="1" dirty="0">
                <a:latin typeface="Arial"/>
                <a:cs typeface="Arial"/>
              </a:rPr>
              <a:t>via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focus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groups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05"/>
              </a:spcBef>
              <a:buFont typeface="Wingdings"/>
              <a:buChar char="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Prochain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focus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avec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hôpitaux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PoC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planifié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13/03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pic>
        <p:nvPicPr>
          <p:cNvPr id="3" name="object 3" descr="A black background with a black square  Description automatically generated with medium confidenc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4045" y="1495793"/>
            <a:ext cx="599541" cy="6407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02535" y="1614297"/>
            <a:ext cx="783653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Objectif</a:t>
            </a:r>
            <a:r>
              <a:rPr sz="1600" b="1" spc="43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général</a:t>
            </a:r>
            <a:r>
              <a:rPr sz="1600" b="1" spc="4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4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redonner</a:t>
            </a:r>
            <a:r>
              <a:rPr sz="1600" spc="4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une</a:t>
            </a:r>
            <a:r>
              <a:rPr sz="1600" spc="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nouvelle</a:t>
            </a:r>
            <a:r>
              <a:rPr sz="1600" spc="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logique</a:t>
            </a:r>
            <a:r>
              <a:rPr sz="1600" spc="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4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une</a:t>
            </a:r>
            <a:r>
              <a:rPr sz="1600" spc="4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nouvelle</a:t>
            </a:r>
            <a:r>
              <a:rPr sz="1600" spc="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structure</a:t>
            </a:r>
            <a:r>
              <a:rPr sz="1600" spc="4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à</a:t>
            </a:r>
            <a:r>
              <a:rPr sz="1600" spc="4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la </a:t>
            </a:r>
            <a:r>
              <a:rPr sz="1600" dirty="0">
                <a:latin typeface="Arial"/>
                <a:cs typeface="Arial"/>
              </a:rPr>
              <a:t>nomenclature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médicale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actuelle…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52654" y="4966144"/>
            <a:ext cx="5340350" cy="615315"/>
            <a:chOff x="6252654" y="4966144"/>
            <a:chExt cx="5340350" cy="615315"/>
          </a:xfrm>
        </p:grpSpPr>
        <p:sp>
          <p:nvSpPr>
            <p:cNvPr id="6" name="object 6"/>
            <p:cNvSpPr/>
            <p:nvPr/>
          </p:nvSpPr>
          <p:spPr>
            <a:xfrm>
              <a:off x="6254241" y="4967732"/>
              <a:ext cx="5337175" cy="612140"/>
            </a:xfrm>
            <a:custGeom>
              <a:avLst/>
              <a:gdLst/>
              <a:ahLst/>
              <a:cxnLst/>
              <a:rect l="l" t="t" r="r" b="b"/>
              <a:pathLst>
                <a:path w="5337175" h="612139">
                  <a:moveTo>
                    <a:pt x="5234813" y="0"/>
                  </a:moveTo>
                  <a:lnTo>
                    <a:pt x="101981" y="0"/>
                  </a:lnTo>
                  <a:lnTo>
                    <a:pt x="62311" y="8022"/>
                  </a:lnTo>
                  <a:lnTo>
                    <a:pt x="29892" y="29892"/>
                  </a:lnTo>
                  <a:lnTo>
                    <a:pt x="8022" y="62311"/>
                  </a:lnTo>
                  <a:lnTo>
                    <a:pt x="0" y="101981"/>
                  </a:lnTo>
                  <a:lnTo>
                    <a:pt x="0" y="510032"/>
                  </a:lnTo>
                  <a:lnTo>
                    <a:pt x="8022" y="549701"/>
                  </a:lnTo>
                  <a:lnTo>
                    <a:pt x="29892" y="582120"/>
                  </a:lnTo>
                  <a:lnTo>
                    <a:pt x="62311" y="603990"/>
                  </a:lnTo>
                  <a:lnTo>
                    <a:pt x="101981" y="612013"/>
                  </a:lnTo>
                  <a:lnTo>
                    <a:pt x="5234813" y="612013"/>
                  </a:lnTo>
                  <a:lnTo>
                    <a:pt x="5274536" y="603990"/>
                  </a:lnTo>
                  <a:lnTo>
                    <a:pt x="5306949" y="582120"/>
                  </a:lnTo>
                  <a:lnTo>
                    <a:pt x="5328789" y="549701"/>
                  </a:lnTo>
                  <a:lnTo>
                    <a:pt x="5336794" y="510032"/>
                  </a:lnTo>
                  <a:lnTo>
                    <a:pt x="5336794" y="101981"/>
                  </a:lnTo>
                  <a:lnTo>
                    <a:pt x="5328789" y="62311"/>
                  </a:lnTo>
                  <a:lnTo>
                    <a:pt x="5306948" y="29892"/>
                  </a:lnTo>
                  <a:lnTo>
                    <a:pt x="5274536" y="8022"/>
                  </a:lnTo>
                  <a:lnTo>
                    <a:pt x="523481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54241" y="4967732"/>
              <a:ext cx="5337175" cy="612140"/>
            </a:xfrm>
            <a:custGeom>
              <a:avLst/>
              <a:gdLst/>
              <a:ahLst/>
              <a:cxnLst/>
              <a:rect l="l" t="t" r="r" b="b"/>
              <a:pathLst>
                <a:path w="5337175" h="612139">
                  <a:moveTo>
                    <a:pt x="0" y="101981"/>
                  </a:moveTo>
                  <a:lnTo>
                    <a:pt x="8022" y="62311"/>
                  </a:lnTo>
                  <a:lnTo>
                    <a:pt x="29892" y="29892"/>
                  </a:lnTo>
                  <a:lnTo>
                    <a:pt x="62311" y="8022"/>
                  </a:lnTo>
                  <a:lnTo>
                    <a:pt x="101981" y="0"/>
                  </a:lnTo>
                  <a:lnTo>
                    <a:pt x="5234813" y="0"/>
                  </a:lnTo>
                  <a:lnTo>
                    <a:pt x="5274536" y="8022"/>
                  </a:lnTo>
                  <a:lnTo>
                    <a:pt x="5306948" y="29892"/>
                  </a:lnTo>
                  <a:lnTo>
                    <a:pt x="5328789" y="62311"/>
                  </a:lnTo>
                  <a:lnTo>
                    <a:pt x="5336794" y="101981"/>
                  </a:lnTo>
                  <a:lnTo>
                    <a:pt x="5336794" y="510032"/>
                  </a:lnTo>
                  <a:lnTo>
                    <a:pt x="5328789" y="549701"/>
                  </a:lnTo>
                  <a:lnTo>
                    <a:pt x="5306949" y="582120"/>
                  </a:lnTo>
                  <a:lnTo>
                    <a:pt x="5274536" y="603990"/>
                  </a:lnTo>
                  <a:lnTo>
                    <a:pt x="5234813" y="612013"/>
                  </a:lnTo>
                  <a:lnTo>
                    <a:pt x="101981" y="612013"/>
                  </a:lnTo>
                  <a:lnTo>
                    <a:pt x="62311" y="603990"/>
                  </a:lnTo>
                  <a:lnTo>
                    <a:pt x="29892" y="582120"/>
                  </a:lnTo>
                  <a:lnTo>
                    <a:pt x="8022" y="549701"/>
                  </a:lnTo>
                  <a:lnTo>
                    <a:pt x="0" y="510032"/>
                  </a:lnTo>
                  <a:lnTo>
                    <a:pt x="0" y="101981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244018" y="2701226"/>
            <a:ext cx="5340350" cy="615315"/>
            <a:chOff x="6244018" y="2701226"/>
            <a:chExt cx="5340350" cy="615315"/>
          </a:xfrm>
        </p:grpSpPr>
        <p:sp>
          <p:nvSpPr>
            <p:cNvPr id="9" name="object 9"/>
            <p:cNvSpPr/>
            <p:nvPr/>
          </p:nvSpPr>
          <p:spPr>
            <a:xfrm>
              <a:off x="6245605" y="2702814"/>
              <a:ext cx="5337175" cy="612140"/>
            </a:xfrm>
            <a:custGeom>
              <a:avLst/>
              <a:gdLst/>
              <a:ahLst/>
              <a:cxnLst/>
              <a:rect l="l" t="t" r="r" b="b"/>
              <a:pathLst>
                <a:path w="5337175" h="612139">
                  <a:moveTo>
                    <a:pt x="5234813" y="0"/>
                  </a:moveTo>
                  <a:lnTo>
                    <a:pt x="101981" y="0"/>
                  </a:lnTo>
                  <a:lnTo>
                    <a:pt x="62257" y="8022"/>
                  </a:lnTo>
                  <a:lnTo>
                    <a:pt x="29845" y="29892"/>
                  </a:lnTo>
                  <a:lnTo>
                    <a:pt x="8004" y="62311"/>
                  </a:lnTo>
                  <a:lnTo>
                    <a:pt x="0" y="101981"/>
                  </a:lnTo>
                  <a:lnTo>
                    <a:pt x="0" y="510032"/>
                  </a:lnTo>
                  <a:lnTo>
                    <a:pt x="8004" y="549755"/>
                  </a:lnTo>
                  <a:lnTo>
                    <a:pt x="29845" y="582168"/>
                  </a:lnTo>
                  <a:lnTo>
                    <a:pt x="62257" y="604008"/>
                  </a:lnTo>
                  <a:lnTo>
                    <a:pt x="101981" y="612013"/>
                  </a:lnTo>
                  <a:lnTo>
                    <a:pt x="5234813" y="612013"/>
                  </a:lnTo>
                  <a:lnTo>
                    <a:pt x="5274482" y="604008"/>
                  </a:lnTo>
                  <a:lnTo>
                    <a:pt x="5306901" y="582168"/>
                  </a:lnTo>
                  <a:lnTo>
                    <a:pt x="5328771" y="549755"/>
                  </a:lnTo>
                  <a:lnTo>
                    <a:pt x="5336794" y="510032"/>
                  </a:lnTo>
                  <a:lnTo>
                    <a:pt x="5336794" y="101981"/>
                  </a:lnTo>
                  <a:lnTo>
                    <a:pt x="5328771" y="62311"/>
                  </a:lnTo>
                  <a:lnTo>
                    <a:pt x="5306901" y="29892"/>
                  </a:lnTo>
                  <a:lnTo>
                    <a:pt x="5274482" y="8022"/>
                  </a:lnTo>
                  <a:lnTo>
                    <a:pt x="523481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5605" y="2702814"/>
              <a:ext cx="5337175" cy="612140"/>
            </a:xfrm>
            <a:custGeom>
              <a:avLst/>
              <a:gdLst/>
              <a:ahLst/>
              <a:cxnLst/>
              <a:rect l="l" t="t" r="r" b="b"/>
              <a:pathLst>
                <a:path w="5337175" h="612139">
                  <a:moveTo>
                    <a:pt x="0" y="101981"/>
                  </a:moveTo>
                  <a:lnTo>
                    <a:pt x="8004" y="62311"/>
                  </a:lnTo>
                  <a:lnTo>
                    <a:pt x="29845" y="29892"/>
                  </a:lnTo>
                  <a:lnTo>
                    <a:pt x="62257" y="8022"/>
                  </a:lnTo>
                  <a:lnTo>
                    <a:pt x="101981" y="0"/>
                  </a:lnTo>
                  <a:lnTo>
                    <a:pt x="5234813" y="0"/>
                  </a:lnTo>
                  <a:lnTo>
                    <a:pt x="5274482" y="8022"/>
                  </a:lnTo>
                  <a:lnTo>
                    <a:pt x="5306901" y="29892"/>
                  </a:lnTo>
                  <a:lnTo>
                    <a:pt x="5328771" y="62311"/>
                  </a:lnTo>
                  <a:lnTo>
                    <a:pt x="5336794" y="101981"/>
                  </a:lnTo>
                  <a:lnTo>
                    <a:pt x="5336794" y="510032"/>
                  </a:lnTo>
                  <a:lnTo>
                    <a:pt x="5328771" y="549755"/>
                  </a:lnTo>
                  <a:lnTo>
                    <a:pt x="5306901" y="582168"/>
                  </a:lnTo>
                  <a:lnTo>
                    <a:pt x="5274482" y="604008"/>
                  </a:lnTo>
                  <a:lnTo>
                    <a:pt x="5234813" y="612013"/>
                  </a:lnTo>
                  <a:lnTo>
                    <a:pt x="101981" y="612013"/>
                  </a:lnTo>
                  <a:lnTo>
                    <a:pt x="62257" y="604008"/>
                  </a:lnTo>
                  <a:lnTo>
                    <a:pt x="29845" y="582168"/>
                  </a:lnTo>
                  <a:lnTo>
                    <a:pt x="8004" y="549755"/>
                  </a:lnTo>
                  <a:lnTo>
                    <a:pt x="0" y="510032"/>
                  </a:lnTo>
                  <a:lnTo>
                    <a:pt x="0" y="101981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54826" y="2777489"/>
            <a:ext cx="51200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Réviser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6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mettre</a:t>
            </a:r>
            <a:r>
              <a:rPr sz="1400" b="1" spc="5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6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jour</a:t>
            </a:r>
            <a:r>
              <a:rPr sz="1400" spc="6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6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évoluer</a:t>
            </a:r>
            <a:r>
              <a:rPr sz="1400" spc="5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vers</a:t>
            </a:r>
            <a:r>
              <a:rPr sz="1400" spc="6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65" dirty="0">
                <a:latin typeface="Arial"/>
                <a:cs typeface="Arial"/>
              </a:rPr>
              <a:t>  </a:t>
            </a:r>
            <a:r>
              <a:rPr sz="1400" b="1" spc="-10" dirty="0">
                <a:latin typeface="Arial"/>
                <a:cs typeface="Arial"/>
              </a:rPr>
              <a:t>normalisation internationale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durable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 </a:t>
            </a:r>
            <a:r>
              <a:rPr sz="1400" spc="-10" dirty="0">
                <a:latin typeface="Arial"/>
                <a:cs typeface="Arial"/>
              </a:rPr>
              <a:t>pérenne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52654" y="3456241"/>
            <a:ext cx="5340350" cy="615315"/>
            <a:chOff x="6252654" y="3456241"/>
            <a:chExt cx="5340350" cy="615315"/>
          </a:xfrm>
        </p:grpSpPr>
        <p:sp>
          <p:nvSpPr>
            <p:cNvPr id="13" name="object 13"/>
            <p:cNvSpPr/>
            <p:nvPr/>
          </p:nvSpPr>
          <p:spPr>
            <a:xfrm>
              <a:off x="6254241" y="3457828"/>
              <a:ext cx="5337175" cy="612140"/>
            </a:xfrm>
            <a:custGeom>
              <a:avLst/>
              <a:gdLst/>
              <a:ahLst/>
              <a:cxnLst/>
              <a:rect l="l" t="t" r="r" b="b"/>
              <a:pathLst>
                <a:path w="5337175" h="612139">
                  <a:moveTo>
                    <a:pt x="5234813" y="0"/>
                  </a:moveTo>
                  <a:lnTo>
                    <a:pt x="101981" y="0"/>
                  </a:lnTo>
                  <a:lnTo>
                    <a:pt x="62311" y="8004"/>
                  </a:lnTo>
                  <a:lnTo>
                    <a:pt x="29892" y="29845"/>
                  </a:lnTo>
                  <a:lnTo>
                    <a:pt x="8022" y="62257"/>
                  </a:lnTo>
                  <a:lnTo>
                    <a:pt x="0" y="101981"/>
                  </a:lnTo>
                  <a:lnTo>
                    <a:pt x="0" y="510032"/>
                  </a:lnTo>
                  <a:lnTo>
                    <a:pt x="8022" y="549701"/>
                  </a:lnTo>
                  <a:lnTo>
                    <a:pt x="29892" y="582120"/>
                  </a:lnTo>
                  <a:lnTo>
                    <a:pt x="62311" y="603990"/>
                  </a:lnTo>
                  <a:lnTo>
                    <a:pt x="101981" y="612013"/>
                  </a:lnTo>
                  <a:lnTo>
                    <a:pt x="5234813" y="612013"/>
                  </a:lnTo>
                  <a:lnTo>
                    <a:pt x="5274536" y="603990"/>
                  </a:lnTo>
                  <a:lnTo>
                    <a:pt x="5306949" y="582120"/>
                  </a:lnTo>
                  <a:lnTo>
                    <a:pt x="5328789" y="549701"/>
                  </a:lnTo>
                  <a:lnTo>
                    <a:pt x="5336794" y="510032"/>
                  </a:lnTo>
                  <a:lnTo>
                    <a:pt x="5336794" y="101981"/>
                  </a:lnTo>
                  <a:lnTo>
                    <a:pt x="5328789" y="62257"/>
                  </a:lnTo>
                  <a:lnTo>
                    <a:pt x="5306948" y="29845"/>
                  </a:lnTo>
                  <a:lnTo>
                    <a:pt x="5274536" y="8004"/>
                  </a:lnTo>
                  <a:lnTo>
                    <a:pt x="523481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54241" y="3457828"/>
              <a:ext cx="5337175" cy="612140"/>
            </a:xfrm>
            <a:custGeom>
              <a:avLst/>
              <a:gdLst/>
              <a:ahLst/>
              <a:cxnLst/>
              <a:rect l="l" t="t" r="r" b="b"/>
              <a:pathLst>
                <a:path w="5337175" h="612139">
                  <a:moveTo>
                    <a:pt x="0" y="101981"/>
                  </a:moveTo>
                  <a:lnTo>
                    <a:pt x="8022" y="62257"/>
                  </a:lnTo>
                  <a:lnTo>
                    <a:pt x="29892" y="29845"/>
                  </a:lnTo>
                  <a:lnTo>
                    <a:pt x="62311" y="8004"/>
                  </a:lnTo>
                  <a:lnTo>
                    <a:pt x="101981" y="0"/>
                  </a:lnTo>
                  <a:lnTo>
                    <a:pt x="5234813" y="0"/>
                  </a:lnTo>
                  <a:lnTo>
                    <a:pt x="5274536" y="8004"/>
                  </a:lnTo>
                  <a:lnTo>
                    <a:pt x="5306948" y="29845"/>
                  </a:lnTo>
                  <a:lnTo>
                    <a:pt x="5328789" y="62257"/>
                  </a:lnTo>
                  <a:lnTo>
                    <a:pt x="5336794" y="101981"/>
                  </a:lnTo>
                  <a:lnTo>
                    <a:pt x="5336794" y="510032"/>
                  </a:lnTo>
                  <a:lnTo>
                    <a:pt x="5328789" y="549701"/>
                  </a:lnTo>
                  <a:lnTo>
                    <a:pt x="5306949" y="582120"/>
                  </a:lnTo>
                  <a:lnTo>
                    <a:pt x="5274536" y="603990"/>
                  </a:lnTo>
                  <a:lnTo>
                    <a:pt x="5234813" y="612013"/>
                  </a:lnTo>
                  <a:lnTo>
                    <a:pt x="101981" y="612013"/>
                  </a:lnTo>
                  <a:lnTo>
                    <a:pt x="62311" y="603990"/>
                  </a:lnTo>
                  <a:lnTo>
                    <a:pt x="29892" y="582120"/>
                  </a:lnTo>
                  <a:lnTo>
                    <a:pt x="8022" y="549701"/>
                  </a:lnTo>
                  <a:lnTo>
                    <a:pt x="0" y="510032"/>
                  </a:lnTo>
                  <a:lnTo>
                    <a:pt x="0" y="101981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63715" y="3639058"/>
            <a:ext cx="4785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Améliorer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logique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interne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lisibilité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transparence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52654" y="4211129"/>
            <a:ext cx="5340350" cy="615315"/>
            <a:chOff x="6252654" y="4211129"/>
            <a:chExt cx="5340350" cy="615315"/>
          </a:xfrm>
        </p:grpSpPr>
        <p:sp>
          <p:nvSpPr>
            <p:cNvPr id="17" name="object 17"/>
            <p:cNvSpPr/>
            <p:nvPr/>
          </p:nvSpPr>
          <p:spPr>
            <a:xfrm>
              <a:off x="6254241" y="4212716"/>
              <a:ext cx="5337175" cy="612140"/>
            </a:xfrm>
            <a:custGeom>
              <a:avLst/>
              <a:gdLst/>
              <a:ahLst/>
              <a:cxnLst/>
              <a:rect l="l" t="t" r="r" b="b"/>
              <a:pathLst>
                <a:path w="5337175" h="612139">
                  <a:moveTo>
                    <a:pt x="5234813" y="0"/>
                  </a:moveTo>
                  <a:lnTo>
                    <a:pt x="101981" y="0"/>
                  </a:lnTo>
                  <a:lnTo>
                    <a:pt x="62311" y="8024"/>
                  </a:lnTo>
                  <a:lnTo>
                    <a:pt x="29892" y="29908"/>
                  </a:lnTo>
                  <a:lnTo>
                    <a:pt x="8022" y="62364"/>
                  </a:lnTo>
                  <a:lnTo>
                    <a:pt x="0" y="102107"/>
                  </a:lnTo>
                  <a:lnTo>
                    <a:pt x="0" y="510031"/>
                  </a:lnTo>
                  <a:lnTo>
                    <a:pt x="8022" y="549755"/>
                  </a:lnTo>
                  <a:lnTo>
                    <a:pt x="29892" y="582167"/>
                  </a:lnTo>
                  <a:lnTo>
                    <a:pt x="62311" y="604008"/>
                  </a:lnTo>
                  <a:lnTo>
                    <a:pt x="101981" y="612012"/>
                  </a:lnTo>
                  <a:lnTo>
                    <a:pt x="5234813" y="612012"/>
                  </a:lnTo>
                  <a:lnTo>
                    <a:pt x="5274536" y="604008"/>
                  </a:lnTo>
                  <a:lnTo>
                    <a:pt x="5306949" y="582167"/>
                  </a:lnTo>
                  <a:lnTo>
                    <a:pt x="5328789" y="549755"/>
                  </a:lnTo>
                  <a:lnTo>
                    <a:pt x="5336794" y="510031"/>
                  </a:lnTo>
                  <a:lnTo>
                    <a:pt x="5336794" y="102107"/>
                  </a:lnTo>
                  <a:lnTo>
                    <a:pt x="5328789" y="62364"/>
                  </a:lnTo>
                  <a:lnTo>
                    <a:pt x="5306948" y="29908"/>
                  </a:lnTo>
                  <a:lnTo>
                    <a:pt x="5274536" y="8024"/>
                  </a:lnTo>
                  <a:lnTo>
                    <a:pt x="523481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54241" y="4212716"/>
              <a:ext cx="5337175" cy="612140"/>
            </a:xfrm>
            <a:custGeom>
              <a:avLst/>
              <a:gdLst/>
              <a:ahLst/>
              <a:cxnLst/>
              <a:rect l="l" t="t" r="r" b="b"/>
              <a:pathLst>
                <a:path w="5337175" h="612139">
                  <a:moveTo>
                    <a:pt x="0" y="102107"/>
                  </a:moveTo>
                  <a:lnTo>
                    <a:pt x="8022" y="62364"/>
                  </a:lnTo>
                  <a:lnTo>
                    <a:pt x="29892" y="29908"/>
                  </a:lnTo>
                  <a:lnTo>
                    <a:pt x="62311" y="8024"/>
                  </a:lnTo>
                  <a:lnTo>
                    <a:pt x="101981" y="0"/>
                  </a:lnTo>
                  <a:lnTo>
                    <a:pt x="5234813" y="0"/>
                  </a:lnTo>
                  <a:lnTo>
                    <a:pt x="5274536" y="8024"/>
                  </a:lnTo>
                  <a:lnTo>
                    <a:pt x="5306948" y="29908"/>
                  </a:lnTo>
                  <a:lnTo>
                    <a:pt x="5328789" y="62364"/>
                  </a:lnTo>
                  <a:lnTo>
                    <a:pt x="5336794" y="102107"/>
                  </a:lnTo>
                  <a:lnTo>
                    <a:pt x="5336794" y="510031"/>
                  </a:lnTo>
                  <a:lnTo>
                    <a:pt x="5328789" y="549755"/>
                  </a:lnTo>
                  <a:lnTo>
                    <a:pt x="5306949" y="582167"/>
                  </a:lnTo>
                  <a:lnTo>
                    <a:pt x="5274536" y="604008"/>
                  </a:lnTo>
                  <a:lnTo>
                    <a:pt x="5234813" y="612012"/>
                  </a:lnTo>
                  <a:lnTo>
                    <a:pt x="101981" y="612012"/>
                  </a:lnTo>
                  <a:lnTo>
                    <a:pt x="62311" y="604008"/>
                  </a:lnTo>
                  <a:lnTo>
                    <a:pt x="29892" y="582167"/>
                  </a:lnTo>
                  <a:lnTo>
                    <a:pt x="8022" y="549755"/>
                  </a:lnTo>
                  <a:lnTo>
                    <a:pt x="0" y="510031"/>
                  </a:lnTo>
                  <a:lnTo>
                    <a:pt x="0" y="102107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63715" y="4181094"/>
            <a:ext cx="51225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Promouvoir</a:t>
            </a:r>
            <a:r>
              <a:rPr sz="1400" b="1" spc="4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4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collaboration</a:t>
            </a:r>
            <a:r>
              <a:rPr sz="1400" b="1" spc="4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4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4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qualité</a:t>
            </a:r>
            <a:r>
              <a:rPr sz="1400" b="1" spc="4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via</a:t>
            </a:r>
            <a:r>
              <a:rPr sz="1400" spc="4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l’introduction </a:t>
            </a:r>
            <a:r>
              <a:rPr sz="1400" b="1" dirty="0">
                <a:latin typeface="Arial"/>
                <a:cs typeface="Arial"/>
              </a:rPr>
              <a:t>d’incitants</a:t>
            </a:r>
            <a:r>
              <a:rPr sz="1400" b="1" spc="1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(p.</a:t>
            </a:r>
            <a:r>
              <a:rPr sz="1400" i="1" spc="1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ex.</a:t>
            </a:r>
            <a:r>
              <a:rPr sz="1400" i="1" spc="1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:</a:t>
            </a:r>
            <a:r>
              <a:rPr sz="1400" i="1" spc="1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prime</a:t>
            </a:r>
            <a:r>
              <a:rPr sz="1400" i="1" spc="1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</a:t>
            </a:r>
            <a:r>
              <a:rPr sz="1400" i="1" spc="1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pratique,</a:t>
            </a:r>
            <a:r>
              <a:rPr sz="1400" i="1" spc="1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New</a:t>
            </a:r>
            <a:r>
              <a:rPr sz="1400" i="1" spc="1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Deal,</a:t>
            </a:r>
            <a:r>
              <a:rPr sz="1400" i="1" spc="15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concertation médico-pharmaceutique)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52654" y="5721108"/>
            <a:ext cx="5340350" cy="615315"/>
            <a:chOff x="6252654" y="5721108"/>
            <a:chExt cx="5340350" cy="615315"/>
          </a:xfrm>
        </p:grpSpPr>
        <p:sp>
          <p:nvSpPr>
            <p:cNvPr id="21" name="object 21"/>
            <p:cNvSpPr/>
            <p:nvPr/>
          </p:nvSpPr>
          <p:spPr>
            <a:xfrm>
              <a:off x="6254241" y="5722696"/>
              <a:ext cx="5337175" cy="612140"/>
            </a:xfrm>
            <a:custGeom>
              <a:avLst/>
              <a:gdLst/>
              <a:ahLst/>
              <a:cxnLst/>
              <a:rect l="l" t="t" r="r" b="b"/>
              <a:pathLst>
                <a:path w="5337175" h="612139">
                  <a:moveTo>
                    <a:pt x="5234813" y="0"/>
                  </a:moveTo>
                  <a:lnTo>
                    <a:pt x="101981" y="0"/>
                  </a:lnTo>
                  <a:lnTo>
                    <a:pt x="62311" y="8016"/>
                  </a:lnTo>
                  <a:lnTo>
                    <a:pt x="29892" y="29876"/>
                  </a:lnTo>
                  <a:lnTo>
                    <a:pt x="8022" y="62300"/>
                  </a:lnTo>
                  <a:lnTo>
                    <a:pt x="0" y="102006"/>
                  </a:lnTo>
                  <a:lnTo>
                    <a:pt x="0" y="509993"/>
                  </a:lnTo>
                  <a:lnTo>
                    <a:pt x="8022" y="549699"/>
                  </a:lnTo>
                  <a:lnTo>
                    <a:pt x="29892" y="582123"/>
                  </a:lnTo>
                  <a:lnTo>
                    <a:pt x="62311" y="603984"/>
                  </a:lnTo>
                  <a:lnTo>
                    <a:pt x="101981" y="612000"/>
                  </a:lnTo>
                  <a:lnTo>
                    <a:pt x="5234813" y="612000"/>
                  </a:lnTo>
                  <a:lnTo>
                    <a:pt x="5274536" y="603984"/>
                  </a:lnTo>
                  <a:lnTo>
                    <a:pt x="5306949" y="582123"/>
                  </a:lnTo>
                  <a:lnTo>
                    <a:pt x="5328789" y="549699"/>
                  </a:lnTo>
                  <a:lnTo>
                    <a:pt x="5336794" y="509993"/>
                  </a:lnTo>
                  <a:lnTo>
                    <a:pt x="5336794" y="102006"/>
                  </a:lnTo>
                  <a:lnTo>
                    <a:pt x="5328789" y="62300"/>
                  </a:lnTo>
                  <a:lnTo>
                    <a:pt x="5306948" y="29876"/>
                  </a:lnTo>
                  <a:lnTo>
                    <a:pt x="5274536" y="8016"/>
                  </a:lnTo>
                  <a:lnTo>
                    <a:pt x="523481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54241" y="5722696"/>
              <a:ext cx="5337175" cy="612140"/>
            </a:xfrm>
            <a:custGeom>
              <a:avLst/>
              <a:gdLst/>
              <a:ahLst/>
              <a:cxnLst/>
              <a:rect l="l" t="t" r="r" b="b"/>
              <a:pathLst>
                <a:path w="5337175" h="612139">
                  <a:moveTo>
                    <a:pt x="0" y="102006"/>
                  </a:moveTo>
                  <a:lnTo>
                    <a:pt x="8022" y="62300"/>
                  </a:lnTo>
                  <a:lnTo>
                    <a:pt x="29892" y="29876"/>
                  </a:lnTo>
                  <a:lnTo>
                    <a:pt x="62311" y="8016"/>
                  </a:lnTo>
                  <a:lnTo>
                    <a:pt x="101981" y="0"/>
                  </a:lnTo>
                  <a:lnTo>
                    <a:pt x="5234813" y="0"/>
                  </a:lnTo>
                  <a:lnTo>
                    <a:pt x="5274536" y="8016"/>
                  </a:lnTo>
                  <a:lnTo>
                    <a:pt x="5306948" y="29876"/>
                  </a:lnTo>
                  <a:lnTo>
                    <a:pt x="5328789" y="62300"/>
                  </a:lnTo>
                  <a:lnTo>
                    <a:pt x="5336794" y="102006"/>
                  </a:lnTo>
                  <a:lnTo>
                    <a:pt x="5336794" y="509993"/>
                  </a:lnTo>
                  <a:lnTo>
                    <a:pt x="5328789" y="549699"/>
                  </a:lnTo>
                  <a:lnTo>
                    <a:pt x="5306949" y="582123"/>
                  </a:lnTo>
                  <a:lnTo>
                    <a:pt x="5274536" y="603984"/>
                  </a:lnTo>
                  <a:lnTo>
                    <a:pt x="5234813" y="612000"/>
                  </a:lnTo>
                  <a:lnTo>
                    <a:pt x="101981" y="612000"/>
                  </a:lnTo>
                  <a:lnTo>
                    <a:pt x="62311" y="603984"/>
                  </a:lnTo>
                  <a:lnTo>
                    <a:pt x="29892" y="582123"/>
                  </a:lnTo>
                  <a:lnTo>
                    <a:pt x="8022" y="549699"/>
                  </a:lnTo>
                  <a:lnTo>
                    <a:pt x="0" y="509993"/>
                  </a:lnTo>
                  <a:lnTo>
                    <a:pt x="0" y="102006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363715" y="4935982"/>
            <a:ext cx="5122545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Résorber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écarts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revenus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injustifiés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entre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généralistes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6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spécialistes</a:t>
            </a:r>
            <a:r>
              <a:rPr sz="1400" spc="6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5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médecins</a:t>
            </a:r>
            <a:r>
              <a:rPr sz="1400" spc="6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spécialistes</a:t>
            </a:r>
            <a:r>
              <a:rPr sz="1400" spc="6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(honoraires</a:t>
            </a:r>
            <a:r>
              <a:rPr sz="1400" spc="6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purs</a:t>
            </a:r>
            <a:r>
              <a:rPr sz="1400" b="1" spc="60" dirty="0">
                <a:latin typeface="Arial"/>
                <a:cs typeface="Arial"/>
              </a:rPr>
              <a:t>  </a:t>
            </a:r>
            <a:r>
              <a:rPr sz="1400" spc="-25" dirty="0">
                <a:latin typeface="Arial"/>
                <a:cs typeface="Arial"/>
              </a:rPr>
              <a:t>vs </a:t>
            </a:r>
            <a:r>
              <a:rPr sz="1400" b="1" spc="-10" dirty="0">
                <a:latin typeface="Arial"/>
                <a:cs typeface="Arial"/>
              </a:rPr>
              <a:t>impurs</a:t>
            </a:r>
            <a:r>
              <a:rPr sz="1400" spc="-1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Scinder</a:t>
            </a:r>
            <a:r>
              <a:rPr sz="1400" b="1" spc="2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2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coûts</a:t>
            </a:r>
            <a:r>
              <a:rPr sz="1400" b="1" spc="2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2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manière</a:t>
            </a:r>
            <a:r>
              <a:rPr sz="1400" spc="2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transparente</a:t>
            </a:r>
            <a:r>
              <a:rPr sz="1400" b="1" spc="2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2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standardisée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sein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honoraires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médecins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3057" y="2702814"/>
            <a:ext cx="5337175" cy="612140"/>
          </a:xfrm>
          <a:custGeom>
            <a:avLst/>
            <a:gdLst/>
            <a:ahLst/>
            <a:cxnLst/>
            <a:rect l="l" t="t" r="r" b="b"/>
            <a:pathLst>
              <a:path w="5337175" h="612139">
                <a:moveTo>
                  <a:pt x="0" y="101981"/>
                </a:moveTo>
                <a:lnTo>
                  <a:pt x="8015" y="62311"/>
                </a:lnTo>
                <a:lnTo>
                  <a:pt x="29875" y="29892"/>
                </a:lnTo>
                <a:lnTo>
                  <a:pt x="62295" y="8022"/>
                </a:lnTo>
                <a:lnTo>
                  <a:pt x="101993" y="0"/>
                </a:lnTo>
                <a:lnTo>
                  <a:pt x="5234825" y="0"/>
                </a:lnTo>
                <a:lnTo>
                  <a:pt x="5274548" y="8022"/>
                </a:lnTo>
                <a:lnTo>
                  <a:pt x="5306961" y="29892"/>
                </a:lnTo>
                <a:lnTo>
                  <a:pt x="5328801" y="62311"/>
                </a:lnTo>
                <a:lnTo>
                  <a:pt x="5336806" y="101981"/>
                </a:lnTo>
                <a:lnTo>
                  <a:pt x="5336806" y="510032"/>
                </a:lnTo>
                <a:lnTo>
                  <a:pt x="5328801" y="549755"/>
                </a:lnTo>
                <a:lnTo>
                  <a:pt x="5306961" y="582168"/>
                </a:lnTo>
                <a:lnTo>
                  <a:pt x="5274548" y="604008"/>
                </a:lnTo>
                <a:lnTo>
                  <a:pt x="5234825" y="612013"/>
                </a:lnTo>
                <a:lnTo>
                  <a:pt x="101993" y="612013"/>
                </a:lnTo>
                <a:lnTo>
                  <a:pt x="62295" y="604008"/>
                </a:lnTo>
                <a:lnTo>
                  <a:pt x="29875" y="582168"/>
                </a:lnTo>
                <a:lnTo>
                  <a:pt x="8015" y="549755"/>
                </a:lnTo>
                <a:lnTo>
                  <a:pt x="0" y="510032"/>
                </a:lnTo>
                <a:lnTo>
                  <a:pt x="0" y="101981"/>
                </a:lnTo>
                <a:close/>
              </a:path>
            </a:pathLst>
          </a:custGeom>
          <a:ln w="3175">
            <a:solidFill>
              <a:srgbClr val="3B8B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057" y="3457828"/>
            <a:ext cx="5337175" cy="612140"/>
          </a:xfrm>
          <a:custGeom>
            <a:avLst/>
            <a:gdLst/>
            <a:ahLst/>
            <a:cxnLst/>
            <a:rect l="l" t="t" r="r" b="b"/>
            <a:pathLst>
              <a:path w="5337175" h="612139">
                <a:moveTo>
                  <a:pt x="0" y="101981"/>
                </a:moveTo>
                <a:lnTo>
                  <a:pt x="8015" y="62257"/>
                </a:lnTo>
                <a:lnTo>
                  <a:pt x="29875" y="29845"/>
                </a:lnTo>
                <a:lnTo>
                  <a:pt x="62295" y="8004"/>
                </a:lnTo>
                <a:lnTo>
                  <a:pt x="101993" y="0"/>
                </a:lnTo>
                <a:lnTo>
                  <a:pt x="5234825" y="0"/>
                </a:lnTo>
                <a:lnTo>
                  <a:pt x="5274548" y="8004"/>
                </a:lnTo>
                <a:lnTo>
                  <a:pt x="5306961" y="29845"/>
                </a:lnTo>
                <a:lnTo>
                  <a:pt x="5328801" y="62257"/>
                </a:lnTo>
                <a:lnTo>
                  <a:pt x="5336806" y="101981"/>
                </a:lnTo>
                <a:lnTo>
                  <a:pt x="5336806" y="510032"/>
                </a:lnTo>
                <a:lnTo>
                  <a:pt x="5328801" y="549701"/>
                </a:lnTo>
                <a:lnTo>
                  <a:pt x="5306961" y="582120"/>
                </a:lnTo>
                <a:lnTo>
                  <a:pt x="5274548" y="603990"/>
                </a:lnTo>
                <a:lnTo>
                  <a:pt x="5234825" y="612013"/>
                </a:lnTo>
                <a:lnTo>
                  <a:pt x="101993" y="612013"/>
                </a:lnTo>
                <a:lnTo>
                  <a:pt x="62295" y="603990"/>
                </a:lnTo>
                <a:lnTo>
                  <a:pt x="29875" y="582120"/>
                </a:lnTo>
                <a:lnTo>
                  <a:pt x="8015" y="549701"/>
                </a:lnTo>
                <a:lnTo>
                  <a:pt x="0" y="510032"/>
                </a:lnTo>
                <a:lnTo>
                  <a:pt x="0" y="101981"/>
                </a:lnTo>
                <a:close/>
              </a:path>
            </a:pathLst>
          </a:custGeom>
          <a:ln w="3175">
            <a:solidFill>
              <a:srgbClr val="3B8B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1731" y="2777489"/>
            <a:ext cx="5121910" cy="1207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structure</a:t>
            </a:r>
            <a:r>
              <a:rPr sz="1400" b="1" spc="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hiérarchique</a:t>
            </a:r>
            <a:r>
              <a:rPr sz="1400" b="1" spc="1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actuelle</a:t>
            </a:r>
            <a:r>
              <a:rPr sz="1400" b="1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atteint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ses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limites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freine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développements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futurs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56944" algn="l"/>
                <a:tab pos="1330960" algn="l"/>
                <a:tab pos="2720975" algn="l"/>
                <a:tab pos="3045460" algn="l"/>
                <a:tab pos="4210050" algn="l"/>
                <a:tab pos="4682490" algn="l"/>
                <a:tab pos="4958080" algn="l"/>
              </a:tabLst>
            </a:pPr>
            <a:r>
              <a:rPr sz="1400" spc="-10" dirty="0">
                <a:latin typeface="Arial"/>
                <a:cs typeface="Arial"/>
              </a:rPr>
              <a:t>Variabilité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compréhension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et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d’application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due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0" dirty="0">
                <a:latin typeface="Arial"/>
                <a:cs typeface="Arial"/>
              </a:rPr>
              <a:t>à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b="1" spc="-25" dirty="0"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présentation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textuelle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nomenclature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3057" y="4212716"/>
            <a:ext cx="5337175" cy="612140"/>
          </a:xfrm>
          <a:custGeom>
            <a:avLst/>
            <a:gdLst/>
            <a:ahLst/>
            <a:cxnLst/>
            <a:rect l="l" t="t" r="r" b="b"/>
            <a:pathLst>
              <a:path w="5337175" h="612139">
                <a:moveTo>
                  <a:pt x="0" y="102107"/>
                </a:moveTo>
                <a:lnTo>
                  <a:pt x="8015" y="62364"/>
                </a:lnTo>
                <a:lnTo>
                  <a:pt x="29875" y="29908"/>
                </a:lnTo>
                <a:lnTo>
                  <a:pt x="62295" y="8024"/>
                </a:lnTo>
                <a:lnTo>
                  <a:pt x="101993" y="0"/>
                </a:lnTo>
                <a:lnTo>
                  <a:pt x="5234825" y="0"/>
                </a:lnTo>
                <a:lnTo>
                  <a:pt x="5274548" y="8024"/>
                </a:lnTo>
                <a:lnTo>
                  <a:pt x="5306961" y="29908"/>
                </a:lnTo>
                <a:lnTo>
                  <a:pt x="5328801" y="62364"/>
                </a:lnTo>
                <a:lnTo>
                  <a:pt x="5336806" y="102107"/>
                </a:lnTo>
                <a:lnTo>
                  <a:pt x="5336806" y="510031"/>
                </a:lnTo>
                <a:lnTo>
                  <a:pt x="5328801" y="549755"/>
                </a:lnTo>
                <a:lnTo>
                  <a:pt x="5306961" y="582167"/>
                </a:lnTo>
                <a:lnTo>
                  <a:pt x="5274548" y="604008"/>
                </a:lnTo>
                <a:lnTo>
                  <a:pt x="5234825" y="612012"/>
                </a:lnTo>
                <a:lnTo>
                  <a:pt x="101993" y="612012"/>
                </a:lnTo>
                <a:lnTo>
                  <a:pt x="62295" y="604008"/>
                </a:lnTo>
                <a:lnTo>
                  <a:pt x="29875" y="582167"/>
                </a:lnTo>
                <a:lnTo>
                  <a:pt x="8015" y="549755"/>
                </a:lnTo>
                <a:lnTo>
                  <a:pt x="0" y="510031"/>
                </a:lnTo>
                <a:lnTo>
                  <a:pt x="0" y="102107"/>
                </a:lnTo>
                <a:close/>
              </a:path>
            </a:pathLst>
          </a:custGeom>
          <a:ln w="3175">
            <a:solidFill>
              <a:srgbClr val="3B8B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1731" y="4394453"/>
            <a:ext cx="4521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Les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coûts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sont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plus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plus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répercutés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patient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45568" y="4397565"/>
            <a:ext cx="173355" cy="313690"/>
            <a:chOff x="5945568" y="4397565"/>
            <a:chExt cx="173355" cy="313690"/>
          </a:xfrm>
        </p:grpSpPr>
        <p:sp>
          <p:nvSpPr>
            <p:cNvPr id="30" name="object 30"/>
            <p:cNvSpPr/>
            <p:nvPr/>
          </p:nvSpPr>
          <p:spPr>
            <a:xfrm>
              <a:off x="5947155" y="4399153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79" h="310514">
                  <a:moveTo>
                    <a:pt x="85090" y="0"/>
                  </a:moveTo>
                  <a:lnTo>
                    <a:pt x="0" y="0"/>
                  </a:lnTo>
                  <a:lnTo>
                    <a:pt x="85090" y="154940"/>
                  </a:lnTo>
                  <a:lnTo>
                    <a:pt x="0" y="310007"/>
                  </a:lnTo>
                  <a:lnTo>
                    <a:pt x="85090" y="310007"/>
                  </a:lnTo>
                  <a:lnTo>
                    <a:pt x="170053" y="154940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47155" y="4399153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79" h="310514">
                  <a:moveTo>
                    <a:pt x="0" y="0"/>
                  </a:moveTo>
                  <a:lnTo>
                    <a:pt x="85090" y="0"/>
                  </a:lnTo>
                  <a:lnTo>
                    <a:pt x="170053" y="154940"/>
                  </a:lnTo>
                  <a:lnTo>
                    <a:pt x="85090" y="310007"/>
                  </a:lnTo>
                  <a:lnTo>
                    <a:pt x="0" y="310007"/>
                  </a:lnTo>
                  <a:lnTo>
                    <a:pt x="85090" y="15494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6032246" y="2823464"/>
            <a:ext cx="0" cy="1424940"/>
          </a:xfrm>
          <a:custGeom>
            <a:avLst/>
            <a:gdLst/>
            <a:ahLst/>
            <a:cxnLst/>
            <a:rect l="l" t="t" r="r" b="b"/>
            <a:pathLst>
              <a:path h="1424939">
                <a:moveTo>
                  <a:pt x="0" y="0"/>
                </a:moveTo>
                <a:lnTo>
                  <a:pt x="0" y="1424432"/>
                </a:lnTo>
              </a:path>
            </a:pathLst>
          </a:custGeom>
          <a:ln w="19050">
            <a:solidFill>
              <a:srgbClr val="3B8B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32246" y="4860416"/>
            <a:ext cx="0" cy="1424940"/>
          </a:xfrm>
          <a:custGeom>
            <a:avLst/>
            <a:gdLst/>
            <a:ahLst/>
            <a:cxnLst/>
            <a:rect l="l" t="t" r="r" b="b"/>
            <a:pathLst>
              <a:path h="1424939">
                <a:moveTo>
                  <a:pt x="0" y="0"/>
                </a:moveTo>
                <a:lnTo>
                  <a:pt x="0" y="1424419"/>
                </a:lnTo>
              </a:path>
            </a:pathLst>
          </a:custGeom>
          <a:ln w="19050">
            <a:solidFill>
              <a:srgbClr val="3B8B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42817" y="2265425"/>
            <a:ext cx="2563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3B8B92"/>
                </a:solidFill>
                <a:latin typeface="Arial"/>
                <a:cs typeface="Arial"/>
              </a:rPr>
              <a:t>…des</a:t>
            </a:r>
            <a:r>
              <a:rPr sz="1600" b="1" i="1" spc="-4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B8B92"/>
                </a:solidFill>
                <a:latin typeface="Arial"/>
                <a:cs typeface="Arial"/>
              </a:rPr>
              <a:t>points</a:t>
            </a:r>
            <a:r>
              <a:rPr sz="1600" b="1" i="1" spc="-2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B8B92"/>
                </a:solidFill>
                <a:latin typeface="Arial"/>
                <a:cs typeface="Arial"/>
              </a:rPr>
              <a:t>de</a:t>
            </a:r>
            <a:r>
              <a:rPr sz="1600" b="1" i="1" spc="-2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3B8B92"/>
                </a:solidFill>
                <a:latin typeface="Arial"/>
                <a:cs typeface="Arial"/>
              </a:rPr>
              <a:t>blocage…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09449" y="2234755"/>
            <a:ext cx="173355" cy="313690"/>
            <a:chOff x="6009449" y="2234755"/>
            <a:chExt cx="173355" cy="313690"/>
          </a:xfrm>
        </p:grpSpPr>
        <p:sp>
          <p:nvSpPr>
            <p:cNvPr id="36" name="object 36"/>
            <p:cNvSpPr/>
            <p:nvPr/>
          </p:nvSpPr>
          <p:spPr>
            <a:xfrm>
              <a:off x="6011036" y="2236342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79" h="310514">
                  <a:moveTo>
                    <a:pt x="84962" y="0"/>
                  </a:moveTo>
                  <a:lnTo>
                    <a:pt x="0" y="0"/>
                  </a:lnTo>
                  <a:lnTo>
                    <a:pt x="84962" y="154940"/>
                  </a:lnTo>
                  <a:lnTo>
                    <a:pt x="0" y="310007"/>
                  </a:lnTo>
                  <a:lnTo>
                    <a:pt x="84962" y="310007"/>
                  </a:lnTo>
                  <a:lnTo>
                    <a:pt x="169925" y="154940"/>
                  </a:lnTo>
                  <a:lnTo>
                    <a:pt x="8496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11036" y="2236342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79" h="310514">
                  <a:moveTo>
                    <a:pt x="0" y="0"/>
                  </a:moveTo>
                  <a:lnTo>
                    <a:pt x="84962" y="0"/>
                  </a:lnTo>
                  <a:lnTo>
                    <a:pt x="169925" y="154940"/>
                  </a:lnTo>
                  <a:lnTo>
                    <a:pt x="84962" y="310007"/>
                  </a:lnTo>
                  <a:lnTo>
                    <a:pt x="0" y="310007"/>
                  </a:lnTo>
                  <a:lnTo>
                    <a:pt x="84962" y="15494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304534" y="2251074"/>
            <a:ext cx="2138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3B8B92"/>
                </a:solidFill>
                <a:latin typeface="Arial"/>
                <a:cs typeface="Arial"/>
              </a:rPr>
              <a:t>…vers</a:t>
            </a:r>
            <a:r>
              <a:rPr sz="1600" b="1" i="1" spc="-4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B8B92"/>
                </a:solidFill>
                <a:latin typeface="Arial"/>
                <a:cs typeface="Arial"/>
              </a:rPr>
              <a:t>des</a:t>
            </a:r>
            <a:r>
              <a:rPr sz="1600" b="1" i="1" spc="-5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B8B92"/>
                </a:solidFill>
                <a:latin typeface="Arial"/>
                <a:cs typeface="Arial"/>
              </a:rPr>
              <a:t>solutions</a:t>
            </a:r>
            <a:r>
              <a:rPr sz="1600" b="1" i="1" spc="-1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i="1" spc="-50" dirty="0">
                <a:solidFill>
                  <a:srgbClr val="3B8B92"/>
                </a:solidFill>
                <a:latin typeface="Arial"/>
                <a:cs typeface="Arial"/>
              </a:rPr>
              <a:t>!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9" name="object 3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625090">
              <a:lnSpc>
                <a:spcPct val="100000"/>
              </a:lnSpc>
              <a:spcBef>
                <a:spcPts val="105"/>
              </a:spcBef>
            </a:pPr>
            <a:r>
              <a:rPr dirty="0"/>
              <a:t>1.</a:t>
            </a:r>
            <a:r>
              <a:rPr spc="-25" dirty="0"/>
              <a:t> </a:t>
            </a:r>
            <a:r>
              <a:rPr dirty="0"/>
              <a:t>Pourquoi</a:t>
            </a:r>
            <a:r>
              <a:rPr spc="-25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nomenclature</a:t>
            </a:r>
            <a:r>
              <a:rPr spc="-35" dirty="0"/>
              <a:t> </a:t>
            </a:r>
            <a:r>
              <a:rPr spc="-10" dirty="0"/>
              <a:t>est-</a:t>
            </a:r>
            <a:r>
              <a:rPr dirty="0"/>
              <a:t>elle</a:t>
            </a:r>
            <a:r>
              <a:rPr spc="-60" dirty="0"/>
              <a:t> </a:t>
            </a:r>
            <a:r>
              <a:rPr dirty="0"/>
              <a:t>réformée</a:t>
            </a:r>
            <a:r>
              <a:rPr spc="-45" dirty="0"/>
              <a:t> </a:t>
            </a:r>
            <a:r>
              <a:rPr spc="-50" dirty="0"/>
              <a:t>?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8312" y="2501011"/>
            <a:ext cx="58235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réforme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nomenclature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est-</a:t>
            </a:r>
            <a:r>
              <a:rPr sz="1600" b="1" dirty="0">
                <a:latin typeface="Arial"/>
                <a:cs typeface="Arial"/>
              </a:rPr>
              <a:t>elle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préparée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et </a:t>
            </a:r>
            <a:r>
              <a:rPr sz="1600" b="1" dirty="0">
                <a:latin typeface="Arial"/>
                <a:cs typeface="Arial"/>
              </a:rPr>
              <a:t>structurée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312" y="3063367"/>
            <a:ext cx="5993130" cy="1459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</a:tabLst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V0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à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V1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restructurer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adapter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description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prestations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les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règles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d’application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&amp;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1bis)</a:t>
            </a:r>
            <a:endParaRPr sz="1400">
              <a:latin typeface="Arial"/>
              <a:cs typeface="Arial"/>
            </a:endParaRPr>
          </a:p>
          <a:p>
            <a:pPr marL="355600" marR="219710" indent="-3429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5600" algn="l"/>
              </a:tabLst>
            </a:pP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Vers</a:t>
            </a:r>
            <a:r>
              <a:rPr sz="14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un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honoraire</a:t>
            </a:r>
            <a:r>
              <a:rPr sz="1400" b="1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«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pur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»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: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établir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relatives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professionnelle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échelle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valeurs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relatives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pour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coûts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(Phase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2)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4965" algn="l"/>
              </a:tabLst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La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ré-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étalonnage</a:t>
            </a:r>
            <a:r>
              <a:rPr sz="14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élaboration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tarifs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Phase</a:t>
            </a:r>
            <a:r>
              <a:rPr sz="1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12" y="4802504"/>
            <a:ext cx="2974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Concertation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sectorielle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pour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préparation: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312" y="4985765"/>
            <a:ext cx="2938780" cy="543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</a:tabLst>
            </a:pPr>
            <a:r>
              <a:rPr sz="1200" i="1" spc="-10" dirty="0">
                <a:latin typeface="Arial"/>
                <a:cs typeface="Arial"/>
              </a:rPr>
              <a:t>Médecins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200" i="1" dirty="0">
                <a:latin typeface="Arial"/>
                <a:cs typeface="Arial"/>
              </a:rPr>
              <a:t>Hôpitaux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pilotes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et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hôpitaux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sentinelles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89134" y="3962780"/>
            <a:ext cx="2125345" cy="202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Vérification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coûts </a:t>
            </a:r>
            <a:r>
              <a:rPr sz="1400" spc="-10" dirty="0">
                <a:latin typeface="Arial"/>
                <a:cs typeface="Arial"/>
              </a:rPr>
              <a:t>opérationnels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V1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(avec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</a:t>
            </a:r>
            <a:r>
              <a:rPr sz="1400" spc="-10" dirty="0">
                <a:latin typeface="Arial"/>
                <a:cs typeface="Arial"/>
              </a:rPr>
              <a:t> hôpitaux </a:t>
            </a:r>
            <a:r>
              <a:rPr sz="1400" dirty="0">
                <a:latin typeface="Arial"/>
                <a:cs typeface="Arial"/>
              </a:rPr>
              <a:t>sentinelles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»)</a:t>
            </a:r>
            <a:endParaRPr sz="1400">
              <a:latin typeface="Arial"/>
              <a:cs typeface="Arial"/>
            </a:endParaRPr>
          </a:p>
          <a:p>
            <a:pPr marL="299085" marR="29845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Évaluation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nouvelle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nomenclature </a:t>
            </a:r>
            <a:r>
              <a:rPr sz="1400" dirty="0">
                <a:latin typeface="Arial"/>
                <a:cs typeface="Arial"/>
              </a:rPr>
              <a:t>et,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échéant, </a:t>
            </a:r>
            <a:r>
              <a:rPr sz="1400" dirty="0">
                <a:latin typeface="Arial"/>
                <a:cs typeface="Arial"/>
              </a:rPr>
              <a:t>ajustement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optionnel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tarifs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9664" y="1887727"/>
            <a:ext cx="2077720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indent="-67246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Mise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oeuvre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incl.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3625" y="1971548"/>
            <a:ext cx="205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Préparation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phases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441" y="2501011"/>
            <a:ext cx="20332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déroule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mise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œuvre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441" y="2910949"/>
            <a:ext cx="2205355" cy="8191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Dry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run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national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(Préparation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mise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œuvre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nationale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0332" y="5854827"/>
            <a:ext cx="11853545" cy="748030"/>
            <a:chOff x="220332" y="5854827"/>
            <a:chExt cx="11853545" cy="748030"/>
          </a:xfrm>
        </p:grpSpPr>
        <p:sp>
          <p:nvSpPr>
            <p:cNvPr id="13" name="object 13"/>
            <p:cNvSpPr/>
            <p:nvPr/>
          </p:nvSpPr>
          <p:spPr>
            <a:xfrm>
              <a:off x="239382" y="5873877"/>
              <a:ext cx="11815445" cy="709930"/>
            </a:xfrm>
            <a:custGeom>
              <a:avLst/>
              <a:gdLst/>
              <a:ahLst/>
              <a:cxnLst/>
              <a:rect l="l" t="t" r="r" b="b"/>
              <a:pathLst>
                <a:path w="11815445" h="709929">
                  <a:moveTo>
                    <a:pt x="11671312" y="0"/>
                  </a:moveTo>
                  <a:lnTo>
                    <a:pt x="0" y="0"/>
                  </a:lnTo>
                  <a:lnTo>
                    <a:pt x="0" y="709472"/>
                  </a:lnTo>
                  <a:lnTo>
                    <a:pt x="11671312" y="709472"/>
                  </a:lnTo>
                  <a:lnTo>
                    <a:pt x="11814822" y="354749"/>
                  </a:lnTo>
                  <a:lnTo>
                    <a:pt x="11671312" y="0"/>
                  </a:lnTo>
                  <a:close/>
                </a:path>
              </a:pathLst>
            </a:custGeom>
            <a:solidFill>
              <a:srgbClr val="01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382" y="5873877"/>
              <a:ext cx="11815445" cy="709930"/>
            </a:xfrm>
            <a:custGeom>
              <a:avLst/>
              <a:gdLst/>
              <a:ahLst/>
              <a:cxnLst/>
              <a:rect l="l" t="t" r="r" b="b"/>
              <a:pathLst>
                <a:path w="11815445" h="709929">
                  <a:moveTo>
                    <a:pt x="0" y="0"/>
                  </a:moveTo>
                  <a:lnTo>
                    <a:pt x="11671312" y="0"/>
                  </a:lnTo>
                  <a:lnTo>
                    <a:pt x="11814822" y="354749"/>
                  </a:lnTo>
                  <a:lnTo>
                    <a:pt x="11671312" y="709472"/>
                  </a:lnTo>
                  <a:lnTo>
                    <a:pt x="0" y="7094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A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54115" y="5903772"/>
            <a:ext cx="714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Soutien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89134" y="1849627"/>
            <a:ext cx="2255520" cy="1896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9615" marR="307975" indent="-2819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Vérification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évaluation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90"/>
              </a:spcBef>
            </a:pPr>
            <a:r>
              <a:rPr sz="1600" b="1" dirty="0">
                <a:latin typeface="Arial"/>
                <a:cs typeface="Arial"/>
              </a:rPr>
              <a:t>Comment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procède-</a:t>
            </a:r>
            <a:r>
              <a:rPr sz="1600" b="1" spc="-25" dirty="0">
                <a:latin typeface="Arial"/>
                <a:cs typeface="Arial"/>
              </a:rPr>
              <a:t>t-on </a:t>
            </a:r>
            <a:r>
              <a:rPr sz="1600" b="1" dirty="0">
                <a:latin typeface="Arial"/>
                <a:cs typeface="Arial"/>
              </a:rPr>
              <a:t>aux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ajustements</a:t>
            </a:r>
            <a:r>
              <a:rPr sz="1600" b="1" spc="5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requis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l’ajout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de </a:t>
            </a:r>
            <a:r>
              <a:rPr sz="1600" b="1" spc="-10" dirty="0">
                <a:latin typeface="Arial"/>
                <a:cs typeface="Arial"/>
              </a:rPr>
              <a:t>nouvelle nomenclature?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67610" y="2877831"/>
            <a:ext cx="281305" cy="2489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Entrée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vigueur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5249" y="6173076"/>
            <a:ext cx="3085465" cy="384175"/>
            <a:chOff x="545249" y="6173076"/>
            <a:chExt cx="3085465" cy="384175"/>
          </a:xfrm>
        </p:grpSpPr>
        <p:sp>
          <p:nvSpPr>
            <p:cNvPr id="19" name="object 19"/>
            <p:cNvSpPr/>
            <p:nvPr/>
          </p:nvSpPr>
          <p:spPr>
            <a:xfrm>
              <a:off x="557949" y="6185776"/>
              <a:ext cx="3060065" cy="358775"/>
            </a:xfrm>
            <a:custGeom>
              <a:avLst/>
              <a:gdLst/>
              <a:ahLst/>
              <a:cxnLst/>
              <a:rect l="l" t="t" r="r" b="b"/>
              <a:pathLst>
                <a:path w="3060065" h="358775">
                  <a:moveTo>
                    <a:pt x="3059938" y="0"/>
                  </a:moveTo>
                  <a:lnTo>
                    <a:pt x="0" y="0"/>
                  </a:lnTo>
                  <a:lnTo>
                    <a:pt x="0" y="358330"/>
                  </a:lnTo>
                  <a:lnTo>
                    <a:pt x="3059938" y="358330"/>
                  </a:lnTo>
                  <a:lnTo>
                    <a:pt x="3059938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7949" y="6185776"/>
              <a:ext cx="3060065" cy="358775"/>
            </a:xfrm>
            <a:custGeom>
              <a:avLst/>
              <a:gdLst/>
              <a:ahLst/>
              <a:cxnLst/>
              <a:rect l="l" t="t" r="r" b="b"/>
              <a:pathLst>
                <a:path w="3060065" h="358775">
                  <a:moveTo>
                    <a:pt x="0" y="358330"/>
                  </a:moveTo>
                  <a:lnTo>
                    <a:pt x="3059938" y="358330"/>
                  </a:lnTo>
                  <a:lnTo>
                    <a:pt x="3059938" y="0"/>
                  </a:lnTo>
                  <a:lnTo>
                    <a:pt x="0" y="0"/>
                  </a:lnTo>
                  <a:lnTo>
                    <a:pt x="0" y="358330"/>
                  </a:lnTo>
                  <a:close/>
                </a:path>
              </a:pathLst>
            </a:custGeom>
            <a:ln w="25400">
              <a:solidFill>
                <a:srgbClr val="4596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72997" y="6181445"/>
            <a:ext cx="20320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260" marR="5080" indent="-54419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Effets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collatéraux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juridiques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&amp; </a:t>
            </a:r>
            <a:r>
              <a:rPr sz="1100" b="1" spc="-10" dirty="0">
                <a:latin typeface="Arial"/>
                <a:cs typeface="Arial"/>
              </a:rPr>
              <a:t>administratifs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18270" y="6185776"/>
            <a:ext cx="3060065" cy="358775"/>
          </a:xfrm>
          <a:prstGeom prst="rect">
            <a:avLst/>
          </a:prstGeom>
          <a:solidFill>
            <a:srgbClr val="A8ECD3"/>
          </a:solidFill>
          <a:ln w="25400">
            <a:solidFill>
              <a:srgbClr val="00A2A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735965">
              <a:lnSpc>
                <a:spcPct val="100000"/>
              </a:lnSpc>
              <a:spcBef>
                <a:spcPts val="730"/>
              </a:spcBef>
            </a:pPr>
            <a:r>
              <a:rPr sz="1100" b="1" dirty="0">
                <a:latin typeface="Arial"/>
                <a:cs typeface="Arial"/>
              </a:rPr>
              <a:t>Gestion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du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changement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23803" y="6171488"/>
            <a:ext cx="3088640" cy="387350"/>
            <a:chOff x="4523803" y="6171488"/>
            <a:chExt cx="3088640" cy="387350"/>
          </a:xfrm>
        </p:grpSpPr>
        <p:sp>
          <p:nvSpPr>
            <p:cNvPr id="24" name="object 24"/>
            <p:cNvSpPr/>
            <p:nvPr/>
          </p:nvSpPr>
          <p:spPr>
            <a:xfrm>
              <a:off x="4538090" y="6185776"/>
              <a:ext cx="3060065" cy="358775"/>
            </a:xfrm>
            <a:custGeom>
              <a:avLst/>
              <a:gdLst/>
              <a:ahLst/>
              <a:cxnLst/>
              <a:rect l="l" t="t" r="r" b="b"/>
              <a:pathLst>
                <a:path w="3060065" h="358775">
                  <a:moveTo>
                    <a:pt x="3059938" y="0"/>
                  </a:moveTo>
                  <a:lnTo>
                    <a:pt x="0" y="0"/>
                  </a:lnTo>
                  <a:lnTo>
                    <a:pt x="0" y="358330"/>
                  </a:lnTo>
                  <a:lnTo>
                    <a:pt x="3059938" y="358330"/>
                  </a:lnTo>
                  <a:lnTo>
                    <a:pt x="3059938" y="0"/>
                  </a:lnTo>
                  <a:close/>
                </a:path>
              </a:pathLst>
            </a:custGeom>
            <a:solidFill>
              <a:srgbClr val="C4EEF1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38090" y="6185776"/>
              <a:ext cx="3060065" cy="358775"/>
            </a:xfrm>
            <a:custGeom>
              <a:avLst/>
              <a:gdLst/>
              <a:ahLst/>
              <a:cxnLst/>
              <a:rect l="l" t="t" r="r" b="b"/>
              <a:pathLst>
                <a:path w="3060065" h="358775">
                  <a:moveTo>
                    <a:pt x="0" y="358330"/>
                  </a:moveTo>
                  <a:lnTo>
                    <a:pt x="3059938" y="358330"/>
                  </a:lnTo>
                  <a:lnTo>
                    <a:pt x="3059938" y="0"/>
                  </a:lnTo>
                  <a:lnTo>
                    <a:pt x="0" y="0"/>
                  </a:lnTo>
                  <a:lnTo>
                    <a:pt x="0" y="358330"/>
                  </a:lnTo>
                  <a:close/>
                </a:path>
              </a:pathLst>
            </a:custGeom>
            <a:ln w="28575">
              <a:solidFill>
                <a:srgbClr val="1E4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608446" y="6265265"/>
            <a:ext cx="92201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Numérisation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46036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Soutien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201168" y="1612785"/>
            <a:ext cx="11891645" cy="4765040"/>
            <a:chOff x="201168" y="1612785"/>
            <a:chExt cx="11891645" cy="4765040"/>
          </a:xfrm>
        </p:grpSpPr>
        <p:sp>
          <p:nvSpPr>
            <p:cNvPr id="29" name="object 29"/>
            <p:cNvSpPr/>
            <p:nvPr/>
          </p:nvSpPr>
          <p:spPr>
            <a:xfrm>
              <a:off x="201168" y="1612785"/>
              <a:ext cx="11891645" cy="4228465"/>
            </a:xfrm>
            <a:custGeom>
              <a:avLst/>
              <a:gdLst/>
              <a:ahLst/>
              <a:cxnLst/>
              <a:rect l="l" t="t" r="r" b="b"/>
              <a:pathLst>
                <a:path w="11891645" h="4228465">
                  <a:moveTo>
                    <a:pt x="11891264" y="0"/>
                  </a:moveTo>
                  <a:lnTo>
                    <a:pt x="0" y="0"/>
                  </a:lnTo>
                  <a:lnTo>
                    <a:pt x="0" y="4228465"/>
                  </a:lnTo>
                  <a:lnTo>
                    <a:pt x="11891264" y="4228465"/>
                  </a:lnTo>
                  <a:lnTo>
                    <a:pt x="11891264" y="0"/>
                  </a:lnTo>
                  <a:close/>
                </a:path>
              </a:pathLst>
            </a:custGeom>
            <a:solidFill>
              <a:srgbClr val="F1F1F1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07358" y="5694413"/>
              <a:ext cx="1343660" cy="670560"/>
            </a:xfrm>
            <a:custGeom>
              <a:avLst/>
              <a:gdLst/>
              <a:ahLst/>
              <a:cxnLst/>
              <a:rect l="l" t="t" r="r" b="b"/>
              <a:pathLst>
                <a:path w="1343660" h="670560">
                  <a:moveTo>
                    <a:pt x="1282191" y="0"/>
                  </a:moveTo>
                  <a:lnTo>
                    <a:pt x="137540" y="417893"/>
                  </a:lnTo>
                  <a:lnTo>
                    <a:pt x="106806" y="333743"/>
                  </a:lnTo>
                  <a:lnTo>
                    <a:pt x="0" y="563486"/>
                  </a:lnTo>
                  <a:lnTo>
                    <a:pt x="229742" y="670344"/>
                  </a:lnTo>
                  <a:lnTo>
                    <a:pt x="199008" y="586193"/>
                  </a:lnTo>
                  <a:lnTo>
                    <a:pt x="1343660" y="168300"/>
                  </a:lnTo>
                  <a:lnTo>
                    <a:pt x="1282191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07358" y="5694413"/>
              <a:ext cx="1343660" cy="670560"/>
            </a:xfrm>
            <a:custGeom>
              <a:avLst/>
              <a:gdLst/>
              <a:ahLst/>
              <a:cxnLst/>
              <a:rect l="l" t="t" r="r" b="b"/>
              <a:pathLst>
                <a:path w="1343660" h="670560">
                  <a:moveTo>
                    <a:pt x="1343660" y="168300"/>
                  </a:moveTo>
                  <a:lnTo>
                    <a:pt x="199008" y="586193"/>
                  </a:lnTo>
                  <a:lnTo>
                    <a:pt x="229742" y="670344"/>
                  </a:lnTo>
                  <a:lnTo>
                    <a:pt x="0" y="563486"/>
                  </a:lnTo>
                  <a:lnTo>
                    <a:pt x="106806" y="333743"/>
                  </a:lnTo>
                  <a:lnTo>
                    <a:pt x="137540" y="417893"/>
                  </a:lnTo>
                  <a:lnTo>
                    <a:pt x="1282191" y="0"/>
                  </a:lnTo>
                  <a:lnTo>
                    <a:pt x="1343660" y="168300"/>
                  </a:lnTo>
                  <a:close/>
                </a:path>
              </a:pathLst>
            </a:custGeom>
            <a:ln w="254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563110">
              <a:lnSpc>
                <a:spcPct val="100000"/>
              </a:lnSpc>
              <a:spcBef>
                <a:spcPts val="105"/>
              </a:spcBef>
            </a:pPr>
            <a:r>
              <a:rPr dirty="0"/>
              <a:t>Effets</a:t>
            </a:r>
            <a:r>
              <a:rPr spc="-60" dirty="0"/>
              <a:t> </a:t>
            </a:r>
            <a:r>
              <a:rPr spc="-10" dirty="0"/>
              <a:t>collatéraux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2172" y="4540440"/>
            <a:ext cx="631190" cy="632460"/>
            <a:chOff x="1052172" y="4540440"/>
            <a:chExt cx="631190" cy="6324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0125" y="4799012"/>
              <a:ext cx="133226" cy="1363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71675" y="4677156"/>
              <a:ext cx="373380" cy="374650"/>
            </a:xfrm>
            <a:custGeom>
              <a:avLst/>
              <a:gdLst/>
              <a:ahLst/>
              <a:cxnLst/>
              <a:rect l="l" t="t" r="r" b="b"/>
              <a:pathLst>
                <a:path w="373380" h="374650">
                  <a:moveTo>
                    <a:pt x="184176" y="0"/>
                  </a:moveTo>
                  <a:lnTo>
                    <a:pt x="131868" y="8485"/>
                  </a:lnTo>
                  <a:lnTo>
                    <a:pt x="81179" y="31496"/>
                  </a:lnTo>
                  <a:lnTo>
                    <a:pt x="47923" y="61214"/>
                  </a:lnTo>
                  <a:lnTo>
                    <a:pt x="21096" y="97409"/>
                  </a:lnTo>
                  <a:lnTo>
                    <a:pt x="6619" y="136878"/>
                  </a:lnTo>
                  <a:lnTo>
                    <a:pt x="0" y="194818"/>
                  </a:lnTo>
                  <a:lnTo>
                    <a:pt x="1922" y="218265"/>
                  </a:lnTo>
                  <a:lnTo>
                    <a:pt x="12565" y="258196"/>
                  </a:lnTo>
                  <a:lnTo>
                    <a:pt x="30532" y="292260"/>
                  </a:lnTo>
                  <a:lnTo>
                    <a:pt x="62896" y="329789"/>
                  </a:lnTo>
                  <a:lnTo>
                    <a:pt x="117171" y="362209"/>
                  </a:lnTo>
                  <a:lnTo>
                    <a:pt x="165049" y="374062"/>
                  </a:lnTo>
                  <a:lnTo>
                    <a:pt x="184478" y="374586"/>
                  </a:lnTo>
                  <a:lnTo>
                    <a:pt x="204455" y="374062"/>
                  </a:lnTo>
                  <a:lnTo>
                    <a:pt x="249786" y="364005"/>
                  </a:lnTo>
                  <a:lnTo>
                    <a:pt x="297851" y="337415"/>
                  </a:lnTo>
                  <a:lnTo>
                    <a:pt x="322396" y="316549"/>
                  </a:lnTo>
                  <a:lnTo>
                    <a:pt x="169222" y="316549"/>
                  </a:lnTo>
                  <a:lnTo>
                    <a:pt x="128773" y="304580"/>
                  </a:lnTo>
                  <a:lnTo>
                    <a:pt x="92622" y="277876"/>
                  </a:lnTo>
                  <a:lnTo>
                    <a:pt x="66204" y="243516"/>
                  </a:lnTo>
                  <a:lnTo>
                    <a:pt x="55071" y="200548"/>
                  </a:lnTo>
                  <a:lnTo>
                    <a:pt x="58421" y="155414"/>
                  </a:lnTo>
                  <a:lnTo>
                    <a:pt x="75361" y="114772"/>
                  </a:lnTo>
                  <a:lnTo>
                    <a:pt x="104423" y="85193"/>
                  </a:lnTo>
                  <a:lnTo>
                    <a:pt x="112675" y="77343"/>
                  </a:lnTo>
                  <a:lnTo>
                    <a:pt x="123034" y="72600"/>
                  </a:lnTo>
                  <a:lnTo>
                    <a:pt x="148037" y="62019"/>
                  </a:lnTo>
                  <a:lnTo>
                    <a:pt x="158395" y="57277"/>
                  </a:lnTo>
                  <a:lnTo>
                    <a:pt x="182819" y="56778"/>
                  </a:lnTo>
                  <a:lnTo>
                    <a:pt x="270527" y="56778"/>
                  </a:lnTo>
                  <a:lnTo>
                    <a:pt x="287173" y="40132"/>
                  </a:lnTo>
                  <a:lnTo>
                    <a:pt x="287173" y="28702"/>
                  </a:lnTo>
                  <a:lnTo>
                    <a:pt x="236485" y="6564"/>
                  </a:lnTo>
                  <a:lnTo>
                    <a:pt x="184176" y="0"/>
                  </a:lnTo>
                  <a:close/>
                </a:path>
                <a:path w="373380" h="374650">
                  <a:moveTo>
                    <a:pt x="344323" y="88773"/>
                  </a:moveTo>
                  <a:lnTo>
                    <a:pt x="330099" y="88773"/>
                  </a:lnTo>
                  <a:lnTo>
                    <a:pt x="295682" y="123190"/>
                  </a:lnTo>
                  <a:lnTo>
                    <a:pt x="309875" y="148971"/>
                  </a:lnTo>
                  <a:lnTo>
                    <a:pt x="309970" y="149143"/>
                  </a:lnTo>
                  <a:lnTo>
                    <a:pt x="315399" y="178323"/>
                  </a:lnTo>
                  <a:lnTo>
                    <a:pt x="307112" y="237744"/>
                  </a:lnTo>
                  <a:lnTo>
                    <a:pt x="282916" y="274380"/>
                  </a:lnTo>
                  <a:lnTo>
                    <a:pt x="249638" y="300416"/>
                  </a:lnTo>
                  <a:lnTo>
                    <a:pt x="210626" y="314817"/>
                  </a:lnTo>
                  <a:lnTo>
                    <a:pt x="169222" y="316549"/>
                  </a:lnTo>
                  <a:lnTo>
                    <a:pt x="322396" y="316549"/>
                  </a:lnTo>
                  <a:lnTo>
                    <a:pt x="350038" y="275082"/>
                  </a:lnTo>
                  <a:lnTo>
                    <a:pt x="353102" y="267275"/>
                  </a:lnTo>
                  <a:lnTo>
                    <a:pt x="361326" y="248471"/>
                  </a:lnTo>
                  <a:lnTo>
                    <a:pt x="364389" y="240665"/>
                  </a:lnTo>
                  <a:lnTo>
                    <a:pt x="365326" y="232858"/>
                  </a:lnTo>
                  <a:lnTo>
                    <a:pt x="367596" y="223456"/>
                  </a:lnTo>
                  <a:lnTo>
                    <a:pt x="370390" y="214054"/>
                  </a:lnTo>
                  <a:lnTo>
                    <a:pt x="372898" y="206248"/>
                  </a:lnTo>
                  <a:lnTo>
                    <a:pt x="371767" y="178323"/>
                  </a:lnTo>
                  <a:lnTo>
                    <a:pt x="371648" y="175390"/>
                  </a:lnTo>
                  <a:lnTo>
                    <a:pt x="367183" y="144272"/>
                  </a:lnTo>
                  <a:lnTo>
                    <a:pt x="358432" y="114772"/>
                  </a:lnTo>
                  <a:lnTo>
                    <a:pt x="344323" y="88773"/>
                  </a:lnTo>
                  <a:close/>
                </a:path>
                <a:path w="373380" h="374650">
                  <a:moveTo>
                    <a:pt x="270527" y="56778"/>
                  </a:moveTo>
                  <a:lnTo>
                    <a:pt x="182819" y="56778"/>
                  </a:lnTo>
                  <a:lnTo>
                    <a:pt x="207767" y="59483"/>
                  </a:lnTo>
                  <a:lnTo>
                    <a:pt x="231619" y="65403"/>
                  </a:lnTo>
                  <a:lnTo>
                    <a:pt x="252756" y="74549"/>
                  </a:lnTo>
                  <a:lnTo>
                    <a:pt x="270527" y="56778"/>
                  </a:lnTo>
                  <a:close/>
                </a:path>
              </a:pathLst>
            </a:custGeom>
            <a:solidFill>
              <a:srgbClr val="B5B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1675" y="4677156"/>
              <a:ext cx="373380" cy="374650"/>
            </a:xfrm>
            <a:custGeom>
              <a:avLst/>
              <a:gdLst/>
              <a:ahLst/>
              <a:cxnLst/>
              <a:rect l="l" t="t" r="r" b="b"/>
              <a:pathLst>
                <a:path w="373380" h="374650">
                  <a:moveTo>
                    <a:pt x="287173" y="40132"/>
                  </a:moveTo>
                  <a:lnTo>
                    <a:pt x="287173" y="28702"/>
                  </a:lnTo>
                  <a:lnTo>
                    <a:pt x="236485" y="6564"/>
                  </a:lnTo>
                  <a:lnTo>
                    <a:pt x="184176" y="0"/>
                  </a:lnTo>
                  <a:lnTo>
                    <a:pt x="131868" y="8485"/>
                  </a:lnTo>
                  <a:lnTo>
                    <a:pt x="81179" y="31496"/>
                  </a:lnTo>
                  <a:lnTo>
                    <a:pt x="47923" y="61214"/>
                  </a:lnTo>
                  <a:lnTo>
                    <a:pt x="21096" y="97409"/>
                  </a:lnTo>
                  <a:lnTo>
                    <a:pt x="6619" y="136878"/>
                  </a:lnTo>
                  <a:lnTo>
                    <a:pt x="0" y="194818"/>
                  </a:lnTo>
                  <a:lnTo>
                    <a:pt x="1922" y="218265"/>
                  </a:lnTo>
                  <a:lnTo>
                    <a:pt x="12565" y="258196"/>
                  </a:lnTo>
                  <a:lnTo>
                    <a:pt x="30532" y="292260"/>
                  </a:lnTo>
                  <a:lnTo>
                    <a:pt x="62896" y="329789"/>
                  </a:lnTo>
                  <a:lnTo>
                    <a:pt x="117171" y="362209"/>
                  </a:lnTo>
                  <a:lnTo>
                    <a:pt x="165049" y="374062"/>
                  </a:lnTo>
                  <a:lnTo>
                    <a:pt x="184478" y="374586"/>
                  </a:lnTo>
                  <a:lnTo>
                    <a:pt x="204455" y="374062"/>
                  </a:lnTo>
                  <a:lnTo>
                    <a:pt x="249786" y="364005"/>
                  </a:lnTo>
                  <a:lnTo>
                    <a:pt x="297851" y="337415"/>
                  </a:lnTo>
                  <a:lnTo>
                    <a:pt x="327196" y="310907"/>
                  </a:lnTo>
                  <a:lnTo>
                    <a:pt x="350038" y="275082"/>
                  </a:lnTo>
                  <a:lnTo>
                    <a:pt x="353102" y="267275"/>
                  </a:lnTo>
                  <a:lnTo>
                    <a:pt x="357214" y="257873"/>
                  </a:lnTo>
                  <a:lnTo>
                    <a:pt x="361326" y="248471"/>
                  </a:lnTo>
                  <a:lnTo>
                    <a:pt x="364389" y="240665"/>
                  </a:lnTo>
                  <a:lnTo>
                    <a:pt x="365326" y="232858"/>
                  </a:lnTo>
                  <a:lnTo>
                    <a:pt x="367596" y="223456"/>
                  </a:lnTo>
                  <a:lnTo>
                    <a:pt x="370390" y="214054"/>
                  </a:lnTo>
                  <a:lnTo>
                    <a:pt x="372898" y="206248"/>
                  </a:lnTo>
                  <a:lnTo>
                    <a:pt x="371648" y="175390"/>
                  </a:lnTo>
                  <a:lnTo>
                    <a:pt x="367183" y="144272"/>
                  </a:lnTo>
                  <a:lnTo>
                    <a:pt x="358432" y="114772"/>
                  </a:lnTo>
                  <a:lnTo>
                    <a:pt x="344323" y="88773"/>
                  </a:lnTo>
                  <a:lnTo>
                    <a:pt x="341529" y="88773"/>
                  </a:lnTo>
                  <a:lnTo>
                    <a:pt x="332893" y="88773"/>
                  </a:lnTo>
                  <a:lnTo>
                    <a:pt x="330099" y="88773"/>
                  </a:lnTo>
                  <a:lnTo>
                    <a:pt x="310202" y="108670"/>
                  </a:lnTo>
                  <a:lnTo>
                    <a:pt x="299985" y="118887"/>
                  </a:lnTo>
                  <a:lnTo>
                    <a:pt x="296220" y="122652"/>
                  </a:lnTo>
                  <a:lnTo>
                    <a:pt x="295682" y="123190"/>
                  </a:lnTo>
                  <a:lnTo>
                    <a:pt x="309970" y="149143"/>
                  </a:lnTo>
                  <a:lnTo>
                    <a:pt x="315399" y="178323"/>
                  </a:lnTo>
                  <a:lnTo>
                    <a:pt x="307112" y="237744"/>
                  </a:lnTo>
                  <a:lnTo>
                    <a:pt x="282916" y="274380"/>
                  </a:lnTo>
                  <a:lnTo>
                    <a:pt x="249638" y="300416"/>
                  </a:lnTo>
                  <a:lnTo>
                    <a:pt x="210626" y="314817"/>
                  </a:lnTo>
                  <a:lnTo>
                    <a:pt x="169222" y="316549"/>
                  </a:lnTo>
                  <a:lnTo>
                    <a:pt x="128773" y="304580"/>
                  </a:lnTo>
                  <a:lnTo>
                    <a:pt x="92622" y="277876"/>
                  </a:lnTo>
                  <a:lnTo>
                    <a:pt x="66204" y="243516"/>
                  </a:lnTo>
                  <a:lnTo>
                    <a:pt x="55071" y="200548"/>
                  </a:lnTo>
                  <a:lnTo>
                    <a:pt x="58421" y="155414"/>
                  </a:lnTo>
                  <a:lnTo>
                    <a:pt x="75452" y="114554"/>
                  </a:lnTo>
                  <a:lnTo>
                    <a:pt x="83675" y="105132"/>
                  </a:lnTo>
                  <a:lnTo>
                    <a:pt x="94045" y="94900"/>
                  </a:lnTo>
                  <a:lnTo>
                    <a:pt x="104423" y="85193"/>
                  </a:lnTo>
                  <a:lnTo>
                    <a:pt x="112675" y="77343"/>
                  </a:lnTo>
                  <a:lnTo>
                    <a:pt x="123034" y="72600"/>
                  </a:lnTo>
                  <a:lnTo>
                    <a:pt x="135535" y="67310"/>
                  </a:lnTo>
                  <a:lnTo>
                    <a:pt x="148037" y="62019"/>
                  </a:lnTo>
                  <a:lnTo>
                    <a:pt x="158395" y="57277"/>
                  </a:lnTo>
                  <a:lnTo>
                    <a:pt x="182819" y="56778"/>
                  </a:lnTo>
                  <a:lnTo>
                    <a:pt x="207767" y="59483"/>
                  </a:lnTo>
                  <a:lnTo>
                    <a:pt x="231619" y="65403"/>
                  </a:lnTo>
                  <a:lnTo>
                    <a:pt x="252756" y="74549"/>
                  </a:lnTo>
                  <a:lnTo>
                    <a:pt x="287173" y="40132"/>
                  </a:lnTo>
                  <a:close/>
                </a:path>
              </a:pathLst>
            </a:custGeom>
            <a:ln w="9525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6935" y="4563825"/>
              <a:ext cx="603885" cy="604520"/>
            </a:xfrm>
            <a:custGeom>
              <a:avLst/>
              <a:gdLst/>
              <a:ahLst/>
              <a:cxnLst/>
              <a:rect l="l" t="t" r="r" b="b"/>
              <a:pathLst>
                <a:path w="603885" h="604520">
                  <a:moveTo>
                    <a:pt x="320993" y="0"/>
                  </a:moveTo>
                  <a:lnTo>
                    <a:pt x="273691" y="0"/>
                  </a:lnTo>
                  <a:lnTo>
                    <a:pt x="226975" y="7333"/>
                  </a:lnTo>
                  <a:lnTo>
                    <a:pt x="181683" y="22145"/>
                  </a:lnTo>
                  <a:lnTo>
                    <a:pt x="132427" y="50751"/>
                  </a:lnTo>
                  <a:lnTo>
                    <a:pt x="87449" y="87931"/>
                  </a:lnTo>
                  <a:lnTo>
                    <a:pt x="59250" y="120955"/>
                  </a:lnTo>
                  <a:lnTo>
                    <a:pt x="35336" y="158765"/>
                  </a:lnTo>
                  <a:lnTo>
                    <a:pt x="16777" y="199766"/>
                  </a:lnTo>
                  <a:lnTo>
                    <a:pt x="4645" y="242363"/>
                  </a:lnTo>
                  <a:lnTo>
                    <a:pt x="252" y="286038"/>
                  </a:lnTo>
                  <a:lnTo>
                    <a:pt x="173" y="295608"/>
                  </a:lnTo>
                  <a:lnTo>
                    <a:pt x="59" y="309506"/>
                  </a:lnTo>
                  <a:lnTo>
                    <a:pt x="0" y="316785"/>
                  </a:lnTo>
                  <a:lnTo>
                    <a:pt x="3434" y="355055"/>
                  </a:lnTo>
                  <a:lnTo>
                    <a:pt x="24809" y="425274"/>
                  </a:lnTo>
                  <a:lnTo>
                    <a:pt x="63357" y="488076"/>
                  </a:lnTo>
                  <a:lnTo>
                    <a:pt x="124812" y="547723"/>
                  </a:lnTo>
                  <a:lnTo>
                    <a:pt x="167407" y="573828"/>
                  </a:lnTo>
                  <a:lnTo>
                    <a:pt x="213806" y="592136"/>
                  </a:lnTo>
                  <a:lnTo>
                    <a:pt x="262578" y="602328"/>
                  </a:lnTo>
                  <a:lnTo>
                    <a:pt x="312295" y="604080"/>
                  </a:lnTo>
                  <a:lnTo>
                    <a:pt x="361527" y="597074"/>
                  </a:lnTo>
                  <a:lnTo>
                    <a:pt x="418010" y="579944"/>
                  </a:lnTo>
                  <a:lnTo>
                    <a:pt x="470112" y="554148"/>
                  </a:lnTo>
                  <a:lnTo>
                    <a:pt x="477421" y="547385"/>
                  </a:lnTo>
                  <a:lnTo>
                    <a:pt x="288772" y="547385"/>
                  </a:lnTo>
                  <a:lnTo>
                    <a:pt x="257802" y="544754"/>
                  </a:lnTo>
                  <a:lnTo>
                    <a:pt x="206023" y="528680"/>
                  </a:lnTo>
                  <a:lnTo>
                    <a:pt x="164331" y="504463"/>
                  </a:lnTo>
                  <a:lnTo>
                    <a:pt x="113045" y="459796"/>
                  </a:lnTo>
                  <a:lnTo>
                    <a:pt x="87558" y="423286"/>
                  </a:lnTo>
                  <a:lnTo>
                    <a:pt x="68892" y="382952"/>
                  </a:lnTo>
                  <a:lnTo>
                    <a:pt x="57841" y="339993"/>
                  </a:lnTo>
                  <a:lnTo>
                    <a:pt x="55198" y="295608"/>
                  </a:lnTo>
                  <a:lnTo>
                    <a:pt x="61756" y="250999"/>
                  </a:lnTo>
                  <a:lnTo>
                    <a:pt x="75368" y="205351"/>
                  </a:lnTo>
                  <a:lnTo>
                    <a:pt x="96638" y="164816"/>
                  </a:lnTo>
                  <a:lnTo>
                    <a:pt x="124488" y="129875"/>
                  </a:lnTo>
                  <a:lnTo>
                    <a:pt x="157837" y="101006"/>
                  </a:lnTo>
                  <a:lnTo>
                    <a:pt x="195606" y="78691"/>
                  </a:lnTo>
                  <a:lnTo>
                    <a:pt x="236716" y="63409"/>
                  </a:lnTo>
                  <a:lnTo>
                    <a:pt x="280086" y="55641"/>
                  </a:lnTo>
                  <a:lnTo>
                    <a:pt x="440289" y="55641"/>
                  </a:lnTo>
                  <a:lnTo>
                    <a:pt x="447574" y="48836"/>
                  </a:lnTo>
                  <a:lnTo>
                    <a:pt x="455888" y="42211"/>
                  </a:lnTo>
                  <a:lnTo>
                    <a:pt x="412929" y="21251"/>
                  </a:lnTo>
                  <a:lnTo>
                    <a:pt x="367613" y="7121"/>
                  </a:lnTo>
                  <a:lnTo>
                    <a:pt x="320993" y="0"/>
                  </a:lnTo>
                  <a:close/>
                </a:path>
                <a:path w="603885" h="604520">
                  <a:moveTo>
                    <a:pt x="561425" y="148002"/>
                  </a:moveTo>
                  <a:lnTo>
                    <a:pt x="527262" y="182292"/>
                  </a:lnTo>
                  <a:lnTo>
                    <a:pt x="518626" y="188134"/>
                  </a:lnTo>
                  <a:lnTo>
                    <a:pt x="535906" y="226416"/>
                  </a:lnTo>
                  <a:lnTo>
                    <a:pt x="545423" y="267413"/>
                  </a:lnTo>
                  <a:lnTo>
                    <a:pt x="547987" y="309506"/>
                  </a:lnTo>
                  <a:lnTo>
                    <a:pt x="544407" y="351075"/>
                  </a:lnTo>
                  <a:lnTo>
                    <a:pt x="522928" y="406526"/>
                  </a:lnTo>
                  <a:lnTo>
                    <a:pt x="492962" y="459796"/>
                  </a:lnTo>
                  <a:lnTo>
                    <a:pt x="462638" y="488076"/>
                  </a:lnTo>
                  <a:lnTo>
                    <a:pt x="428028" y="512015"/>
                  </a:lnTo>
                  <a:lnTo>
                    <a:pt x="390192" y="530581"/>
                  </a:lnTo>
                  <a:lnTo>
                    <a:pt x="350224" y="542718"/>
                  </a:lnTo>
                  <a:lnTo>
                    <a:pt x="288772" y="547385"/>
                  </a:lnTo>
                  <a:lnTo>
                    <a:pt x="477421" y="547385"/>
                  </a:lnTo>
                  <a:lnTo>
                    <a:pt x="491026" y="534796"/>
                  </a:lnTo>
                  <a:lnTo>
                    <a:pt x="513308" y="514873"/>
                  </a:lnTo>
                  <a:lnTo>
                    <a:pt x="533995" y="493854"/>
                  </a:lnTo>
                  <a:lnTo>
                    <a:pt x="575454" y="429473"/>
                  </a:lnTo>
                  <a:lnTo>
                    <a:pt x="592807" y="383657"/>
                  </a:lnTo>
                  <a:lnTo>
                    <a:pt x="602224" y="335326"/>
                  </a:lnTo>
                  <a:lnTo>
                    <a:pt x="603750" y="286038"/>
                  </a:lnTo>
                  <a:lnTo>
                    <a:pt x="597429" y="237350"/>
                  </a:lnTo>
                  <a:lnTo>
                    <a:pt x="583306" y="190818"/>
                  </a:lnTo>
                  <a:lnTo>
                    <a:pt x="561425" y="148002"/>
                  </a:lnTo>
                  <a:close/>
                </a:path>
                <a:path w="603885" h="604520">
                  <a:moveTo>
                    <a:pt x="440289" y="55641"/>
                  </a:moveTo>
                  <a:lnTo>
                    <a:pt x="280086" y="55641"/>
                  </a:lnTo>
                  <a:lnTo>
                    <a:pt x="324637" y="55866"/>
                  </a:lnTo>
                  <a:lnTo>
                    <a:pt x="369289" y="64564"/>
                  </a:lnTo>
                  <a:lnTo>
                    <a:pt x="412962" y="82216"/>
                  </a:lnTo>
                  <a:lnTo>
                    <a:pt x="421277" y="73947"/>
                  </a:lnTo>
                  <a:lnTo>
                    <a:pt x="434425" y="61118"/>
                  </a:lnTo>
                  <a:lnTo>
                    <a:pt x="440289" y="55641"/>
                  </a:lnTo>
                  <a:close/>
                </a:path>
              </a:pathLst>
            </a:custGeom>
            <a:solidFill>
              <a:srgbClr val="B5B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6935" y="4563808"/>
              <a:ext cx="603885" cy="604520"/>
            </a:xfrm>
            <a:custGeom>
              <a:avLst/>
              <a:gdLst/>
              <a:ahLst/>
              <a:cxnLst/>
              <a:rect l="l" t="t" r="r" b="b"/>
              <a:pathLst>
                <a:path w="603885" h="604520">
                  <a:moveTo>
                    <a:pt x="527262" y="182308"/>
                  </a:moveTo>
                  <a:lnTo>
                    <a:pt x="518626" y="188150"/>
                  </a:lnTo>
                  <a:lnTo>
                    <a:pt x="535906" y="226433"/>
                  </a:lnTo>
                  <a:lnTo>
                    <a:pt x="545423" y="267430"/>
                  </a:lnTo>
                  <a:lnTo>
                    <a:pt x="547987" y="309522"/>
                  </a:lnTo>
                  <a:lnTo>
                    <a:pt x="544407" y="351091"/>
                  </a:lnTo>
                  <a:lnTo>
                    <a:pt x="522928" y="406542"/>
                  </a:lnTo>
                  <a:lnTo>
                    <a:pt x="492972" y="459803"/>
                  </a:lnTo>
                  <a:lnTo>
                    <a:pt x="462649" y="488084"/>
                  </a:lnTo>
                  <a:lnTo>
                    <a:pt x="428028" y="512032"/>
                  </a:lnTo>
                  <a:lnTo>
                    <a:pt x="390192" y="530598"/>
                  </a:lnTo>
                  <a:lnTo>
                    <a:pt x="350224" y="542734"/>
                  </a:lnTo>
                  <a:lnTo>
                    <a:pt x="288772" y="547401"/>
                  </a:lnTo>
                  <a:lnTo>
                    <a:pt x="257802" y="544770"/>
                  </a:lnTo>
                  <a:lnTo>
                    <a:pt x="206023" y="528697"/>
                  </a:lnTo>
                  <a:lnTo>
                    <a:pt x="164331" y="504479"/>
                  </a:lnTo>
                  <a:lnTo>
                    <a:pt x="113045" y="459812"/>
                  </a:lnTo>
                  <a:lnTo>
                    <a:pt x="87558" y="423302"/>
                  </a:lnTo>
                  <a:lnTo>
                    <a:pt x="68892" y="382968"/>
                  </a:lnTo>
                  <a:lnTo>
                    <a:pt x="57841" y="340009"/>
                  </a:lnTo>
                  <a:lnTo>
                    <a:pt x="55198" y="295625"/>
                  </a:lnTo>
                  <a:lnTo>
                    <a:pt x="61756" y="251015"/>
                  </a:lnTo>
                  <a:lnTo>
                    <a:pt x="75368" y="205367"/>
                  </a:lnTo>
                  <a:lnTo>
                    <a:pt x="96638" y="164833"/>
                  </a:lnTo>
                  <a:lnTo>
                    <a:pt x="124488" y="129891"/>
                  </a:lnTo>
                  <a:lnTo>
                    <a:pt x="157837" y="101023"/>
                  </a:lnTo>
                  <a:lnTo>
                    <a:pt x="195606" y="78708"/>
                  </a:lnTo>
                  <a:lnTo>
                    <a:pt x="236716" y="63426"/>
                  </a:lnTo>
                  <a:lnTo>
                    <a:pt x="280086" y="55657"/>
                  </a:lnTo>
                  <a:lnTo>
                    <a:pt x="324637" y="55882"/>
                  </a:lnTo>
                  <a:lnTo>
                    <a:pt x="369289" y="64580"/>
                  </a:lnTo>
                  <a:lnTo>
                    <a:pt x="412962" y="82232"/>
                  </a:lnTo>
                  <a:lnTo>
                    <a:pt x="421277" y="73963"/>
                  </a:lnTo>
                  <a:lnTo>
                    <a:pt x="434425" y="61134"/>
                  </a:lnTo>
                  <a:lnTo>
                    <a:pt x="447574" y="48853"/>
                  </a:lnTo>
                  <a:lnTo>
                    <a:pt x="455888" y="42227"/>
                  </a:lnTo>
                  <a:lnTo>
                    <a:pt x="412929" y="21267"/>
                  </a:lnTo>
                  <a:lnTo>
                    <a:pt x="367613" y="7137"/>
                  </a:lnTo>
                  <a:lnTo>
                    <a:pt x="320886" y="0"/>
                  </a:lnTo>
                  <a:lnTo>
                    <a:pt x="273691" y="16"/>
                  </a:lnTo>
                  <a:lnTo>
                    <a:pt x="226975" y="7349"/>
                  </a:lnTo>
                  <a:lnTo>
                    <a:pt x="181683" y="22161"/>
                  </a:lnTo>
                  <a:lnTo>
                    <a:pt x="132427" y="50768"/>
                  </a:lnTo>
                  <a:lnTo>
                    <a:pt x="87449" y="87947"/>
                  </a:lnTo>
                  <a:lnTo>
                    <a:pt x="59250" y="120971"/>
                  </a:lnTo>
                  <a:lnTo>
                    <a:pt x="35336" y="158781"/>
                  </a:lnTo>
                  <a:lnTo>
                    <a:pt x="16777" y="199782"/>
                  </a:lnTo>
                  <a:lnTo>
                    <a:pt x="4645" y="242379"/>
                  </a:lnTo>
                  <a:lnTo>
                    <a:pt x="0" y="316801"/>
                  </a:lnTo>
                  <a:lnTo>
                    <a:pt x="3434" y="355072"/>
                  </a:lnTo>
                  <a:lnTo>
                    <a:pt x="24809" y="425291"/>
                  </a:lnTo>
                  <a:lnTo>
                    <a:pt x="63357" y="488092"/>
                  </a:lnTo>
                  <a:lnTo>
                    <a:pt x="124812" y="547739"/>
                  </a:lnTo>
                  <a:lnTo>
                    <a:pt x="167407" y="573844"/>
                  </a:lnTo>
                  <a:lnTo>
                    <a:pt x="213806" y="592153"/>
                  </a:lnTo>
                  <a:lnTo>
                    <a:pt x="262578" y="602344"/>
                  </a:lnTo>
                  <a:lnTo>
                    <a:pt x="312295" y="604097"/>
                  </a:lnTo>
                  <a:lnTo>
                    <a:pt x="361527" y="597090"/>
                  </a:lnTo>
                  <a:lnTo>
                    <a:pt x="418010" y="579961"/>
                  </a:lnTo>
                  <a:lnTo>
                    <a:pt x="470112" y="554164"/>
                  </a:lnTo>
                  <a:lnTo>
                    <a:pt x="491026" y="534812"/>
                  </a:lnTo>
                  <a:lnTo>
                    <a:pt x="513308" y="514889"/>
                  </a:lnTo>
                  <a:lnTo>
                    <a:pt x="550122" y="471233"/>
                  </a:lnTo>
                  <a:lnTo>
                    <a:pt x="575454" y="429489"/>
                  </a:lnTo>
                  <a:lnTo>
                    <a:pt x="592807" y="383673"/>
                  </a:lnTo>
                  <a:lnTo>
                    <a:pt x="602224" y="335343"/>
                  </a:lnTo>
                  <a:lnTo>
                    <a:pt x="603750" y="286054"/>
                  </a:lnTo>
                  <a:lnTo>
                    <a:pt x="597429" y="237366"/>
                  </a:lnTo>
                  <a:lnTo>
                    <a:pt x="583306" y="190835"/>
                  </a:lnTo>
                  <a:lnTo>
                    <a:pt x="561425" y="148018"/>
                  </a:lnTo>
                  <a:lnTo>
                    <a:pt x="527262" y="182308"/>
                  </a:lnTo>
                  <a:close/>
                </a:path>
              </a:pathLst>
            </a:custGeom>
            <a:ln w="9525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40993" y="4545203"/>
              <a:ext cx="337820" cy="335280"/>
            </a:xfrm>
            <a:custGeom>
              <a:avLst/>
              <a:gdLst/>
              <a:ahLst/>
              <a:cxnLst/>
              <a:rect l="l" t="t" r="r" b="b"/>
              <a:pathLst>
                <a:path w="337819" h="335279">
                  <a:moveTo>
                    <a:pt x="274447" y="0"/>
                  </a:moveTo>
                  <a:lnTo>
                    <a:pt x="268731" y="0"/>
                  </a:lnTo>
                  <a:lnTo>
                    <a:pt x="263016" y="2794"/>
                  </a:lnTo>
                  <a:lnTo>
                    <a:pt x="154431" y="111633"/>
                  </a:lnTo>
                  <a:lnTo>
                    <a:pt x="143001" y="140335"/>
                  </a:lnTo>
                  <a:lnTo>
                    <a:pt x="143001" y="168910"/>
                  </a:lnTo>
                  <a:lnTo>
                    <a:pt x="5715" y="309245"/>
                  </a:lnTo>
                  <a:lnTo>
                    <a:pt x="2920" y="312039"/>
                  </a:lnTo>
                  <a:lnTo>
                    <a:pt x="0" y="317754"/>
                  </a:lnTo>
                  <a:lnTo>
                    <a:pt x="0" y="320675"/>
                  </a:lnTo>
                  <a:lnTo>
                    <a:pt x="2920" y="326390"/>
                  </a:lnTo>
                  <a:lnTo>
                    <a:pt x="5715" y="332105"/>
                  </a:lnTo>
                  <a:lnTo>
                    <a:pt x="8635" y="335026"/>
                  </a:lnTo>
                  <a:lnTo>
                    <a:pt x="22859" y="335026"/>
                  </a:lnTo>
                  <a:lnTo>
                    <a:pt x="25781" y="329184"/>
                  </a:lnTo>
                  <a:lnTo>
                    <a:pt x="162940" y="191770"/>
                  </a:lnTo>
                  <a:lnTo>
                    <a:pt x="191855" y="191770"/>
                  </a:lnTo>
                  <a:lnTo>
                    <a:pt x="202803" y="189769"/>
                  </a:lnTo>
                  <a:lnTo>
                    <a:pt x="214503" y="186055"/>
                  </a:lnTo>
                  <a:lnTo>
                    <a:pt x="235319" y="167673"/>
                  </a:lnTo>
                  <a:lnTo>
                    <a:pt x="275971" y="127015"/>
                  </a:lnTo>
                  <a:lnTo>
                    <a:pt x="316622" y="85810"/>
                  </a:lnTo>
                  <a:lnTo>
                    <a:pt x="337438" y="65786"/>
                  </a:lnTo>
                  <a:lnTo>
                    <a:pt x="337438" y="62992"/>
                  </a:lnTo>
                  <a:lnTo>
                    <a:pt x="327971" y="59187"/>
                  </a:lnTo>
                  <a:lnTo>
                    <a:pt x="317420" y="56181"/>
                  </a:lnTo>
                  <a:lnTo>
                    <a:pt x="297306" y="51562"/>
                  </a:lnTo>
                  <a:lnTo>
                    <a:pt x="291592" y="42926"/>
                  </a:lnTo>
                  <a:lnTo>
                    <a:pt x="288798" y="40132"/>
                  </a:lnTo>
                  <a:lnTo>
                    <a:pt x="283082" y="31496"/>
                  </a:lnTo>
                  <a:lnTo>
                    <a:pt x="280162" y="25781"/>
                  </a:lnTo>
                  <a:lnTo>
                    <a:pt x="280072" y="19734"/>
                  </a:lnTo>
                  <a:lnTo>
                    <a:pt x="279447" y="11795"/>
                  </a:lnTo>
                  <a:lnTo>
                    <a:pt x="277750" y="4403"/>
                  </a:lnTo>
                  <a:lnTo>
                    <a:pt x="274447" y="0"/>
                  </a:lnTo>
                  <a:close/>
                </a:path>
                <a:path w="337819" h="335279">
                  <a:moveTo>
                    <a:pt x="191855" y="191770"/>
                  </a:moveTo>
                  <a:lnTo>
                    <a:pt x="162940" y="191770"/>
                  </a:lnTo>
                  <a:lnTo>
                    <a:pt x="176212" y="192913"/>
                  </a:lnTo>
                  <a:lnTo>
                    <a:pt x="189769" y="192151"/>
                  </a:lnTo>
                  <a:lnTo>
                    <a:pt x="191855" y="191770"/>
                  </a:lnTo>
                  <a:close/>
                </a:path>
              </a:pathLst>
            </a:custGeom>
            <a:solidFill>
              <a:srgbClr val="B5B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0993" y="4545203"/>
              <a:ext cx="337820" cy="335280"/>
            </a:xfrm>
            <a:custGeom>
              <a:avLst/>
              <a:gdLst/>
              <a:ahLst/>
              <a:cxnLst/>
              <a:rect l="l" t="t" r="r" b="b"/>
              <a:pathLst>
                <a:path w="337819" h="335279">
                  <a:moveTo>
                    <a:pt x="291592" y="42926"/>
                  </a:moveTo>
                  <a:lnTo>
                    <a:pt x="288798" y="40132"/>
                  </a:lnTo>
                  <a:lnTo>
                    <a:pt x="283082" y="31496"/>
                  </a:lnTo>
                  <a:lnTo>
                    <a:pt x="280162" y="25781"/>
                  </a:lnTo>
                  <a:lnTo>
                    <a:pt x="280072" y="19734"/>
                  </a:lnTo>
                  <a:lnTo>
                    <a:pt x="279447" y="11795"/>
                  </a:lnTo>
                  <a:lnTo>
                    <a:pt x="277750" y="4403"/>
                  </a:lnTo>
                  <a:lnTo>
                    <a:pt x="274447" y="0"/>
                  </a:lnTo>
                  <a:lnTo>
                    <a:pt x="268731" y="0"/>
                  </a:lnTo>
                  <a:lnTo>
                    <a:pt x="263016" y="2794"/>
                  </a:lnTo>
                  <a:lnTo>
                    <a:pt x="200241" y="65716"/>
                  </a:lnTo>
                  <a:lnTo>
                    <a:pt x="168005" y="98028"/>
                  </a:lnTo>
                  <a:lnTo>
                    <a:pt x="156128" y="109932"/>
                  </a:lnTo>
                  <a:lnTo>
                    <a:pt x="154431" y="111633"/>
                  </a:lnTo>
                  <a:lnTo>
                    <a:pt x="151806" y="117314"/>
                  </a:lnTo>
                  <a:lnTo>
                    <a:pt x="148669" y="124888"/>
                  </a:lnTo>
                  <a:lnTo>
                    <a:pt x="145555" y="133010"/>
                  </a:lnTo>
                  <a:lnTo>
                    <a:pt x="143001" y="140335"/>
                  </a:lnTo>
                  <a:lnTo>
                    <a:pt x="143001" y="145996"/>
                  </a:lnTo>
                  <a:lnTo>
                    <a:pt x="143001" y="153527"/>
                  </a:lnTo>
                  <a:lnTo>
                    <a:pt x="143001" y="161605"/>
                  </a:lnTo>
                  <a:lnTo>
                    <a:pt x="143001" y="168910"/>
                  </a:lnTo>
                  <a:lnTo>
                    <a:pt x="63632" y="250041"/>
                  </a:lnTo>
                  <a:lnTo>
                    <a:pt x="22875" y="291703"/>
                  </a:lnTo>
                  <a:lnTo>
                    <a:pt x="7860" y="307052"/>
                  </a:lnTo>
                  <a:lnTo>
                    <a:pt x="5715" y="309245"/>
                  </a:lnTo>
                  <a:lnTo>
                    <a:pt x="2920" y="312039"/>
                  </a:lnTo>
                  <a:lnTo>
                    <a:pt x="0" y="317754"/>
                  </a:lnTo>
                  <a:lnTo>
                    <a:pt x="0" y="320675"/>
                  </a:lnTo>
                  <a:lnTo>
                    <a:pt x="2920" y="326390"/>
                  </a:lnTo>
                  <a:lnTo>
                    <a:pt x="5715" y="332105"/>
                  </a:lnTo>
                  <a:lnTo>
                    <a:pt x="8635" y="335026"/>
                  </a:lnTo>
                  <a:lnTo>
                    <a:pt x="11429" y="335026"/>
                  </a:lnTo>
                  <a:lnTo>
                    <a:pt x="20065" y="335026"/>
                  </a:lnTo>
                  <a:lnTo>
                    <a:pt x="22859" y="335026"/>
                  </a:lnTo>
                  <a:lnTo>
                    <a:pt x="25781" y="329184"/>
                  </a:lnTo>
                  <a:lnTo>
                    <a:pt x="105076" y="249741"/>
                  </a:lnTo>
                  <a:lnTo>
                    <a:pt x="145796" y="208946"/>
                  </a:lnTo>
                  <a:lnTo>
                    <a:pt x="160797" y="193917"/>
                  </a:lnTo>
                  <a:lnTo>
                    <a:pt x="162940" y="191770"/>
                  </a:lnTo>
                  <a:lnTo>
                    <a:pt x="176212" y="192913"/>
                  </a:lnTo>
                  <a:lnTo>
                    <a:pt x="214503" y="186055"/>
                  </a:lnTo>
                  <a:lnTo>
                    <a:pt x="275971" y="127015"/>
                  </a:lnTo>
                  <a:lnTo>
                    <a:pt x="316622" y="85810"/>
                  </a:lnTo>
                  <a:lnTo>
                    <a:pt x="337438" y="65786"/>
                  </a:lnTo>
                  <a:lnTo>
                    <a:pt x="337438" y="62992"/>
                  </a:lnTo>
                  <a:lnTo>
                    <a:pt x="327971" y="59187"/>
                  </a:lnTo>
                  <a:lnTo>
                    <a:pt x="317420" y="56181"/>
                  </a:lnTo>
                  <a:lnTo>
                    <a:pt x="306845" y="53722"/>
                  </a:lnTo>
                  <a:lnTo>
                    <a:pt x="297306" y="51562"/>
                  </a:lnTo>
                  <a:lnTo>
                    <a:pt x="291592" y="42926"/>
                  </a:lnTo>
                  <a:close/>
                </a:path>
              </a:pathLst>
            </a:custGeom>
            <a:ln w="9525">
              <a:solidFill>
                <a:srgbClr val="B5B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161158" y="3389884"/>
            <a:ext cx="7870190" cy="3096260"/>
          </a:xfrm>
          <a:custGeom>
            <a:avLst/>
            <a:gdLst/>
            <a:ahLst/>
            <a:cxnLst/>
            <a:rect l="l" t="t" r="r" b="b"/>
            <a:pathLst>
              <a:path w="7870190" h="3096260">
                <a:moveTo>
                  <a:pt x="7353808" y="0"/>
                </a:moveTo>
                <a:lnTo>
                  <a:pt x="515874" y="0"/>
                </a:lnTo>
                <a:lnTo>
                  <a:pt x="468926" y="2108"/>
                </a:lnTo>
                <a:lnTo>
                  <a:pt x="423157" y="8313"/>
                </a:lnTo>
                <a:lnTo>
                  <a:pt x="378751" y="18431"/>
                </a:lnTo>
                <a:lnTo>
                  <a:pt x="335888" y="32281"/>
                </a:lnTo>
                <a:lnTo>
                  <a:pt x="294751" y="49680"/>
                </a:lnTo>
                <a:lnTo>
                  <a:pt x="255524" y="70447"/>
                </a:lnTo>
                <a:lnTo>
                  <a:pt x="218386" y="94399"/>
                </a:lnTo>
                <a:lnTo>
                  <a:pt x="183522" y="121354"/>
                </a:lnTo>
                <a:lnTo>
                  <a:pt x="151114" y="151129"/>
                </a:lnTo>
                <a:lnTo>
                  <a:pt x="121343" y="183544"/>
                </a:lnTo>
                <a:lnTo>
                  <a:pt x="94391" y="218415"/>
                </a:lnTo>
                <a:lnTo>
                  <a:pt x="70442" y="255561"/>
                </a:lnTo>
                <a:lnTo>
                  <a:pt x="49677" y="294799"/>
                </a:lnTo>
                <a:lnTo>
                  <a:pt x="32279" y="335948"/>
                </a:lnTo>
                <a:lnTo>
                  <a:pt x="18430" y="378824"/>
                </a:lnTo>
                <a:lnTo>
                  <a:pt x="8313" y="423246"/>
                </a:lnTo>
                <a:lnTo>
                  <a:pt x="2108" y="469033"/>
                </a:lnTo>
                <a:lnTo>
                  <a:pt x="0" y="516000"/>
                </a:lnTo>
                <a:lnTo>
                  <a:pt x="0" y="2579814"/>
                </a:lnTo>
                <a:lnTo>
                  <a:pt x="2108" y="2626780"/>
                </a:lnTo>
                <a:lnTo>
                  <a:pt x="8313" y="2672564"/>
                </a:lnTo>
                <a:lnTo>
                  <a:pt x="18430" y="2716984"/>
                </a:lnTo>
                <a:lnTo>
                  <a:pt x="32279" y="2759859"/>
                </a:lnTo>
                <a:lnTo>
                  <a:pt x="49677" y="2801005"/>
                </a:lnTo>
                <a:lnTo>
                  <a:pt x="70442" y="2840241"/>
                </a:lnTo>
                <a:lnTo>
                  <a:pt x="94391" y="2877385"/>
                </a:lnTo>
                <a:lnTo>
                  <a:pt x="121343" y="2912255"/>
                </a:lnTo>
                <a:lnTo>
                  <a:pt x="151114" y="2944668"/>
                </a:lnTo>
                <a:lnTo>
                  <a:pt x="183522" y="2974442"/>
                </a:lnTo>
                <a:lnTo>
                  <a:pt x="218386" y="3001395"/>
                </a:lnTo>
                <a:lnTo>
                  <a:pt x="255524" y="3025346"/>
                </a:lnTo>
                <a:lnTo>
                  <a:pt x="294751" y="3046112"/>
                </a:lnTo>
                <a:lnTo>
                  <a:pt x="335888" y="3063510"/>
                </a:lnTo>
                <a:lnTo>
                  <a:pt x="378751" y="3077359"/>
                </a:lnTo>
                <a:lnTo>
                  <a:pt x="423157" y="3087477"/>
                </a:lnTo>
                <a:lnTo>
                  <a:pt x="468926" y="3093681"/>
                </a:lnTo>
                <a:lnTo>
                  <a:pt x="515874" y="3095790"/>
                </a:lnTo>
                <a:lnTo>
                  <a:pt x="7353808" y="3095790"/>
                </a:lnTo>
                <a:lnTo>
                  <a:pt x="7400755" y="3093681"/>
                </a:lnTo>
                <a:lnTo>
                  <a:pt x="7446524" y="3087477"/>
                </a:lnTo>
                <a:lnTo>
                  <a:pt x="7490930" y="3077359"/>
                </a:lnTo>
                <a:lnTo>
                  <a:pt x="7533793" y="3063510"/>
                </a:lnTo>
                <a:lnTo>
                  <a:pt x="7574930" y="3046112"/>
                </a:lnTo>
                <a:lnTo>
                  <a:pt x="7614158" y="3025346"/>
                </a:lnTo>
                <a:lnTo>
                  <a:pt x="7651295" y="3001395"/>
                </a:lnTo>
                <a:lnTo>
                  <a:pt x="7686159" y="2974442"/>
                </a:lnTo>
                <a:lnTo>
                  <a:pt x="7718567" y="2944668"/>
                </a:lnTo>
                <a:lnTo>
                  <a:pt x="7748338" y="2912255"/>
                </a:lnTo>
                <a:lnTo>
                  <a:pt x="7775290" y="2877385"/>
                </a:lnTo>
                <a:lnTo>
                  <a:pt x="7799239" y="2840241"/>
                </a:lnTo>
                <a:lnTo>
                  <a:pt x="7820004" y="2801005"/>
                </a:lnTo>
                <a:lnTo>
                  <a:pt x="7837402" y="2759859"/>
                </a:lnTo>
                <a:lnTo>
                  <a:pt x="7851251" y="2716984"/>
                </a:lnTo>
                <a:lnTo>
                  <a:pt x="7861368" y="2672564"/>
                </a:lnTo>
                <a:lnTo>
                  <a:pt x="7867573" y="2626780"/>
                </a:lnTo>
                <a:lnTo>
                  <a:pt x="7869682" y="2579814"/>
                </a:lnTo>
                <a:lnTo>
                  <a:pt x="7869682" y="516000"/>
                </a:lnTo>
                <a:lnTo>
                  <a:pt x="7867573" y="469033"/>
                </a:lnTo>
                <a:lnTo>
                  <a:pt x="7861368" y="423246"/>
                </a:lnTo>
                <a:lnTo>
                  <a:pt x="7851251" y="378824"/>
                </a:lnTo>
                <a:lnTo>
                  <a:pt x="7837402" y="335948"/>
                </a:lnTo>
                <a:lnTo>
                  <a:pt x="7820004" y="294799"/>
                </a:lnTo>
                <a:lnTo>
                  <a:pt x="7799239" y="255561"/>
                </a:lnTo>
                <a:lnTo>
                  <a:pt x="7775290" y="218415"/>
                </a:lnTo>
                <a:lnTo>
                  <a:pt x="7748338" y="183544"/>
                </a:lnTo>
                <a:lnTo>
                  <a:pt x="7718567" y="151129"/>
                </a:lnTo>
                <a:lnTo>
                  <a:pt x="7686159" y="121354"/>
                </a:lnTo>
                <a:lnTo>
                  <a:pt x="7651295" y="94399"/>
                </a:lnTo>
                <a:lnTo>
                  <a:pt x="7614158" y="70447"/>
                </a:lnTo>
                <a:lnTo>
                  <a:pt x="7574930" y="49680"/>
                </a:lnTo>
                <a:lnTo>
                  <a:pt x="7533793" y="32281"/>
                </a:lnTo>
                <a:lnTo>
                  <a:pt x="7490930" y="18431"/>
                </a:lnTo>
                <a:lnTo>
                  <a:pt x="7446524" y="8313"/>
                </a:lnTo>
                <a:lnTo>
                  <a:pt x="7400755" y="2108"/>
                </a:lnTo>
                <a:lnTo>
                  <a:pt x="7353808" y="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91282" y="3659585"/>
            <a:ext cx="7412355" cy="249618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5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Identifier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impacté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réforme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nomenclature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décrire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concrètement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comment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l’est.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8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r>
              <a:rPr sz="18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l’impact,</a:t>
            </a:r>
            <a:r>
              <a:rPr sz="18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déterminer</a:t>
            </a:r>
            <a:r>
              <a:rPr sz="18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r>
              <a:rPr sz="1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mener</a:t>
            </a:r>
            <a:r>
              <a:rPr sz="18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8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maîtriser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l’impact.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1320165" algn="l"/>
                <a:tab pos="1783714" algn="l"/>
                <a:tab pos="2638425" algn="l"/>
                <a:tab pos="3825875" algn="l"/>
                <a:tab pos="4872990" algn="l"/>
                <a:tab pos="6083300" algn="l"/>
                <a:tab pos="6623050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Informer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parties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prenantes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externes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impactées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afin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qu’elles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puissent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prendre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temps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mesures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nécessaires.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48458" y="1521078"/>
            <a:ext cx="7895590" cy="1725930"/>
            <a:chOff x="2148458" y="1521078"/>
            <a:chExt cx="7895590" cy="1725930"/>
          </a:xfrm>
        </p:grpSpPr>
        <p:sp>
          <p:nvSpPr>
            <p:cNvPr id="15" name="object 15"/>
            <p:cNvSpPr/>
            <p:nvPr/>
          </p:nvSpPr>
          <p:spPr>
            <a:xfrm>
              <a:off x="2161158" y="1533778"/>
              <a:ext cx="7870190" cy="1700530"/>
            </a:xfrm>
            <a:custGeom>
              <a:avLst/>
              <a:gdLst/>
              <a:ahLst/>
              <a:cxnLst/>
              <a:rect l="l" t="t" r="r" b="b"/>
              <a:pathLst>
                <a:path w="7870190" h="1700530">
                  <a:moveTo>
                    <a:pt x="7586345" y="0"/>
                  </a:moveTo>
                  <a:lnTo>
                    <a:pt x="283337" y="0"/>
                  </a:lnTo>
                  <a:lnTo>
                    <a:pt x="237382" y="3709"/>
                  </a:lnTo>
                  <a:lnTo>
                    <a:pt x="193787" y="14447"/>
                  </a:lnTo>
                  <a:lnTo>
                    <a:pt x="153135" y="31632"/>
                  </a:lnTo>
                  <a:lnTo>
                    <a:pt x="116009" y="54681"/>
                  </a:lnTo>
                  <a:lnTo>
                    <a:pt x="82994" y="83010"/>
                  </a:lnTo>
                  <a:lnTo>
                    <a:pt x="54672" y="116037"/>
                  </a:lnTo>
                  <a:lnTo>
                    <a:pt x="31629" y="153179"/>
                  </a:lnTo>
                  <a:lnTo>
                    <a:pt x="14446" y="193852"/>
                  </a:lnTo>
                  <a:lnTo>
                    <a:pt x="3708" y="237475"/>
                  </a:lnTo>
                  <a:lnTo>
                    <a:pt x="0" y="283463"/>
                  </a:lnTo>
                  <a:lnTo>
                    <a:pt x="0" y="1416812"/>
                  </a:lnTo>
                  <a:lnTo>
                    <a:pt x="3708" y="1462766"/>
                  </a:lnTo>
                  <a:lnTo>
                    <a:pt x="14446" y="1506361"/>
                  </a:lnTo>
                  <a:lnTo>
                    <a:pt x="31629" y="1547013"/>
                  </a:lnTo>
                  <a:lnTo>
                    <a:pt x="54672" y="1584139"/>
                  </a:lnTo>
                  <a:lnTo>
                    <a:pt x="82994" y="1617154"/>
                  </a:lnTo>
                  <a:lnTo>
                    <a:pt x="116009" y="1645476"/>
                  </a:lnTo>
                  <a:lnTo>
                    <a:pt x="153135" y="1668519"/>
                  </a:lnTo>
                  <a:lnTo>
                    <a:pt x="193787" y="1685702"/>
                  </a:lnTo>
                  <a:lnTo>
                    <a:pt x="237382" y="1696440"/>
                  </a:lnTo>
                  <a:lnTo>
                    <a:pt x="283337" y="1700149"/>
                  </a:lnTo>
                  <a:lnTo>
                    <a:pt x="7586345" y="1700149"/>
                  </a:lnTo>
                  <a:lnTo>
                    <a:pt x="7632299" y="1696440"/>
                  </a:lnTo>
                  <a:lnTo>
                    <a:pt x="7675894" y="1685702"/>
                  </a:lnTo>
                  <a:lnTo>
                    <a:pt x="7716546" y="1668519"/>
                  </a:lnTo>
                  <a:lnTo>
                    <a:pt x="7753672" y="1645476"/>
                  </a:lnTo>
                  <a:lnTo>
                    <a:pt x="7786687" y="1617154"/>
                  </a:lnTo>
                  <a:lnTo>
                    <a:pt x="7815009" y="1584139"/>
                  </a:lnTo>
                  <a:lnTo>
                    <a:pt x="7838052" y="1547013"/>
                  </a:lnTo>
                  <a:lnTo>
                    <a:pt x="7855235" y="1506361"/>
                  </a:lnTo>
                  <a:lnTo>
                    <a:pt x="7865973" y="1462766"/>
                  </a:lnTo>
                  <a:lnTo>
                    <a:pt x="7869682" y="1416812"/>
                  </a:lnTo>
                  <a:lnTo>
                    <a:pt x="7869682" y="283463"/>
                  </a:lnTo>
                  <a:lnTo>
                    <a:pt x="7865973" y="237475"/>
                  </a:lnTo>
                  <a:lnTo>
                    <a:pt x="7855235" y="193852"/>
                  </a:lnTo>
                  <a:lnTo>
                    <a:pt x="7838052" y="153179"/>
                  </a:lnTo>
                  <a:lnTo>
                    <a:pt x="7815009" y="116037"/>
                  </a:lnTo>
                  <a:lnTo>
                    <a:pt x="7786687" y="83010"/>
                  </a:lnTo>
                  <a:lnTo>
                    <a:pt x="7753672" y="54681"/>
                  </a:lnTo>
                  <a:lnTo>
                    <a:pt x="7716546" y="31632"/>
                  </a:lnTo>
                  <a:lnTo>
                    <a:pt x="7675894" y="14447"/>
                  </a:lnTo>
                  <a:lnTo>
                    <a:pt x="7632299" y="3709"/>
                  </a:lnTo>
                  <a:lnTo>
                    <a:pt x="7586345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61158" y="1533778"/>
              <a:ext cx="7870190" cy="1700530"/>
            </a:xfrm>
            <a:custGeom>
              <a:avLst/>
              <a:gdLst/>
              <a:ahLst/>
              <a:cxnLst/>
              <a:rect l="l" t="t" r="r" b="b"/>
              <a:pathLst>
                <a:path w="7870190" h="1700530">
                  <a:moveTo>
                    <a:pt x="0" y="283463"/>
                  </a:moveTo>
                  <a:lnTo>
                    <a:pt x="3708" y="237475"/>
                  </a:lnTo>
                  <a:lnTo>
                    <a:pt x="14446" y="193852"/>
                  </a:lnTo>
                  <a:lnTo>
                    <a:pt x="31629" y="153179"/>
                  </a:lnTo>
                  <a:lnTo>
                    <a:pt x="54672" y="116037"/>
                  </a:lnTo>
                  <a:lnTo>
                    <a:pt x="82994" y="83010"/>
                  </a:lnTo>
                  <a:lnTo>
                    <a:pt x="116009" y="54681"/>
                  </a:lnTo>
                  <a:lnTo>
                    <a:pt x="153135" y="31632"/>
                  </a:lnTo>
                  <a:lnTo>
                    <a:pt x="193787" y="14447"/>
                  </a:lnTo>
                  <a:lnTo>
                    <a:pt x="237382" y="3709"/>
                  </a:lnTo>
                  <a:lnTo>
                    <a:pt x="283337" y="0"/>
                  </a:lnTo>
                  <a:lnTo>
                    <a:pt x="7586345" y="0"/>
                  </a:lnTo>
                  <a:lnTo>
                    <a:pt x="7632299" y="3709"/>
                  </a:lnTo>
                  <a:lnTo>
                    <a:pt x="7675894" y="14447"/>
                  </a:lnTo>
                  <a:lnTo>
                    <a:pt x="7716546" y="31632"/>
                  </a:lnTo>
                  <a:lnTo>
                    <a:pt x="7753672" y="54681"/>
                  </a:lnTo>
                  <a:lnTo>
                    <a:pt x="7786687" y="83010"/>
                  </a:lnTo>
                  <a:lnTo>
                    <a:pt x="7815009" y="116037"/>
                  </a:lnTo>
                  <a:lnTo>
                    <a:pt x="7838052" y="153179"/>
                  </a:lnTo>
                  <a:lnTo>
                    <a:pt x="7855235" y="193852"/>
                  </a:lnTo>
                  <a:lnTo>
                    <a:pt x="7865973" y="237475"/>
                  </a:lnTo>
                  <a:lnTo>
                    <a:pt x="7869682" y="283463"/>
                  </a:lnTo>
                  <a:lnTo>
                    <a:pt x="7869682" y="1416812"/>
                  </a:lnTo>
                  <a:lnTo>
                    <a:pt x="7865973" y="1462766"/>
                  </a:lnTo>
                  <a:lnTo>
                    <a:pt x="7855235" y="1506361"/>
                  </a:lnTo>
                  <a:lnTo>
                    <a:pt x="7838052" y="1547013"/>
                  </a:lnTo>
                  <a:lnTo>
                    <a:pt x="7815009" y="1584139"/>
                  </a:lnTo>
                  <a:lnTo>
                    <a:pt x="7786687" y="1617154"/>
                  </a:lnTo>
                  <a:lnTo>
                    <a:pt x="7753672" y="1645476"/>
                  </a:lnTo>
                  <a:lnTo>
                    <a:pt x="7716546" y="1668519"/>
                  </a:lnTo>
                  <a:lnTo>
                    <a:pt x="7675894" y="1685702"/>
                  </a:lnTo>
                  <a:lnTo>
                    <a:pt x="7632299" y="1696440"/>
                  </a:lnTo>
                  <a:lnTo>
                    <a:pt x="7586345" y="1700149"/>
                  </a:lnTo>
                  <a:lnTo>
                    <a:pt x="283337" y="1700149"/>
                  </a:lnTo>
                  <a:lnTo>
                    <a:pt x="237382" y="1696440"/>
                  </a:lnTo>
                  <a:lnTo>
                    <a:pt x="193787" y="1685702"/>
                  </a:lnTo>
                  <a:lnTo>
                    <a:pt x="153135" y="1668519"/>
                  </a:lnTo>
                  <a:lnTo>
                    <a:pt x="116009" y="1645476"/>
                  </a:lnTo>
                  <a:lnTo>
                    <a:pt x="82994" y="1617154"/>
                  </a:lnTo>
                  <a:lnTo>
                    <a:pt x="54672" y="1584139"/>
                  </a:lnTo>
                  <a:lnTo>
                    <a:pt x="31629" y="1547013"/>
                  </a:lnTo>
                  <a:lnTo>
                    <a:pt x="14446" y="1506361"/>
                  </a:lnTo>
                  <a:lnTo>
                    <a:pt x="3708" y="1462766"/>
                  </a:lnTo>
                  <a:lnTo>
                    <a:pt x="0" y="1416812"/>
                  </a:lnTo>
                  <a:lnTo>
                    <a:pt x="0" y="2834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23338" y="1517649"/>
            <a:ext cx="688340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Quoi?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Effets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7445" y="2066290"/>
            <a:ext cx="335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7635" algn="l"/>
                <a:tab pos="206057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collatéraux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non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intentionnels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82231" y="1929617"/>
            <a:ext cx="126365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17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(juridiques,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adaptations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08950" y="1929617"/>
            <a:ext cx="1761489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175"/>
              </a:spcBef>
              <a:tabLst>
                <a:tab pos="1492250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techniques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068705" algn="l"/>
                <a:tab pos="1569720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prévues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23338" y="2339801"/>
            <a:ext cx="4138929" cy="8496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705610" algn="l"/>
                <a:tab pos="3030220" algn="l"/>
                <a:tab pos="375729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opérationnels)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inévitables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suite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aux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nomenclature.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53007" y="2071751"/>
            <a:ext cx="625475" cy="624840"/>
          </a:xfrm>
          <a:custGeom>
            <a:avLst/>
            <a:gdLst/>
            <a:ahLst/>
            <a:cxnLst/>
            <a:rect l="l" t="t" r="r" b="b"/>
            <a:pathLst>
              <a:path w="625475" h="624839">
                <a:moveTo>
                  <a:pt x="145046" y="378460"/>
                </a:moveTo>
                <a:lnTo>
                  <a:pt x="16217" y="506729"/>
                </a:lnTo>
                <a:lnTo>
                  <a:pt x="0" y="552450"/>
                </a:lnTo>
                <a:lnTo>
                  <a:pt x="1714" y="566419"/>
                </a:lnTo>
                <a:lnTo>
                  <a:pt x="21335" y="604519"/>
                </a:lnTo>
                <a:lnTo>
                  <a:pt x="58877" y="623569"/>
                </a:lnTo>
                <a:lnTo>
                  <a:pt x="72516" y="624839"/>
                </a:lnTo>
                <a:lnTo>
                  <a:pt x="86169" y="623569"/>
                </a:lnTo>
                <a:lnTo>
                  <a:pt x="93002" y="622300"/>
                </a:lnTo>
                <a:lnTo>
                  <a:pt x="106654" y="617219"/>
                </a:lnTo>
                <a:lnTo>
                  <a:pt x="118592" y="609600"/>
                </a:lnTo>
                <a:lnTo>
                  <a:pt x="75082" y="609600"/>
                </a:lnTo>
                <a:lnTo>
                  <a:pt x="58013" y="607060"/>
                </a:lnTo>
                <a:lnTo>
                  <a:pt x="42659" y="599439"/>
                </a:lnTo>
                <a:lnTo>
                  <a:pt x="38392" y="595629"/>
                </a:lnTo>
                <a:lnTo>
                  <a:pt x="33274" y="591819"/>
                </a:lnTo>
                <a:lnTo>
                  <a:pt x="28155" y="585469"/>
                </a:lnTo>
                <a:lnTo>
                  <a:pt x="23888" y="579119"/>
                </a:lnTo>
                <a:lnTo>
                  <a:pt x="96837" y="579119"/>
                </a:lnTo>
                <a:lnTo>
                  <a:pt x="98971" y="577850"/>
                </a:lnTo>
                <a:lnTo>
                  <a:pt x="103238" y="574039"/>
                </a:lnTo>
                <a:lnTo>
                  <a:pt x="196227" y="481329"/>
                </a:lnTo>
                <a:lnTo>
                  <a:pt x="247472" y="481329"/>
                </a:lnTo>
                <a:lnTo>
                  <a:pt x="202209" y="448310"/>
                </a:lnTo>
                <a:lnTo>
                  <a:pt x="164668" y="408939"/>
                </a:lnTo>
                <a:lnTo>
                  <a:pt x="154431" y="393700"/>
                </a:lnTo>
                <a:lnTo>
                  <a:pt x="145046" y="378460"/>
                </a:lnTo>
                <a:close/>
              </a:path>
              <a:path w="625475" h="624839">
                <a:moveTo>
                  <a:pt x="247472" y="481329"/>
                </a:moveTo>
                <a:lnTo>
                  <a:pt x="196227" y="481329"/>
                </a:lnTo>
                <a:lnTo>
                  <a:pt x="204762" y="487679"/>
                </a:lnTo>
                <a:lnTo>
                  <a:pt x="214147" y="492760"/>
                </a:lnTo>
                <a:lnTo>
                  <a:pt x="116039" y="591819"/>
                </a:lnTo>
                <a:lnTo>
                  <a:pt x="111772" y="595629"/>
                </a:lnTo>
                <a:lnTo>
                  <a:pt x="106654" y="599439"/>
                </a:lnTo>
                <a:lnTo>
                  <a:pt x="91287" y="607060"/>
                </a:lnTo>
                <a:lnTo>
                  <a:pt x="86169" y="607060"/>
                </a:lnTo>
                <a:lnTo>
                  <a:pt x="80200" y="608329"/>
                </a:lnTo>
                <a:lnTo>
                  <a:pt x="75082" y="609600"/>
                </a:lnTo>
                <a:lnTo>
                  <a:pt x="118592" y="609600"/>
                </a:lnTo>
                <a:lnTo>
                  <a:pt x="247472" y="481329"/>
                </a:lnTo>
                <a:close/>
              </a:path>
              <a:path w="625475" h="624839">
                <a:moveTo>
                  <a:pt x="96837" y="579119"/>
                </a:moveTo>
                <a:lnTo>
                  <a:pt x="23888" y="579119"/>
                </a:lnTo>
                <a:lnTo>
                  <a:pt x="28155" y="581660"/>
                </a:lnTo>
                <a:lnTo>
                  <a:pt x="43510" y="589279"/>
                </a:lnTo>
                <a:lnTo>
                  <a:pt x="53746" y="591819"/>
                </a:lnTo>
                <a:lnTo>
                  <a:pt x="63995" y="591819"/>
                </a:lnTo>
                <a:lnTo>
                  <a:pt x="75082" y="589279"/>
                </a:lnTo>
                <a:lnTo>
                  <a:pt x="85318" y="586739"/>
                </a:lnTo>
                <a:lnTo>
                  <a:pt x="94703" y="580389"/>
                </a:lnTo>
                <a:lnTo>
                  <a:pt x="96837" y="579119"/>
                </a:lnTo>
                <a:close/>
              </a:path>
              <a:path w="625475" h="624839">
                <a:moveTo>
                  <a:pt x="403555" y="1269"/>
                </a:moveTo>
                <a:lnTo>
                  <a:pt x="353263" y="1269"/>
                </a:lnTo>
                <a:lnTo>
                  <a:pt x="340436" y="3810"/>
                </a:lnTo>
                <a:lnTo>
                  <a:pt x="328498" y="5079"/>
                </a:lnTo>
                <a:lnTo>
                  <a:pt x="316560" y="7619"/>
                </a:lnTo>
                <a:lnTo>
                  <a:pt x="304622" y="11429"/>
                </a:lnTo>
                <a:lnTo>
                  <a:pt x="293446" y="15239"/>
                </a:lnTo>
                <a:lnTo>
                  <a:pt x="282397" y="20319"/>
                </a:lnTo>
                <a:lnTo>
                  <a:pt x="271348" y="24129"/>
                </a:lnTo>
                <a:lnTo>
                  <a:pt x="260172" y="30479"/>
                </a:lnTo>
                <a:lnTo>
                  <a:pt x="250012" y="35560"/>
                </a:lnTo>
                <a:lnTo>
                  <a:pt x="240614" y="43179"/>
                </a:lnTo>
                <a:lnTo>
                  <a:pt x="195376" y="81279"/>
                </a:lnTo>
                <a:lnTo>
                  <a:pt x="155282" y="139700"/>
                </a:lnTo>
                <a:lnTo>
                  <a:pt x="151015" y="151129"/>
                </a:lnTo>
                <a:lnTo>
                  <a:pt x="145897" y="162560"/>
                </a:lnTo>
                <a:lnTo>
                  <a:pt x="133946" y="209550"/>
                </a:lnTo>
                <a:lnTo>
                  <a:pt x="131394" y="234950"/>
                </a:lnTo>
                <a:lnTo>
                  <a:pt x="131394" y="260350"/>
                </a:lnTo>
                <a:lnTo>
                  <a:pt x="139065" y="308610"/>
                </a:lnTo>
                <a:lnTo>
                  <a:pt x="151015" y="342900"/>
                </a:lnTo>
                <a:lnTo>
                  <a:pt x="155282" y="354329"/>
                </a:lnTo>
                <a:lnTo>
                  <a:pt x="161251" y="365760"/>
                </a:lnTo>
                <a:lnTo>
                  <a:pt x="173202" y="386079"/>
                </a:lnTo>
                <a:lnTo>
                  <a:pt x="180022" y="394969"/>
                </a:lnTo>
                <a:lnTo>
                  <a:pt x="187706" y="405129"/>
                </a:lnTo>
                <a:lnTo>
                  <a:pt x="195376" y="412750"/>
                </a:lnTo>
                <a:lnTo>
                  <a:pt x="203911" y="422910"/>
                </a:lnTo>
                <a:lnTo>
                  <a:pt x="220929" y="438150"/>
                </a:lnTo>
                <a:lnTo>
                  <a:pt x="230327" y="445769"/>
                </a:lnTo>
                <a:lnTo>
                  <a:pt x="240614" y="452119"/>
                </a:lnTo>
                <a:lnTo>
                  <a:pt x="250012" y="458469"/>
                </a:lnTo>
                <a:lnTo>
                  <a:pt x="260172" y="464819"/>
                </a:lnTo>
                <a:lnTo>
                  <a:pt x="293446" y="480060"/>
                </a:lnTo>
                <a:lnTo>
                  <a:pt x="304622" y="482600"/>
                </a:lnTo>
                <a:lnTo>
                  <a:pt x="328498" y="490219"/>
                </a:lnTo>
                <a:lnTo>
                  <a:pt x="365963" y="494029"/>
                </a:lnTo>
                <a:lnTo>
                  <a:pt x="390728" y="494029"/>
                </a:lnTo>
                <a:lnTo>
                  <a:pt x="428320" y="490219"/>
                </a:lnTo>
                <a:lnTo>
                  <a:pt x="452196" y="482600"/>
                </a:lnTo>
                <a:lnTo>
                  <a:pt x="463245" y="480060"/>
                </a:lnTo>
                <a:lnTo>
                  <a:pt x="485470" y="469900"/>
                </a:lnTo>
                <a:lnTo>
                  <a:pt x="495757" y="464819"/>
                </a:lnTo>
                <a:lnTo>
                  <a:pt x="506806" y="458469"/>
                </a:lnTo>
                <a:lnTo>
                  <a:pt x="516204" y="452119"/>
                </a:lnTo>
                <a:lnTo>
                  <a:pt x="526364" y="445769"/>
                </a:lnTo>
                <a:lnTo>
                  <a:pt x="535762" y="438150"/>
                </a:lnTo>
                <a:lnTo>
                  <a:pt x="544271" y="430529"/>
                </a:lnTo>
                <a:lnTo>
                  <a:pt x="552907" y="422910"/>
                </a:lnTo>
                <a:lnTo>
                  <a:pt x="553970" y="421639"/>
                </a:lnTo>
                <a:lnTo>
                  <a:pt x="377901" y="421639"/>
                </a:lnTo>
                <a:lnTo>
                  <a:pt x="360883" y="420369"/>
                </a:lnTo>
                <a:lnTo>
                  <a:pt x="310591" y="407669"/>
                </a:lnTo>
                <a:lnTo>
                  <a:pt x="255092" y="370839"/>
                </a:lnTo>
                <a:lnTo>
                  <a:pt x="225247" y="330200"/>
                </a:lnTo>
                <a:lnTo>
                  <a:pt x="207327" y="281939"/>
                </a:lnTo>
                <a:lnTo>
                  <a:pt x="203911" y="247650"/>
                </a:lnTo>
                <a:lnTo>
                  <a:pt x="204762" y="229869"/>
                </a:lnTo>
                <a:lnTo>
                  <a:pt x="217500" y="179069"/>
                </a:lnTo>
                <a:lnTo>
                  <a:pt x="244043" y="135889"/>
                </a:lnTo>
                <a:lnTo>
                  <a:pt x="280746" y="102869"/>
                </a:lnTo>
                <a:lnTo>
                  <a:pt x="326720" y="81279"/>
                </a:lnTo>
                <a:lnTo>
                  <a:pt x="377901" y="73660"/>
                </a:lnTo>
                <a:lnTo>
                  <a:pt x="554068" y="73660"/>
                </a:lnTo>
                <a:lnTo>
                  <a:pt x="544271" y="63500"/>
                </a:lnTo>
                <a:lnTo>
                  <a:pt x="535762" y="55879"/>
                </a:lnTo>
                <a:lnTo>
                  <a:pt x="526364" y="49529"/>
                </a:lnTo>
                <a:lnTo>
                  <a:pt x="516204" y="43179"/>
                </a:lnTo>
                <a:lnTo>
                  <a:pt x="506806" y="35560"/>
                </a:lnTo>
                <a:lnTo>
                  <a:pt x="495757" y="30479"/>
                </a:lnTo>
                <a:lnTo>
                  <a:pt x="485470" y="24129"/>
                </a:lnTo>
                <a:lnTo>
                  <a:pt x="474421" y="20319"/>
                </a:lnTo>
                <a:lnTo>
                  <a:pt x="428320" y="5079"/>
                </a:lnTo>
                <a:lnTo>
                  <a:pt x="416382" y="3810"/>
                </a:lnTo>
                <a:lnTo>
                  <a:pt x="403555" y="1269"/>
                </a:lnTo>
                <a:close/>
              </a:path>
              <a:path w="625475" h="624839">
                <a:moveTo>
                  <a:pt x="554068" y="73660"/>
                </a:moveTo>
                <a:lnTo>
                  <a:pt x="377901" y="73660"/>
                </a:lnTo>
                <a:lnTo>
                  <a:pt x="395935" y="74929"/>
                </a:lnTo>
                <a:lnTo>
                  <a:pt x="413842" y="77469"/>
                </a:lnTo>
                <a:lnTo>
                  <a:pt x="461594" y="93979"/>
                </a:lnTo>
                <a:lnTo>
                  <a:pt x="501726" y="123189"/>
                </a:lnTo>
                <a:lnTo>
                  <a:pt x="531571" y="163829"/>
                </a:lnTo>
                <a:lnTo>
                  <a:pt x="548589" y="212089"/>
                </a:lnTo>
                <a:lnTo>
                  <a:pt x="552907" y="247650"/>
                </a:lnTo>
                <a:lnTo>
                  <a:pt x="552018" y="265429"/>
                </a:lnTo>
                <a:lnTo>
                  <a:pt x="539191" y="314960"/>
                </a:lnTo>
                <a:lnTo>
                  <a:pt x="512775" y="358139"/>
                </a:lnTo>
                <a:lnTo>
                  <a:pt x="476072" y="391160"/>
                </a:lnTo>
                <a:lnTo>
                  <a:pt x="429971" y="414019"/>
                </a:lnTo>
                <a:lnTo>
                  <a:pt x="377901" y="421639"/>
                </a:lnTo>
                <a:lnTo>
                  <a:pt x="553970" y="421639"/>
                </a:lnTo>
                <a:lnTo>
                  <a:pt x="561416" y="412750"/>
                </a:lnTo>
                <a:lnTo>
                  <a:pt x="569036" y="405129"/>
                </a:lnTo>
                <a:lnTo>
                  <a:pt x="583514" y="386079"/>
                </a:lnTo>
                <a:lnTo>
                  <a:pt x="589483" y="375919"/>
                </a:lnTo>
                <a:lnTo>
                  <a:pt x="595579" y="365760"/>
                </a:lnTo>
                <a:lnTo>
                  <a:pt x="605739" y="342900"/>
                </a:lnTo>
                <a:lnTo>
                  <a:pt x="610057" y="331469"/>
                </a:lnTo>
                <a:lnTo>
                  <a:pt x="614248" y="321310"/>
                </a:lnTo>
                <a:lnTo>
                  <a:pt x="617677" y="308610"/>
                </a:lnTo>
                <a:lnTo>
                  <a:pt x="622757" y="284479"/>
                </a:lnTo>
                <a:lnTo>
                  <a:pt x="624535" y="271779"/>
                </a:lnTo>
                <a:lnTo>
                  <a:pt x="625424" y="260350"/>
                </a:lnTo>
                <a:lnTo>
                  <a:pt x="625424" y="234950"/>
                </a:lnTo>
                <a:lnTo>
                  <a:pt x="620217" y="196850"/>
                </a:lnTo>
                <a:lnTo>
                  <a:pt x="605739" y="151129"/>
                </a:lnTo>
                <a:lnTo>
                  <a:pt x="589483" y="119379"/>
                </a:lnTo>
                <a:lnTo>
                  <a:pt x="583514" y="109219"/>
                </a:lnTo>
                <a:lnTo>
                  <a:pt x="569036" y="90169"/>
                </a:lnTo>
                <a:lnTo>
                  <a:pt x="561416" y="81279"/>
                </a:lnTo>
                <a:lnTo>
                  <a:pt x="554068" y="73660"/>
                </a:lnTo>
                <a:close/>
              </a:path>
              <a:path w="625475" h="624839">
                <a:moveTo>
                  <a:pt x="377901" y="0"/>
                </a:moveTo>
                <a:lnTo>
                  <a:pt x="365963" y="1269"/>
                </a:lnTo>
                <a:lnTo>
                  <a:pt x="390728" y="1269"/>
                </a:lnTo>
                <a:lnTo>
                  <a:pt x="377901" y="0"/>
                </a:lnTo>
                <a:close/>
              </a:path>
            </a:pathLst>
          </a:custGeom>
          <a:solidFill>
            <a:srgbClr val="B5B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81</a:t>
            </a:fld>
            <a:endParaRPr spc="-25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25392" y="2117057"/>
            <a:ext cx="6701155" cy="12700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10"/>
              </a:spcBef>
            </a:pP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Établir</a:t>
            </a:r>
            <a:r>
              <a:rPr sz="1600" b="1" spc="-3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un</a:t>
            </a:r>
            <a:r>
              <a:rPr sz="1600" b="1" spc="-4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B8B92"/>
                </a:solidFill>
                <a:latin typeface="Arial"/>
                <a:cs typeface="Arial"/>
              </a:rPr>
              <a:t>inventaire.</a:t>
            </a:r>
            <a:endParaRPr sz="1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45"/>
              </a:spcBef>
              <a:buChar char="•"/>
              <a:tabLst>
                <a:tab pos="184150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Pourquoi</a:t>
            </a:r>
            <a:r>
              <a:rPr sz="1400" u="none" dirty="0">
                <a:latin typeface="Arial"/>
                <a:cs typeface="Arial"/>
              </a:rPr>
              <a:t>?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Maintenir</a:t>
            </a:r>
            <a:r>
              <a:rPr sz="1400" u="none" spc="-5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une</a:t>
            </a:r>
            <a:r>
              <a:rPr sz="1400" u="none" spc="-4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vue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d’ensemble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des</a:t>
            </a:r>
            <a:r>
              <a:rPr sz="1400" u="none" spc="-4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domaines,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sources,</a:t>
            </a:r>
            <a:r>
              <a:rPr sz="1400" u="none" spc="-65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réglementations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impactées,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Comment</a:t>
            </a:r>
            <a:r>
              <a:rPr sz="1400" u="none" dirty="0">
                <a:latin typeface="Arial"/>
                <a:cs typeface="Arial"/>
              </a:rPr>
              <a:t>?</a:t>
            </a:r>
            <a:r>
              <a:rPr sz="1400" u="none" spc="-4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Capter</a:t>
            </a:r>
            <a:r>
              <a:rPr sz="1400" u="none" spc="-4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l’information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auprès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de</a:t>
            </a:r>
            <a:r>
              <a:rPr sz="1400" u="none" spc="-2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toutes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les</a:t>
            </a:r>
            <a:r>
              <a:rPr sz="1400" u="none" spc="-2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parties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prenantes</a:t>
            </a:r>
            <a:r>
              <a:rPr sz="1400" u="none" spc="-5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via</a:t>
            </a:r>
            <a:r>
              <a:rPr sz="1400" u="none" spc="-5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séances 	</a:t>
            </a:r>
            <a:r>
              <a:rPr sz="1400" u="none" dirty="0">
                <a:latin typeface="Arial"/>
                <a:cs typeface="Arial"/>
              </a:rPr>
              <a:t>d’info</a:t>
            </a:r>
            <a:r>
              <a:rPr sz="1400" u="none" spc="-3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et </a:t>
            </a:r>
            <a:r>
              <a:rPr sz="1400" u="none" spc="-10" dirty="0">
                <a:latin typeface="Arial"/>
                <a:cs typeface="Arial"/>
              </a:rPr>
              <a:t>brainstormings.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6663" y="3524299"/>
            <a:ext cx="6109335" cy="71882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Identification</a:t>
            </a:r>
            <a:r>
              <a:rPr sz="1600" b="1" spc="-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et</a:t>
            </a:r>
            <a:r>
              <a:rPr sz="1600" b="1" spc="-5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actions</a:t>
            </a:r>
            <a:r>
              <a:rPr sz="1600" b="1" spc="-4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visant</a:t>
            </a:r>
            <a:r>
              <a:rPr sz="1600" b="1" spc="-1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à</a:t>
            </a:r>
            <a:r>
              <a:rPr sz="1600" b="1" spc="-4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maîtriser</a:t>
            </a:r>
            <a:r>
              <a:rPr sz="1600" b="1" spc="-2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les</a:t>
            </a:r>
            <a:r>
              <a:rPr sz="1600" b="1" spc="-4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effets</a:t>
            </a:r>
            <a:r>
              <a:rPr sz="1600" b="1" spc="-4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B8B92"/>
                </a:solidFill>
                <a:latin typeface="Arial"/>
                <a:cs typeface="Arial"/>
              </a:rPr>
              <a:t>collatéraux</a:t>
            </a:r>
            <a:endParaRPr sz="1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87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Identifier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affecter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(SPF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Santé/INAMI)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maîtriser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l’impact.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6663" y="4522601"/>
            <a:ext cx="7202805" cy="9550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la</a:t>
            </a:r>
            <a:r>
              <a:rPr sz="1600" b="1" spc="-1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“longlist”</a:t>
            </a:r>
            <a:r>
              <a:rPr sz="1600" b="1" spc="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à</a:t>
            </a:r>
            <a:r>
              <a:rPr sz="1600" b="1" spc="-1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B8B92"/>
                </a:solidFill>
                <a:latin typeface="Arial"/>
                <a:cs typeface="Arial"/>
              </a:rPr>
              <a:t>la</a:t>
            </a:r>
            <a:r>
              <a:rPr sz="1600" b="1" spc="-15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B8B92"/>
                </a:solidFill>
                <a:latin typeface="Arial"/>
                <a:cs typeface="Arial"/>
              </a:rPr>
              <a:t>“shortlist”</a:t>
            </a:r>
            <a:endParaRPr sz="1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83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Affiner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éléments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susceptibles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d’impacter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timing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l’entrée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vigueur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réforme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latin typeface="Arial"/>
                <a:cs typeface="Arial"/>
              </a:rPr>
              <a:t>(ou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inversement).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91511" y="2201595"/>
            <a:ext cx="1250315" cy="3396615"/>
            <a:chOff x="2091511" y="2201595"/>
            <a:chExt cx="1250315" cy="3396615"/>
          </a:xfrm>
        </p:grpSpPr>
        <p:sp>
          <p:nvSpPr>
            <p:cNvPr id="7" name="object 7"/>
            <p:cNvSpPr/>
            <p:nvPr/>
          </p:nvSpPr>
          <p:spPr>
            <a:xfrm>
              <a:off x="2096235" y="3304513"/>
              <a:ext cx="1245870" cy="1245870"/>
            </a:xfrm>
            <a:custGeom>
              <a:avLst/>
              <a:gdLst/>
              <a:ahLst/>
              <a:cxnLst/>
              <a:rect l="l" t="t" r="r" b="b"/>
              <a:pathLst>
                <a:path w="1245870" h="1245870">
                  <a:moveTo>
                    <a:pt x="607620" y="0"/>
                  </a:moveTo>
                  <a:lnTo>
                    <a:pt x="562146" y="2747"/>
                  </a:lnTo>
                  <a:lnTo>
                    <a:pt x="516924" y="8807"/>
                  </a:lnTo>
                  <a:lnTo>
                    <a:pt x="472151" y="18182"/>
                  </a:lnTo>
                  <a:lnTo>
                    <a:pt x="428021" y="30874"/>
                  </a:lnTo>
                  <a:lnTo>
                    <a:pt x="384731" y="46885"/>
                  </a:lnTo>
                  <a:lnTo>
                    <a:pt x="342477" y="66217"/>
                  </a:lnTo>
                  <a:lnTo>
                    <a:pt x="301454" y="88874"/>
                  </a:lnTo>
                  <a:lnTo>
                    <a:pt x="261858" y="114857"/>
                  </a:lnTo>
                  <a:lnTo>
                    <a:pt x="223886" y="144168"/>
                  </a:lnTo>
                  <a:lnTo>
                    <a:pt x="187732" y="176810"/>
                  </a:lnTo>
                  <a:lnTo>
                    <a:pt x="154196" y="212134"/>
                  </a:lnTo>
                  <a:lnTo>
                    <a:pt x="123946" y="249360"/>
                  </a:lnTo>
                  <a:lnTo>
                    <a:pt x="96986" y="288292"/>
                  </a:lnTo>
                  <a:lnTo>
                    <a:pt x="73318" y="328735"/>
                  </a:lnTo>
                  <a:lnTo>
                    <a:pt x="52944" y="370492"/>
                  </a:lnTo>
                  <a:lnTo>
                    <a:pt x="35866" y="413367"/>
                  </a:lnTo>
                  <a:lnTo>
                    <a:pt x="22086" y="457165"/>
                  </a:lnTo>
                  <a:lnTo>
                    <a:pt x="11607" y="501689"/>
                  </a:lnTo>
                  <a:lnTo>
                    <a:pt x="4432" y="546745"/>
                  </a:lnTo>
                  <a:lnTo>
                    <a:pt x="562" y="592136"/>
                  </a:lnTo>
                  <a:lnTo>
                    <a:pt x="0" y="637667"/>
                  </a:lnTo>
                  <a:lnTo>
                    <a:pt x="2747" y="683141"/>
                  </a:lnTo>
                  <a:lnTo>
                    <a:pt x="8807" y="728362"/>
                  </a:lnTo>
                  <a:lnTo>
                    <a:pt x="18182" y="773136"/>
                  </a:lnTo>
                  <a:lnTo>
                    <a:pt x="30874" y="817266"/>
                  </a:lnTo>
                  <a:lnTo>
                    <a:pt x="46885" y="860556"/>
                  </a:lnTo>
                  <a:lnTo>
                    <a:pt x="66217" y="902810"/>
                  </a:lnTo>
                  <a:lnTo>
                    <a:pt x="88874" y="943833"/>
                  </a:lnTo>
                  <a:lnTo>
                    <a:pt x="114857" y="983428"/>
                  </a:lnTo>
                  <a:lnTo>
                    <a:pt x="144168" y="1021401"/>
                  </a:lnTo>
                  <a:lnTo>
                    <a:pt x="176810" y="1057555"/>
                  </a:lnTo>
                  <a:lnTo>
                    <a:pt x="212151" y="1091091"/>
                  </a:lnTo>
                  <a:lnTo>
                    <a:pt x="249390" y="1121340"/>
                  </a:lnTo>
                  <a:lnTo>
                    <a:pt x="288332" y="1148300"/>
                  </a:lnTo>
                  <a:lnTo>
                    <a:pt x="328782" y="1171968"/>
                  </a:lnTo>
                  <a:lnTo>
                    <a:pt x="370544" y="1192343"/>
                  </a:lnTo>
                  <a:lnTo>
                    <a:pt x="413422" y="1209421"/>
                  </a:lnTo>
                  <a:lnTo>
                    <a:pt x="457221" y="1223200"/>
                  </a:lnTo>
                  <a:lnTo>
                    <a:pt x="501745" y="1233679"/>
                  </a:lnTo>
                  <a:lnTo>
                    <a:pt x="546799" y="1240855"/>
                  </a:lnTo>
                  <a:lnTo>
                    <a:pt x="592186" y="1244725"/>
                  </a:lnTo>
                  <a:lnTo>
                    <a:pt x="637712" y="1245287"/>
                  </a:lnTo>
                  <a:lnTo>
                    <a:pt x="683181" y="1242539"/>
                  </a:lnTo>
                  <a:lnTo>
                    <a:pt x="728397" y="1236479"/>
                  </a:lnTo>
                  <a:lnTo>
                    <a:pt x="773164" y="1227105"/>
                  </a:lnTo>
                  <a:lnTo>
                    <a:pt x="817288" y="1214413"/>
                  </a:lnTo>
                  <a:lnTo>
                    <a:pt x="860572" y="1198402"/>
                  </a:lnTo>
                  <a:lnTo>
                    <a:pt x="902821" y="1179069"/>
                  </a:lnTo>
                  <a:lnTo>
                    <a:pt x="943839" y="1156413"/>
                  </a:lnTo>
                  <a:lnTo>
                    <a:pt x="983432" y="1130430"/>
                  </a:lnTo>
                  <a:lnTo>
                    <a:pt x="1021402" y="1101119"/>
                  </a:lnTo>
                  <a:lnTo>
                    <a:pt x="1057555" y="1068477"/>
                  </a:lnTo>
                  <a:lnTo>
                    <a:pt x="1091091" y="1033135"/>
                  </a:lnTo>
                  <a:lnTo>
                    <a:pt x="1121340" y="995893"/>
                  </a:lnTo>
                  <a:lnTo>
                    <a:pt x="1148300" y="956947"/>
                  </a:lnTo>
                  <a:lnTo>
                    <a:pt x="1171968" y="916493"/>
                  </a:lnTo>
                  <a:lnTo>
                    <a:pt x="1192343" y="874726"/>
                  </a:lnTo>
                  <a:lnTo>
                    <a:pt x="1209421" y="831842"/>
                  </a:lnTo>
                  <a:lnTo>
                    <a:pt x="1223200" y="788037"/>
                  </a:lnTo>
                  <a:lnTo>
                    <a:pt x="1233679" y="743507"/>
                  </a:lnTo>
                  <a:lnTo>
                    <a:pt x="1240855" y="698448"/>
                  </a:lnTo>
                  <a:lnTo>
                    <a:pt x="1244725" y="653055"/>
                  </a:lnTo>
                  <a:lnTo>
                    <a:pt x="1245287" y="607525"/>
                  </a:lnTo>
                  <a:lnTo>
                    <a:pt x="1242539" y="562053"/>
                  </a:lnTo>
                  <a:lnTo>
                    <a:pt x="1236479" y="516834"/>
                  </a:lnTo>
                  <a:lnTo>
                    <a:pt x="1227105" y="472066"/>
                  </a:lnTo>
                  <a:lnTo>
                    <a:pt x="1214413" y="427943"/>
                  </a:lnTo>
                  <a:lnTo>
                    <a:pt x="1198402" y="384662"/>
                  </a:lnTo>
                  <a:lnTo>
                    <a:pt x="1179069" y="342418"/>
                  </a:lnTo>
                  <a:lnTo>
                    <a:pt x="1156413" y="301407"/>
                  </a:lnTo>
                  <a:lnTo>
                    <a:pt x="1130430" y="261825"/>
                  </a:lnTo>
                  <a:lnTo>
                    <a:pt x="1101119" y="223868"/>
                  </a:lnTo>
                  <a:lnTo>
                    <a:pt x="1068477" y="187732"/>
                  </a:lnTo>
                  <a:lnTo>
                    <a:pt x="1033152" y="154196"/>
                  </a:lnTo>
                  <a:lnTo>
                    <a:pt x="995926" y="123946"/>
                  </a:lnTo>
                  <a:lnTo>
                    <a:pt x="956994" y="96986"/>
                  </a:lnTo>
                  <a:lnTo>
                    <a:pt x="916552" y="73318"/>
                  </a:lnTo>
                  <a:lnTo>
                    <a:pt x="874795" y="52944"/>
                  </a:lnTo>
                  <a:lnTo>
                    <a:pt x="831920" y="35866"/>
                  </a:lnTo>
                  <a:lnTo>
                    <a:pt x="788122" y="22086"/>
                  </a:lnTo>
                  <a:lnTo>
                    <a:pt x="743597" y="11607"/>
                  </a:lnTo>
                  <a:lnTo>
                    <a:pt x="698541" y="4432"/>
                  </a:lnTo>
                  <a:lnTo>
                    <a:pt x="653150" y="562"/>
                  </a:lnTo>
                  <a:lnTo>
                    <a:pt x="607620" y="0"/>
                  </a:lnTo>
                  <a:close/>
                </a:path>
              </a:pathLst>
            </a:custGeom>
            <a:solidFill>
              <a:srgbClr val="71BEC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96235" y="2201595"/>
              <a:ext cx="1245870" cy="1245870"/>
            </a:xfrm>
            <a:custGeom>
              <a:avLst/>
              <a:gdLst/>
              <a:ahLst/>
              <a:cxnLst/>
              <a:rect l="l" t="t" r="r" b="b"/>
              <a:pathLst>
                <a:path w="1245870" h="1245870">
                  <a:moveTo>
                    <a:pt x="607620" y="0"/>
                  </a:moveTo>
                  <a:lnTo>
                    <a:pt x="562146" y="2744"/>
                  </a:lnTo>
                  <a:lnTo>
                    <a:pt x="516924" y="8801"/>
                  </a:lnTo>
                  <a:lnTo>
                    <a:pt x="472151" y="18175"/>
                  </a:lnTo>
                  <a:lnTo>
                    <a:pt x="428021" y="30868"/>
                  </a:lnTo>
                  <a:lnTo>
                    <a:pt x="384731" y="46882"/>
                  </a:lnTo>
                  <a:lnTo>
                    <a:pt x="342477" y="66220"/>
                  </a:lnTo>
                  <a:lnTo>
                    <a:pt x="301454" y="88884"/>
                  </a:lnTo>
                  <a:lnTo>
                    <a:pt x="261858" y="114877"/>
                  </a:lnTo>
                  <a:lnTo>
                    <a:pt x="223886" y="144201"/>
                  </a:lnTo>
                  <a:lnTo>
                    <a:pt x="187732" y="176860"/>
                  </a:lnTo>
                  <a:lnTo>
                    <a:pt x="154196" y="212184"/>
                  </a:lnTo>
                  <a:lnTo>
                    <a:pt x="123946" y="249410"/>
                  </a:lnTo>
                  <a:lnTo>
                    <a:pt x="96986" y="288342"/>
                  </a:lnTo>
                  <a:lnTo>
                    <a:pt x="73318" y="328785"/>
                  </a:lnTo>
                  <a:lnTo>
                    <a:pt x="52944" y="370541"/>
                  </a:lnTo>
                  <a:lnTo>
                    <a:pt x="35866" y="413417"/>
                  </a:lnTo>
                  <a:lnTo>
                    <a:pt x="22086" y="457214"/>
                  </a:lnTo>
                  <a:lnTo>
                    <a:pt x="11607" y="501739"/>
                  </a:lnTo>
                  <a:lnTo>
                    <a:pt x="4432" y="546795"/>
                  </a:lnTo>
                  <a:lnTo>
                    <a:pt x="562" y="592186"/>
                  </a:lnTo>
                  <a:lnTo>
                    <a:pt x="0" y="637716"/>
                  </a:lnTo>
                  <a:lnTo>
                    <a:pt x="2747" y="683190"/>
                  </a:lnTo>
                  <a:lnTo>
                    <a:pt x="8807" y="728412"/>
                  </a:lnTo>
                  <a:lnTo>
                    <a:pt x="18182" y="773186"/>
                  </a:lnTo>
                  <a:lnTo>
                    <a:pt x="30874" y="817315"/>
                  </a:lnTo>
                  <a:lnTo>
                    <a:pt x="46885" y="860605"/>
                  </a:lnTo>
                  <a:lnTo>
                    <a:pt x="66217" y="902860"/>
                  </a:lnTo>
                  <a:lnTo>
                    <a:pt x="88874" y="943883"/>
                  </a:lnTo>
                  <a:lnTo>
                    <a:pt x="114857" y="983478"/>
                  </a:lnTo>
                  <a:lnTo>
                    <a:pt x="144168" y="1021451"/>
                  </a:lnTo>
                  <a:lnTo>
                    <a:pt x="176810" y="1057605"/>
                  </a:lnTo>
                  <a:lnTo>
                    <a:pt x="212151" y="1091124"/>
                  </a:lnTo>
                  <a:lnTo>
                    <a:pt x="249390" y="1121360"/>
                  </a:lnTo>
                  <a:lnTo>
                    <a:pt x="288332" y="1148310"/>
                  </a:lnTo>
                  <a:lnTo>
                    <a:pt x="328782" y="1171970"/>
                  </a:lnTo>
                  <a:lnTo>
                    <a:pt x="370544" y="1192338"/>
                  </a:lnTo>
                  <a:lnTo>
                    <a:pt x="413422" y="1209412"/>
                  </a:lnTo>
                  <a:lnTo>
                    <a:pt x="457221" y="1223189"/>
                  </a:lnTo>
                  <a:lnTo>
                    <a:pt x="501745" y="1233666"/>
                  </a:lnTo>
                  <a:lnTo>
                    <a:pt x="546799" y="1240841"/>
                  </a:lnTo>
                  <a:lnTo>
                    <a:pt x="592186" y="1244711"/>
                  </a:lnTo>
                  <a:lnTo>
                    <a:pt x="637712" y="1245273"/>
                  </a:lnTo>
                  <a:lnTo>
                    <a:pt x="683181" y="1242525"/>
                  </a:lnTo>
                  <a:lnTo>
                    <a:pt x="728397" y="1236465"/>
                  </a:lnTo>
                  <a:lnTo>
                    <a:pt x="773164" y="1227088"/>
                  </a:lnTo>
                  <a:lnTo>
                    <a:pt x="817288" y="1214394"/>
                  </a:lnTo>
                  <a:lnTo>
                    <a:pt x="860572" y="1198379"/>
                  </a:lnTo>
                  <a:lnTo>
                    <a:pt x="902821" y="1179040"/>
                  </a:lnTo>
                  <a:lnTo>
                    <a:pt x="943839" y="1156376"/>
                  </a:lnTo>
                  <a:lnTo>
                    <a:pt x="983432" y="1130383"/>
                  </a:lnTo>
                  <a:lnTo>
                    <a:pt x="1021402" y="1101058"/>
                  </a:lnTo>
                  <a:lnTo>
                    <a:pt x="1057555" y="1068400"/>
                  </a:lnTo>
                  <a:lnTo>
                    <a:pt x="1091091" y="1033075"/>
                  </a:lnTo>
                  <a:lnTo>
                    <a:pt x="1121340" y="995849"/>
                  </a:lnTo>
                  <a:lnTo>
                    <a:pt x="1148300" y="956917"/>
                  </a:lnTo>
                  <a:lnTo>
                    <a:pt x="1171968" y="916475"/>
                  </a:lnTo>
                  <a:lnTo>
                    <a:pt x="1192343" y="874720"/>
                  </a:lnTo>
                  <a:lnTo>
                    <a:pt x="1209421" y="831846"/>
                  </a:lnTo>
                  <a:lnTo>
                    <a:pt x="1223200" y="788049"/>
                  </a:lnTo>
                  <a:lnTo>
                    <a:pt x="1233679" y="743527"/>
                  </a:lnTo>
                  <a:lnTo>
                    <a:pt x="1240855" y="698474"/>
                  </a:lnTo>
                  <a:lnTo>
                    <a:pt x="1244725" y="653087"/>
                  </a:lnTo>
                  <a:lnTo>
                    <a:pt x="1245287" y="607561"/>
                  </a:lnTo>
                  <a:lnTo>
                    <a:pt x="1242539" y="562092"/>
                  </a:lnTo>
                  <a:lnTo>
                    <a:pt x="1236479" y="516877"/>
                  </a:lnTo>
                  <a:lnTo>
                    <a:pt x="1227105" y="472111"/>
                  </a:lnTo>
                  <a:lnTo>
                    <a:pt x="1214413" y="427990"/>
                  </a:lnTo>
                  <a:lnTo>
                    <a:pt x="1198402" y="384710"/>
                  </a:lnTo>
                  <a:lnTo>
                    <a:pt x="1179069" y="342467"/>
                  </a:lnTo>
                  <a:lnTo>
                    <a:pt x="1156413" y="301457"/>
                  </a:lnTo>
                  <a:lnTo>
                    <a:pt x="1130430" y="261875"/>
                  </a:lnTo>
                  <a:lnTo>
                    <a:pt x="1101119" y="223918"/>
                  </a:lnTo>
                  <a:lnTo>
                    <a:pt x="1068477" y="187782"/>
                  </a:lnTo>
                  <a:lnTo>
                    <a:pt x="1033152" y="154245"/>
                  </a:lnTo>
                  <a:lnTo>
                    <a:pt x="995926" y="123993"/>
                  </a:lnTo>
                  <a:lnTo>
                    <a:pt x="956994" y="97030"/>
                  </a:lnTo>
                  <a:lnTo>
                    <a:pt x="916552" y="73357"/>
                  </a:lnTo>
                  <a:lnTo>
                    <a:pt x="874795" y="52977"/>
                  </a:lnTo>
                  <a:lnTo>
                    <a:pt x="831920" y="35893"/>
                  </a:lnTo>
                  <a:lnTo>
                    <a:pt x="788122" y="22108"/>
                  </a:lnTo>
                  <a:lnTo>
                    <a:pt x="743597" y="11623"/>
                  </a:lnTo>
                  <a:lnTo>
                    <a:pt x="698541" y="4442"/>
                  </a:lnTo>
                  <a:lnTo>
                    <a:pt x="653150" y="566"/>
                  </a:lnTo>
                  <a:lnTo>
                    <a:pt x="607620" y="0"/>
                  </a:lnTo>
                  <a:close/>
                </a:path>
              </a:pathLst>
            </a:custGeom>
            <a:solidFill>
              <a:srgbClr val="BADFE2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91511" y="4374236"/>
              <a:ext cx="1225550" cy="1223645"/>
            </a:xfrm>
            <a:custGeom>
              <a:avLst/>
              <a:gdLst/>
              <a:ahLst/>
              <a:cxnLst/>
              <a:rect l="l" t="t" r="r" b="b"/>
              <a:pathLst>
                <a:path w="1225550" h="1223645">
                  <a:moveTo>
                    <a:pt x="653101" y="0"/>
                  </a:moveTo>
                  <a:lnTo>
                    <a:pt x="608341" y="226"/>
                  </a:lnTo>
                  <a:lnTo>
                    <a:pt x="563581" y="3704"/>
                  </a:lnTo>
                  <a:lnTo>
                    <a:pt x="519013" y="10433"/>
                  </a:lnTo>
                  <a:lnTo>
                    <a:pt x="474829" y="20410"/>
                  </a:lnTo>
                  <a:lnTo>
                    <a:pt x="431221" y="33635"/>
                  </a:lnTo>
                  <a:lnTo>
                    <a:pt x="388382" y="50107"/>
                  </a:lnTo>
                  <a:lnTo>
                    <a:pt x="346505" y="69824"/>
                  </a:lnTo>
                  <a:lnTo>
                    <a:pt x="305781" y="92786"/>
                  </a:lnTo>
                  <a:lnTo>
                    <a:pt x="266404" y="118991"/>
                  </a:lnTo>
                  <a:lnTo>
                    <a:pt x="228564" y="148438"/>
                  </a:lnTo>
                  <a:lnTo>
                    <a:pt x="192456" y="181126"/>
                  </a:lnTo>
                  <a:lnTo>
                    <a:pt x="158875" y="216405"/>
                  </a:lnTo>
                  <a:lnTo>
                    <a:pt x="128495" y="253498"/>
                  </a:lnTo>
                  <a:lnTo>
                    <a:pt x="101321" y="292211"/>
                  </a:lnTo>
                  <a:lnTo>
                    <a:pt x="77358" y="332353"/>
                  </a:lnTo>
                  <a:lnTo>
                    <a:pt x="56612" y="373730"/>
                  </a:lnTo>
                  <a:lnTo>
                    <a:pt x="39088" y="416150"/>
                  </a:lnTo>
                  <a:lnTo>
                    <a:pt x="24792" y="459421"/>
                  </a:lnTo>
                  <a:lnTo>
                    <a:pt x="13730" y="503349"/>
                  </a:lnTo>
                  <a:lnTo>
                    <a:pt x="5907" y="547742"/>
                  </a:lnTo>
                  <a:lnTo>
                    <a:pt x="1328" y="592408"/>
                  </a:lnTo>
                  <a:lnTo>
                    <a:pt x="0" y="637154"/>
                  </a:lnTo>
                  <a:lnTo>
                    <a:pt x="1926" y="681787"/>
                  </a:lnTo>
                  <a:lnTo>
                    <a:pt x="7114" y="726115"/>
                  </a:lnTo>
                  <a:lnTo>
                    <a:pt x="15568" y="769945"/>
                  </a:lnTo>
                  <a:lnTo>
                    <a:pt x="27295" y="813084"/>
                  </a:lnTo>
                  <a:lnTo>
                    <a:pt x="42299" y="855340"/>
                  </a:lnTo>
                  <a:lnTo>
                    <a:pt x="60586" y="896520"/>
                  </a:lnTo>
                  <a:lnTo>
                    <a:pt x="82161" y="936432"/>
                  </a:lnTo>
                  <a:lnTo>
                    <a:pt x="107031" y="974883"/>
                  </a:lnTo>
                  <a:lnTo>
                    <a:pt x="135200" y="1011680"/>
                  </a:lnTo>
                  <a:lnTo>
                    <a:pt x="166675" y="1046631"/>
                  </a:lnTo>
                  <a:lnTo>
                    <a:pt x="200849" y="1078978"/>
                  </a:lnTo>
                  <a:lnTo>
                    <a:pt x="236949" y="1108064"/>
                  </a:lnTo>
                  <a:lnTo>
                    <a:pt x="274782" y="1133890"/>
                  </a:lnTo>
                  <a:lnTo>
                    <a:pt x="314156" y="1156456"/>
                  </a:lnTo>
                  <a:lnTo>
                    <a:pt x="354879" y="1175764"/>
                  </a:lnTo>
                  <a:lnTo>
                    <a:pt x="396757" y="1191814"/>
                  </a:lnTo>
                  <a:lnTo>
                    <a:pt x="439598" y="1204609"/>
                  </a:lnTo>
                  <a:lnTo>
                    <a:pt x="483210" y="1214147"/>
                  </a:lnTo>
                  <a:lnTo>
                    <a:pt x="527400" y="1220431"/>
                  </a:lnTo>
                  <a:lnTo>
                    <a:pt x="571975" y="1223461"/>
                  </a:lnTo>
                  <a:lnTo>
                    <a:pt x="616744" y="1223238"/>
                  </a:lnTo>
                  <a:lnTo>
                    <a:pt x="661513" y="1219764"/>
                  </a:lnTo>
                  <a:lnTo>
                    <a:pt x="706090" y="1213038"/>
                  </a:lnTo>
                  <a:lnTo>
                    <a:pt x="750282" y="1203063"/>
                  </a:lnTo>
                  <a:lnTo>
                    <a:pt x="793898" y="1189838"/>
                  </a:lnTo>
                  <a:lnTo>
                    <a:pt x="836743" y="1173366"/>
                  </a:lnTo>
                  <a:lnTo>
                    <a:pt x="878627" y="1153646"/>
                  </a:lnTo>
                  <a:lnTo>
                    <a:pt x="919355" y="1130680"/>
                  </a:lnTo>
                  <a:lnTo>
                    <a:pt x="958737" y="1104468"/>
                  </a:lnTo>
                  <a:lnTo>
                    <a:pt x="996579" y="1075012"/>
                  </a:lnTo>
                  <a:lnTo>
                    <a:pt x="1032688" y="1042313"/>
                  </a:lnTo>
                  <a:lnTo>
                    <a:pt x="1066252" y="1007035"/>
                  </a:lnTo>
                  <a:lnTo>
                    <a:pt x="1096619" y="969944"/>
                  </a:lnTo>
                  <a:lnTo>
                    <a:pt x="1123783" y="931235"/>
                  </a:lnTo>
                  <a:lnTo>
                    <a:pt x="1147738" y="891097"/>
                  </a:lnTo>
                  <a:lnTo>
                    <a:pt x="1168478" y="849725"/>
                  </a:lnTo>
                  <a:lnTo>
                    <a:pt x="1185997" y="807311"/>
                  </a:lnTo>
                  <a:lnTo>
                    <a:pt x="1200290" y="764046"/>
                  </a:lnTo>
                  <a:lnTo>
                    <a:pt x="1211351" y="720124"/>
                  </a:lnTo>
                  <a:lnTo>
                    <a:pt x="1219174" y="675736"/>
                  </a:lnTo>
                  <a:lnTo>
                    <a:pt x="1223752" y="631076"/>
                  </a:lnTo>
                  <a:lnTo>
                    <a:pt x="1225081" y="586334"/>
                  </a:lnTo>
                  <a:lnTo>
                    <a:pt x="1223154" y="541705"/>
                  </a:lnTo>
                  <a:lnTo>
                    <a:pt x="1217965" y="497379"/>
                  </a:lnTo>
                  <a:lnTo>
                    <a:pt x="1209510" y="453550"/>
                  </a:lnTo>
                  <a:lnTo>
                    <a:pt x="1197780" y="410410"/>
                  </a:lnTo>
                  <a:lnTo>
                    <a:pt x="1182772" y="368151"/>
                  </a:lnTo>
                  <a:lnTo>
                    <a:pt x="1164479" y="326966"/>
                  </a:lnTo>
                  <a:lnTo>
                    <a:pt x="1142896" y="287046"/>
                  </a:lnTo>
                  <a:lnTo>
                    <a:pt x="1118015" y="248585"/>
                  </a:lnTo>
                  <a:lnTo>
                    <a:pt x="1089833" y="211775"/>
                  </a:lnTo>
                  <a:lnTo>
                    <a:pt x="1058342" y="176808"/>
                  </a:lnTo>
                  <a:lnTo>
                    <a:pt x="1024169" y="144458"/>
                  </a:lnTo>
                  <a:lnTo>
                    <a:pt x="988071" y="115371"/>
                  </a:lnTo>
                  <a:lnTo>
                    <a:pt x="950242" y="89546"/>
                  </a:lnTo>
                  <a:lnTo>
                    <a:pt x="910873" y="66981"/>
                  </a:lnTo>
                  <a:lnTo>
                    <a:pt x="870156" y="47676"/>
                  </a:lnTo>
                  <a:lnTo>
                    <a:pt x="828285" y="31629"/>
                  </a:lnTo>
                  <a:lnTo>
                    <a:pt x="785452" y="18839"/>
                  </a:lnTo>
                  <a:lnTo>
                    <a:pt x="741848" y="9305"/>
                  </a:lnTo>
                  <a:lnTo>
                    <a:pt x="697667" y="3025"/>
                  </a:lnTo>
                  <a:lnTo>
                    <a:pt x="653101" y="0"/>
                  </a:lnTo>
                  <a:close/>
                </a:path>
              </a:pathLst>
            </a:custGeom>
            <a:solidFill>
              <a:srgbClr val="3B8B92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46045" y="268020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82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2646045" y="3765296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6045" y="4891532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563110">
              <a:lnSpc>
                <a:spcPct val="100000"/>
              </a:lnSpc>
              <a:spcBef>
                <a:spcPts val="105"/>
              </a:spcBef>
            </a:pPr>
            <a:r>
              <a:rPr dirty="0"/>
              <a:t>Effets</a:t>
            </a:r>
            <a:r>
              <a:rPr spc="-60" dirty="0"/>
              <a:t> </a:t>
            </a:r>
            <a:r>
              <a:rPr spc="-10" dirty="0"/>
              <a:t>collatéraux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2088" y="1422272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3B8B92"/>
                </a:solidFill>
                <a:latin typeface="Arial"/>
                <a:cs typeface="Arial"/>
              </a:rPr>
              <a:t>Approche: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4563110">
              <a:lnSpc>
                <a:spcPct val="100000"/>
              </a:lnSpc>
              <a:spcBef>
                <a:spcPts val="105"/>
              </a:spcBef>
            </a:pPr>
            <a:r>
              <a:rPr dirty="0"/>
              <a:t>Effets</a:t>
            </a:r>
            <a:r>
              <a:rPr spc="-60" dirty="0"/>
              <a:t> </a:t>
            </a:r>
            <a:r>
              <a:rPr spc="-10" dirty="0"/>
              <a:t>collatéraux</a:t>
            </a:r>
          </a:p>
        </p:txBody>
      </p:sp>
      <p:sp>
        <p:nvSpPr>
          <p:cNvPr id="4" name="object 4"/>
          <p:cNvSpPr/>
          <p:nvPr/>
        </p:nvSpPr>
        <p:spPr>
          <a:xfrm>
            <a:off x="845578" y="1608429"/>
            <a:ext cx="10500995" cy="560705"/>
          </a:xfrm>
          <a:custGeom>
            <a:avLst/>
            <a:gdLst/>
            <a:ahLst/>
            <a:cxnLst/>
            <a:rect l="l" t="t" r="r" b="b"/>
            <a:pathLst>
              <a:path w="10500995" h="560705">
                <a:moveTo>
                  <a:pt x="10500868" y="0"/>
                </a:moveTo>
                <a:lnTo>
                  <a:pt x="0" y="0"/>
                </a:lnTo>
                <a:lnTo>
                  <a:pt x="0" y="560476"/>
                </a:lnTo>
                <a:lnTo>
                  <a:pt x="10500868" y="560476"/>
                </a:lnTo>
                <a:lnTo>
                  <a:pt x="10500868" y="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5578" y="1608429"/>
            <a:ext cx="10500995" cy="5607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250"/>
              </a:spcBef>
            </a:pPr>
            <a:r>
              <a:rPr sz="1600" dirty="0">
                <a:latin typeface="Arial"/>
                <a:cs typeface="Arial"/>
              </a:rPr>
              <a:t>Affinage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«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longlist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»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«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shortlist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»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→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éléments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susceptibles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d’avoir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impact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réel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sur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calendrier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ou</a:t>
            </a:r>
            <a:endParaRPr sz="1600">
              <a:latin typeface="Arial"/>
              <a:cs typeface="Arial"/>
            </a:endParaRPr>
          </a:p>
          <a:p>
            <a:pPr marL="54864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l’entrée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vigueur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réforme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(et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inversement).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Résultat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shortlist</a:t>
            </a:r>
            <a:r>
              <a:rPr sz="1600" b="1" spc="-12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8130" y="1735137"/>
            <a:ext cx="173355" cy="313690"/>
            <a:chOff x="1048130" y="1735137"/>
            <a:chExt cx="173355" cy="313690"/>
          </a:xfrm>
        </p:grpSpPr>
        <p:sp>
          <p:nvSpPr>
            <p:cNvPr id="7" name="object 7"/>
            <p:cNvSpPr/>
            <p:nvPr/>
          </p:nvSpPr>
          <p:spPr>
            <a:xfrm>
              <a:off x="1049718" y="1736725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4">
                  <a:moveTo>
                    <a:pt x="84988" y="0"/>
                  </a:moveTo>
                  <a:lnTo>
                    <a:pt x="0" y="0"/>
                  </a:lnTo>
                  <a:lnTo>
                    <a:pt x="84988" y="154939"/>
                  </a:lnTo>
                  <a:lnTo>
                    <a:pt x="0" y="310007"/>
                  </a:lnTo>
                  <a:lnTo>
                    <a:pt x="84988" y="310007"/>
                  </a:lnTo>
                  <a:lnTo>
                    <a:pt x="169976" y="154939"/>
                  </a:lnTo>
                  <a:lnTo>
                    <a:pt x="8498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9718" y="1736725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4">
                  <a:moveTo>
                    <a:pt x="0" y="0"/>
                  </a:moveTo>
                  <a:lnTo>
                    <a:pt x="84988" y="0"/>
                  </a:lnTo>
                  <a:lnTo>
                    <a:pt x="169976" y="154939"/>
                  </a:lnTo>
                  <a:lnTo>
                    <a:pt x="84988" y="310007"/>
                  </a:lnTo>
                  <a:lnTo>
                    <a:pt x="0" y="310007"/>
                  </a:lnTo>
                  <a:lnTo>
                    <a:pt x="84988" y="15493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12875" y="2712085"/>
            <a:ext cx="385445" cy="385445"/>
            <a:chOff x="1012875" y="2712085"/>
            <a:chExt cx="385445" cy="385445"/>
          </a:xfrm>
        </p:grpSpPr>
        <p:sp>
          <p:nvSpPr>
            <p:cNvPr id="10" name="object 10"/>
            <p:cNvSpPr/>
            <p:nvPr/>
          </p:nvSpPr>
          <p:spPr>
            <a:xfrm>
              <a:off x="1025575" y="272478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997" y="0"/>
                  </a:moveTo>
                  <a:lnTo>
                    <a:pt x="132144" y="6434"/>
                  </a:lnTo>
                  <a:lnTo>
                    <a:pt x="89146" y="24590"/>
                  </a:lnTo>
                  <a:lnTo>
                    <a:pt x="52717" y="52752"/>
                  </a:lnTo>
                  <a:lnTo>
                    <a:pt x="24573" y="89201"/>
                  </a:lnTo>
                  <a:lnTo>
                    <a:pt x="6429" y="132218"/>
                  </a:lnTo>
                  <a:lnTo>
                    <a:pt x="0" y="180086"/>
                  </a:lnTo>
                  <a:lnTo>
                    <a:pt x="6429" y="227944"/>
                  </a:lnTo>
                  <a:lnTo>
                    <a:pt x="24573" y="270938"/>
                  </a:lnTo>
                  <a:lnTo>
                    <a:pt x="52717" y="307355"/>
                  </a:lnTo>
                  <a:lnTo>
                    <a:pt x="89146" y="335486"/>
                  </a:lnTo>
                  <a:lnTo>
                    <a:pt x="132144" y="353620"/>
                  </a:lnTo>
                  <a:lnTo>
                    <a:pt x="179997" y="360044"/>
                  </a:lnTo>
                  <a:lnTo>
                    <a:pt x="227827" y="353620"/>
                  </a:lnTo>
                  <a:lnTo>
                    <a:pt x="270819" y="335486"/>
                  </a:lnTo>
                  <a:lnTo>
                    <a:pt x="307252" y="307355"/>
                  </a:lnTo>
                  <a:lnTo>
                    <a:pt x="335406" y="270938"/>
                  </a:lnTo>
                  <a:lnTo>
                    <a:pt x="353560" y="227944"/>
                  </a:lnTo>
                  <a:lnTo>
                    <a:pt x="359994" y="180086"/>
                  </a:lnTo>
                  <a:lnTo>
                    <a:pt x="353560" y="132218"/>
                  </a:lnTo>
                  <a:lnTo>
                    <a:pt x="335406" y="89201"/>
                  </a:lnTo>
                  <a:lnTo>
                    <a:pt x="307252" y="52752"/>
                  </a:lnTo>
                  <a:lnTo>
                    <a:pt x="270819" y="24590"/>
                  </a:lnTo>
                  <a:lnTo>
                    <a:pt x="227827" y="6434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5575" y="272478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0" y="180086"/>
                  </a:moveTo>
                  <a:lnTo>
                    <a:pt x="6429" y="132218"/>
                  </a:lnTo>
                  <a:lnTo>
                    <a:pt x="24573" y="89201"/>
                  </a:lnTo>
                  <a:lnTo>
                    <a:pt x="52717" y="52752"/>
                  </a:lnTo>
                  <a:lnTo>
                    <a:pt x="89146" y="24590"/>
                  </a:lnTo>
                  <a:lnTo>
                    <a:pt x="132144" y="6434"/>
                  </a:lnTo>
                  <a:lnTo>
                    <a:pt x="179997" y="0"/>
                  </a:lnTo>
                  <a:lnTo>
                    <a:pt x="227827" y="6434"/>
                  </a:lnTo>
                  <a:lnTo>
                    <a:pt x="270819" y="24590"/>
                  </a:lnTo>
                  <a:lnTo>
                    <a:pt x="307252" y="52752"/>
                  </a:lnTo>
                  <a:lnTo>
                    <a:pt x="335406" y="89201"/>
                  </a:lnTo>
                  <a:lnTo>
                    <a:pt x="353560" y="132218"/>
                  </a:lnTo>
                  <a:lnTo>
                    <a:pt x="359994" y="180086"/>
                  </a:lnTo>
                  <a:lnTo>
                    <a:pt x="353560" y="227944"/>
                  </a:lnTo>
                  <a:lnTo>
                    <a:pt x="335406" y="270938"/>
                  </a:lnTo>
                  <a:lnTo>
                    <a:pt x="307252" y="307355"/>
                  </a:lnTo>
                  <a:lnTo>
                    <a:pt x="270819" y="335486"/>
                  </a:lnTo>
                  <a:lnTo>
                    <a:pt x="227827" y="353620"/>
                  </a:lnTo>
                  <a:lnTo>
                    <a:pt x="179997" y="360044"/>
                  </a:lnTo>
                  <a:lnTo>
                    <a:pt x="132144" y="353620"/>
                  </a:lnTo>
                  <a:lnTo>
                    <a:pt x="89146" y="335486"/>
                  </a:lnTo>
                  <a:lnTo>
                    <a:pt x="52717" y="307355"/>
                  </a:lnTo>
                  <a:lnTo>
                    <a:pt x="24573" y="270938"/>
                  </a:lnTo>
                  <a:lnTo>
                    <a:pt x="6429" y="227944"/>
                  </a:lnTo>
                  <a:lnTo>
                    <a:pt x="0" y="180086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29385" y="274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1954" y="2742641"/>
            <a:ext cx="20212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Liste</a:t>
            </a:r>
            <a:r>
              <a:rPr sz="1800" b="1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des</a:t>
            </a:r>
            <a:r>
              <a:rPr sz="1800" b="1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82"/>
                </a:solidFill>
                <a:latin typeface="Arial"/>
                <a:cs typeface="Arial"/>
              </a:rPr>
              <a:t>implants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12875" y="3585083"/>
            <a:ext cx="385445" cy="385445"/>
            <a:chOff x="1012875" y="3585083"/>
            <a:chExt cx="385445" cy="385445"/>
          </a:xfrm>
        </p:grpSpPr>
        <p:sp>
          <p:nvSpPr>
            <p:cNvPr id="15" name="object 15"/>
            <p:cNvSpPr/>
            <p:nvPr/>
          </p:nvSpPr>
          <p:spPr>
            <a:xfrm>
              <a:off x="1025575" y="3597783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79997" y="0"/>
                  </a:moveTo>
                  <a:lnTo>
                    <a:pt x="132144" y="6434"/>
                  </a:lnTo>
                  <a:lnTo>
                    <a:pt x="89146" y="24590"/>
                  </a:lnTo>
                  <a:lnTo>
                    <a:pt x="52717" y="52752"/>
                  </a:lnTo>
                  <a:lnTo>
                    <a:pt x="24573" y="89201"/>
                  </a:lnTo>
                  <a:lnTo>
                    <a:pt x="6429" y="132218"/>
                  </a:lnTo>
                  <a:lnTo>
                    <a:pt x="0" y="180085"/>
                  </a:lnTo>
                  <a:lnTo>
                    <a:pt x="6429" y="227900"/>
                  </a:lnTo>
                  <a:lnTo>
                    <a:pt x="24573" y="270881"/>
                  </a:lnTo>
                  <a:lnTo>
                    <a:pt x="52717" y="307308"/>
                  </a:lnTo>
                  <a:lnTo>
                    <a:pt x="89146" y="335458"/>
                  </a:lnTo>
                  <a:lnTo>
                    <a:pt x="132144" y="353611"/>
                  </a:lnTo>
                  <a:lnTo>
                    <a:pt x="179997" y="360044"/>
                  </a:lnTo>
                  <a:lnTo>
                    <a:pt x="227827" y="353611"/>
                  </a:lnTo>
                  <a:lnTo>
                    <a:pt x="270819" y="335458"/>
                  </a:lnTo>
                  <a:lnTo>
                    <a:pt x="307252" y="307308"/>
                  </a:lnTo>
                  <a:lnTo>
                    <a:pt x="335406" y="270881"/>
                  </a:lnTo>
                  <a:lnTo>
                    <a:pt x="353560" y="227900"/>
                  </a:lnTo>
                  <a:lnTo>
                    <a:pt x="359994" y="180085"/>
                  </a:lnTo>
                  <a:lnTo>
                    <a:pt x="353560" y="132218"/>
                  </a:lnTo>
                  <a:lnTo>
                    <a:pt x="335406" y="89201"/>
                  </a:lnTo>
                  <a:lnTo>
                    <a:pt x="307252" y="52752"/>
                  </a:lnTo>
                  <a:lnTo>
                    <a:pt x="270819" y="24590"/>
                  </a:lnTo>
                  <a:lnTo>
                    <a:pt x="227827" y="6434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5575" y="3597783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0" y="180085"/>
                  </a:moveTo>
                  <a:lnTo>
                    <a:pt x="6429" y="132218"/>
                  </a:lnTo>
                  <a:lnTo>
                    <a:pt x="24573" y="89201"/>
                  </a:lnTo>
                  <a:lnTo>
                    <a:pt x="52717" y="52752"/>
                  </a:lnTo>
                  <a:lnTo>
                    <a:pt x="89146" y="24590"/>
                  </a:lnTo>
                  <a:lnTo>
                    <a:pt x="132144" y="6434"/>
                  </a:lnTo>
                  <a:lnTo>
                    <a:pt x="179997" y="0"/>
                  </a:lnTo>
                  <a:lnTo>
                    <a:pt x="227827" y="6434"/>
                  </a:lnTo>
                  <a:lnTo>
                    <a:pt x="270819" y="24590"/>
                  </a:lnTo>
                  <a:lnTo>
                    <a:pt x="307252" y="52752"/>
                  </a:lnTo>
                  <a:lnTo>
                    <a:pt x="335406" y="89201"/>
                  </a:lnTo>
                  <a:lnTo>
                    <a:pt x="353560" y="132218"/>
                  </a:lnTo>
                  <a:lnTo>
                    <a:pt x="359994" y="180085"/>
                  </a:lnTo>
                  <a:lnTo>
                    <a:pt x="353560" y="227900"/>
                  </a:lnTo>
                  <a:lnTo>
                    <a:pt x="335406" y="270881"/>
                  </a:lnTo>
                  <a:lnTo>
                    <a:pt x="307252" y="307308"/>
                  </a:lnTo>
                  <a:lnTo>
                    <a:pt x="270819" y="335458"/>
                  </a:lnTo>
                  <a:lnTo>
                    <a:pt x="227827" y="353611"/>
                  </a:lnTo>
                  <a:lnTo>
                    <a:pt x="179997" y="360044"/>
                  </a:lnTo>
                  <a:lnTo>
                    <a:pt x="132144" y="353611"/>
                  </a:lnTo>
                  <a:lnTo>
                    <a:pt x="89146" y="335458"/>
                  </a:lnTo>
                  <a:lnTo>
                    <a:pt x="52717" y="307308"/>
                  </a:lnTo>
                  <a:lnTo>
                    <a:pt x="24573" y="270881"/>
                  </a:lnTo>
                  <a:lnTo>
                    <a:pt x="6429" y="227900"/>
                  </a:lnTo>
                  <a:lnTo>
                    <a:pt x="0" y="180085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29385" y="3626053"/>
            <a:ext cx="3218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990" algn="l"/>
              </a:tabLst>
            </a:pPr>
            <a:r>
              <a:rPr sz="2700" spc="-75" baseline="1543" dirty="0">
                <a:solidFill>
                  <a:srgbClr val="006E82"/>
                </a:solidFill>
                <a:latin typeface="Arial"/>
                <a:cs typeface="Arial"/>
              </a:rPr>
              <a:t>2</a:t>
            </a:r>
            <a:r>
              <a:rPr sz="2700" baseline="1543" dirty="0">
                <a:solidFill>
                  <a:srgbClr val="006E82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Soins</a:t>
            </a:r>
            <a:r>
              <a:rPr sz="1800" b="1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à</a:t>
            </a:r>
            <a:r>
              <a:rPr sz="1800" b="1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basse</a:t>
            </a:r>
            <a:r>
              <a:rPr sz="1800" b="1" spc="-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82"/>
                </a:solidFill>
                <a:latin typeface="Arial"/>
                <a:cs typeface="Arial"/>
              </a:rPr>
              <a:t>variabilité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12875" y="4458080"/>
            <a:ext cx="385445" cy="385445"/>
            <a:chOff x="1012875" y="4458080"/>
            <a:chExt cx="385445" cy="385445"/>
          </a:xfrm>
        </p:grpSpPr>
        <p:sp>
          <p:nvSpPr>
            <p:cNvPr id="19" name="object 19"/>
            <p:cNvSpPr/>
            <p:nvPr/>
          </p:nvSpPr>
          <p:spPr>
            <a:xfrm>
              <a:off x="1025575" y="447078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79997" y="0"/>
                  </a:moveTo>
                  <a:lnTo>
                    <a:pt x="132144" y="6433"/>
                  </a:lnTo>
                  <a:lnTo>
                    <a:pt x="89146" y="24586"/>
                  </a:lnTo>
                  <a:lnTo>
                    <a:pt x="52717" y="52736"/>
                  </a:lnTo>
                  <a:lnTo>
                    <a:pt x="24573" y="89163"/>
                  </a:lnTo>
                  <a:lnTo>
                    <a:pt x="6429" y="132144"/>
                  </a:lnTo>
                  <a:lnTo>
                    <a:pt x="0" y="179959"/>
                  </a:lnTo>
                  <a:lnTo>
                    <a:pt x="6429" y="227826"/>
                  </a:lnTo>
                  <a:lnTo>
                    <a:pt x="24573" y="270843"/>
                  </a:lnTo>
                  <a:lnTo>
                    <a:pt x="52717" y="307292"/>
                  </a:lnTo>
                  <a:lnTo>
                    <a:pt x="89146" y="335454"/>
                  </a:lnTo>
                  <a:lnTo>
                    <a:pt x="132144" y="353610"/>
                  </a:lnTo>
                  <a:lnTo>
                    <a:pt x="179997" y="360045"/>
                  </a:lnTo>
                  <a:lnTo>
                    <a:pt x="227827" y="353610"/>
                  </a:lnTo>
                  <a:lnTo>
                    <a:pt x="270819" y="335454"/>
                  </a:lnTo>
                  <a:lnTo>
                    <a:pt x="307252" y="307292"/>
                  </a:lnTo>
                  <a:lnTo>
                    <a:pt x="335406" y="270843"/>
                  </a:lnTo>
                  <a:lnTo>
                    <a:pt x="353560" y="227826"/>
                  </a:lnTo>
                  <a:lnTo>
                    <a:pt x="359994" y="179959"/>
                  </a:lnTo>
                  <a:lnTo>
                    <a:pt x="353560" y="132144"/>
                  </a:lnTo>
                  <a:lnTo>
                    <a:pt x="335406" y="89163"/>
                  </a:lnTo>
                  <a:lnTo>
                    <a:pt x="307252" y="52736"/>
                  </a:lnTo>
                  <a:lnTo>
                    <a:pt x="270819" y="24586"/>
                  </a:lnTo>
                  <a:lnTo>
                    <a:pt x="227827" y="6433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25575" y="447078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0" y="179959"/>
                  </a:moveTo>
                  <a:lnTo>
                    <a:pt x="6429" y="132144"/>
                  </a:lnTo>
                  <a:lnTo>
                    <a:pt x="24573" y="89163"/>
                  </a:lnTo>
                  <a:lnTo>
                    <a:pt x="52717" y="52736"/>
                  </a:lnTo>
                  <a:lnTo>
                    <a:pt x="89146" y="24586"/>
                  </a:lnTo>
                  <a:lnTo>
                    <a:pt x="132144" y="6433"/>
                  </a:lnTo>
                  <a:lnTo>
                    <a:pt x="179997" y="0"/>
                  </a:lnTo>
                  <a:lnTo>
                    <a:pt x="227827" y="6433"/>
                  </a:lnTo>
                  <a:lnTo>
                    <a:pt x="270819" y="24586"/>
                  </a:lnTo>
                  <a:lnTo>
                    <a:pt x="307252" y="52736"/>
                  </a:lnTo>
                  <a:lnTo>
                    <a:pt x="335406" y="89163"/>
                  </a:lnTo>
                  <a:lnTo>
                    <a:pt x="353560" y="132144"/>
                  </a:lnTo>
                  <a:lnTo>
                    <a:pt x="359994" y="179959"/>
                  </a:lnTo>
                  <a:lnTo>
                    <a:pt x="353560" y="227826"/>
                  </a:lnTo>
                  <a:lnTo>
                    <a:pt x="335406" y="270843"/>
                  </a:lnTo>
                  <a:lnTo>
                    <a:pt x="307252" y="307292"/>
                  </a:lnTo>
                  <a:lnTo>
                    <a:pt x="270819" y="335454"/>
                  </a:lnTo>
                  <a:lnTo>
                    <a:pt x="227827" y="353610"/>
                  </a:lnTo>
                  <a:lnTo>
                    <a:pt x="179997" y="360045"/>
                  </a:lnTo>
                  <a:lnTo>
                    <a:pt x="132144" y="353610"/>
                  </a:lnTo>
                  <a:lnTo>
                    <a:pt x="89146" y="335454"/>
                  </a:lnTo>
                  <a:lnTo>
                    <a:pt x="52717" y="307292"/>
                  </a:lnTo>
                  <a:lnTo>
                    <a:pt x="24573" y="270843"/>
                  </a:lnTo>
                  <a:lnTo>
                    <a:pt x="6429" y="227826"/>
                  </a:lnTo>
                  <a:lnTo>
                    <a:pt x="0" y="179959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29385" y="449592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71954" y="4489450"/>
            <a:ext cx="3176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Enregistrements</a:t>
            </a:r>
            <a:r>
              <a:rPr sz="1800" b="1" spc="-7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82"/>
                </a:solidFill>
                <a:latin typeface="Arial"/>
                <a:cs typeface="Arial"/>
              </a:rPr>
              <a:t>hospitaliers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12875" y="5331078"/>
            <a:ext cx="385445" cy="385445"/>
            <a:chOff x="1012875" y="5331078"/>
            <a:chExt cx="385445" cy="385445"/>
          </a:xfrm>
        </p:grpSpPr>
        <p:sp>
          <p:nvSpPr>
            <p:cNvPr id="24" name="object 24"/>
            <p:cNvSpPr/>
            <p:nvPr/>
          </p:nvSpPr>
          <p:spPr>
            <a:xfrm>
              <a:off x="1025575" y="5343778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79997" y="0"/>
                  </a:moveTo>
                  <a:lnTo>
                    <a:pt x="132144" y="6424"/>
                  </a:lnTo>
                  <a:lnTo>
                    <a:pt x="89146" y="24558"/>
                  </a:lnTo>
                  <a:lnTo>
                    <a:pt x="52717" y="52689"/>
                  </a:lnTo>
                  <a:lnTo>
                    <a:pt x="24573" y="89106"/>
                  </a:lnTo>
                  <a:lnTo>
                    <a:pt x="6429" y="132100"/>
                  </a:lnTo>
                  <a:lnTo>
                    <a:pt x="0" y="179959"/>
                  </a:lnTo>
                  <a:lnTo>
                    <a:pt x="6429" y="227822"/>
                  </a:lnTo>
                  <a:lnTo>
                    <a:pt x="24573" y="270827"/>
                  </a:lnTo>
                  <a:lnTo>
                    <a:pt x="52717" y="307260"/>
                  </a:lnTo>
                  <a:lnTo>
                    <a:pt x="89146" y="335407"/>
                  </a:lnTo>
                  <a:lnTo>
                    <a:pt x="132144" y="353552"/>
                  </a:lnTo>
                  <a:lnTo>
                    <a:pt x="179997" y="359981"/>
                  </a:lnTo>
                  <a:lnTo>
                    <a:pt x="227827" y="353552"/>
                  </a:lnTo>
                  <a:lnTo>
                    <a:pt x="270819" y="335407"/>
                  </a:lnTo>
                  <a:lnTo>
                    <a:pt x="307252" y="307260"/>
                  </a:lnTo>
                  <a:lnTo>
                    <a:pt x="335406" y="270827"/>
                  </a:lnTo>
                  <a:lnTo>
                    <a:pt x="353560" y="227822"/>
                  </a:lnTo>
                  <a:lnTo>
                    <a:pt x="359994" y="179959"/>
                  </a:lnTo>
                  <a:lnTo>
                    <a:pt x="353560" y="132100"/>
                  </a:lnTo>
                  <a:lnTo>
                    <a:pt x="335406" y="89106"/>
                  </a:lnTo>
                  <a:lnTo>
                    <a:pt x="307252" y="52689"/>
                  </a:lnTo>
                  <a:lnTo>
                    <a:pt x="270819" y="24558"/>
                  </a:lnTo>
                  <a:lnTo>
                    <a:pt x="227827" y="6424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5575" y="5343778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0" y="179959"/>
                  </a:moveTo>
                  <a:lnTo>
                    <a:pt x="6429" y="132100"/>
                  </a:lnTo>
                  <a:lnTo>
                    <a:pt x="24573" y="89106"/>
                  </a:lnTo>
                  <a:lnTo>
                    <a:pt x="52717" y="52689"/>
                  </a:lnTo>
                  <a:lnTo>
                    <a:pt x="89146" y="24558"/>
                  </a:lnTo>
                  <a:lnTo>
                    <a:pt x="132144" y="6424"/>
                  </a:lnTo>
                  <a:lnTo>
                    <a:pt x="179997" y="0"/>
                  </a:lnTo>
                  <a:lnTo>
                    <a:pt x="227827" y="6424"/>
                  </a:lnTo>
                  <a:lnTo>
                    <a:pt x="270819" y="24558"/>
                  </a:lnTo>
                  <a:lnTo>
                    <a:pt x="307252" y="52689"/>
                  </a:lnTo>
                  <a:lnTo>
                    <a:pt x="335406" y="89106"/>
                  </a:lnTo>
                  <a:lnTo>
                    <a:pt x="353560" y="132100"/>
                  </a:lnTo>
                  <a:lnTo>
                    <a:pt x="359994" y="179959"/>
                  </a:lnTo>
                  <a:lnTo>
                    <a:pt x="353560" y="227822"/>
                  </a:lnTo>
                  <a:lnTo>
                    <a:pt x="335406" y="270827"/>
                  </a:lnTo>
                  <a:lnTo>
                    <a:pt x="307252" y="307260"/>
                  </a:lnTo>
                  <a:lnTo>
                    <a:pt x="270819" y="335407"/>
                  </a:lnTo>
                  <a:lnTo>
                    <a:pt x="227827" y="353552"/>
                  </a:lnTo>
                  <a:lnTo>
                    <a:pt x="179997" y="359981"/>
                  </a:lnTo>
                  <a:lnTo>
                    <a:pt x="132144" y="353552"/>
                  </a:lnTo>
                  <a:lnTo>
                    <a:pt x="89146" y="335407"/>
                  </a:lnTo>
                  <a:lnTo>
                    <a:pt x="52717" y="307260"/>
                  </a:lnTo>
                  <a:lnTo>
                    <a:pt x="24573" y="270827"/>
                  </a:lnTo>
                  <a:lnTo>
                    <a:pt x="6429" y="227822"/>
                  </a:lnTo>
                  <a:lnTo>
                    <a:pt x="0" y="179959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29385" y="5369153"/>
            <a:ext cx="1583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990" algn="l"/>
              </a:tabLst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006E82"/>
                </a:solidFill>
                <a:latin typeface="Arial"/>
                <a:cs typeface="Arial"/>
              </a:rPr>
              <a:t>	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New</a:t>
            </a:r>
            <a:r>
              <a:rPr sz="2700" b="1" spc="-15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spc="-30" baseline="1543" dirty="0">
                <a:solidFill>
                  <a:srgbClr val="006E82"/>
                </a:solidFill>
                <a:latin typeface="Arial"/>
                <a:cs typeface="Arial"/>
              </a:rPr>
              <a:t>Deal</a:t>
            </a:r>
            <a:endParaRPr sz="2700" baseline="1543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794245" y="3127120"/>
            <a:ext cx="385445" cy="385445"/>
            <a:chOff x="6794245" y="3127120"/>
            <a:chExt cx="385445" cy="385445"/>
          </a:xfrm>
        </p:grpSpPr>
        <p:sp>
          <p:nvSpPr>
            <p:cNvPr id="28" name="object 28"/>
            <p:cNvSpPr/>
            <p:nvPr/>
          </p:nvSpPr>
          <p:spPr>
            <a:xfrm>
              <a:off x="6806945" y="313982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958" y="0"/>
                  </a:moveTo>
                  <a:lnTo>
                    <a:pt x="132144" y="6434"/>
                  </a:lnTo>
                  <a:lnTo>
                    <a:pt x="89163" y="24590"/>
                  </a:lnTo>
                  <a:lnTo>
                    <a:pt x="52736" y="52752"/>
                  </a:lnTo>
                  <a:lnTo>
                    <a:pt x="24586" y="89201"/>
                  </a:lnTo>
                  <a:lnTo>
                    <a:pt x="6433" y="132218"/>
                  </a:lnTo>
                  <a:lnTo>
                    <a:pt x="0" y="180086"/>
                  </a:lnTo>
                  <a:lnTo>
                    <a:pt x="6433" y="227900"/>
                  </a:lnTo>
                  <a:lnTo>
                    <a:pt x="24586" y="270881"/>
                  </a:lnTo>
                  <a:lnTo>
                    <a:pt x="52736" y="307308"/>
                  </a:lnTo>
                  <a:lnTo>
                    <a:pt x="89163" y="335458"/>
                  </a:lnTo>
                  <a:lnTo>
                    <a:pt x="132144" y="353611"/>
                  </a:lnTo>
                  <a:lnTo>
                    <a:pt x="179958" y="360044"/>
                  </a:lnTo>
                  <a:lnTo>
                    <a:pt x="227826" y="353611"/>
                  </a:lnTo>
                  <a:lnTo>
                    <a:pt x="270843" y="335458"/>
                  </a:lnTo>
                  <a:lnTo>
                    <a:pt x="307292" y="307308"/>
                  </a:lnTo>
                  <a:lnTo>
                    <a:pt x="335454" y="270881"/>
                  </a:lnTo>
                  <a:lnTo>
                    <a:pt x="353610" y="227900"/>
                  </a:lnTo>
                  <a:lnTo>
                    <a:pt x="360045" y="180086"/>
                  </a:lnTo>
                  <a:lnTo>
                    <a:pt x="353610" y="132218"/>
                  </a:lnTo>
                  <a:lnTo>
                    <a:pt x="335454" y="89201"/>
                  </a:lnTo>
                  <a:lnTo>
                    <a:pt x="307292" y="52752"/>
                  </a:lnTo>
                  <a:lnTo>
                    <a:pt x="270843" y="24590"/>
                  </a:lnTo>
                  <a:lnTo>
                    <a:pt x="227826" y="6434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06945" y="313982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80086"/>
                  </a:moveTo>
                  <a:lnTo>
                    <a:pt x="6433" y="132218"/>
                  </a:lnTo>
                  <a:lnTo>
                    <a:pt x="24586" y="89201"/>
                  </a:lnTo>
                  <a:lnTo>
                    <a:pt x="52736" y="52752"/>
                  </a:lnTo>
                  <a:lnTo>
                    <a:pt x="89163" y="24590"/>
                  </a:lnTo>
                  <a:lnTo>
                    <a:pt x="132144" y="6434"/>
                  </a:lnTo>
                  <a:lnTo>
                    <a:pt x="179958" y="0"/>
                  </a:lnTo>
                  <a:lnTo>
                    <a:pt x="227826" y="6434"/>
                  </a:lnTo>
                  <a:lnTo>
                    <a:pt x="270843" y="24590"/>
                  </a:lnTo>
                  <a:lnTo>
                    <a:pt x="307292" y="52752"/>
                  </a:lnTo>
                  <a:lnTo>
                    <a:pt x="335454" y="89201"/>
                  </a:lnTo>
                  <a:lnTo>
                    <a:pt x="353610" y="132218"/>
                  </a:lnTo>
                  <a:lnTo>
                    <a:pt x="360045" y="180086"/>
                  </a:lnTo>
                  <a:lnTo>
                    <a:pt x="353610" y="227900"/>
                  </a:lnTo>
                  <a:lnTo>
                    <a:pt x="335454" y="270881"/>
                  </a:lnTo>
                  <a:lnTo>
                    <a:pt x="307292" y="307308"/>
                  </a:lnTo>
                  <a:lnTo>
                    <a:pt x="270843" y="335458"/>
                  </a:lnTo>
                  <a:lnTo>
                    <a:pt x="227826" y="353611"/>
                  </a:lnTo>
                  <a:lnTo>
                    <a:pt x="179958" y="360044"/>
                  </a:lnTo>
                  <a:lnTo>
                    <a:pt x="132144" y="353611"/>
                  </a:lnTo>
                  <a:lnTo>
                    <a:pt x="89163" y="335458"/>
                  </a:lnTo>
                  <a:lnTo>
                    <a:pt x="52736" y="307308"/>
                  </a:lnTo>
                  <a:lnTo>
                    <a:pt x="24586" y="270881"/>
                  </a:lnTo>
                  <a:lnTo>
                    <a:pt x="6433" y="227900"/>
                  </a:lnTo>
                  <a:lnTo>
                    <a:pt x="0" y="180086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11720" y="3164281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54010" y="3158109"/>
            <a:ext cx="2211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Forfaits</a:t>
            </a:r>
            <a:r>
              <a:rPr sz="1800" b="1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82"/>
                </a:solidFill>
                <a:latin typeface="Arial"/>
                <a:cs typeface="Arial"/>
              </a:rPr>
              <a:t>hospitaliers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794245" y="4019041"/>
            <a:ext cx="385445" cy="385445"/>
            <a:chOff x="6794245" y="4019041"/>
            <a:chExt cx="385445" cy="385445"/>
          </a:xfrm>
        </p:grpSpPr>
        <p:sp>
          <p:nvSpPr>
            <p:cNvPr id="33" name="object 33"/>
            <p:cNvSpPr/>
            <p:nvPr/>
          </p:nvSpPr>
          <p:spPr>
            <a:xfrm>
              <a:off x="6806945" y="403174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958" y="0"/>
                  </a:moveTo>
                  <a:lnTo>
                    <a:pt x="132144" y="6433"/>
                  </a:lnTo>
                  <a:lnTo>
                    <a:pt x="89163" y="24586"/>
                  </a:lnTo>
                  <a:lnTo>
                    <a:pt x="52736" y="52736"/>
                  </a:lnTo>
                  <a:lnTo>
                    <a:pt x="24586" y="89163"/>
                  </a:lnTo>
                  <a:lnTo>
                    <a:pt x="6433" y="132144"/>
                  </a:lnTo>
                  <a:lnTo>
                    <a:pt x="0" y="179958"/>
                  </a:lnTo>
                  <a:lnTo>
                    <a:pt x="6433" y="227826"/>
                  </a:lnTo>
                  <a:lnTo>
                    <a:pt x="24586" y="270843"/>
                  </a:lnTo>
                  <a:lnTo>
                    <a:pt x="52736" y="307292"/>
                  </a:lnTo>
                  <a:lnTo>
                    <a:pt x="89163" y="335454"/>
                  </a:lnTo>
                  <a:lnTo>
                    <a:pt x="132144" y="353610"/>
                  </a:lnTo>
                  <a:lnTo>
                    <a:pt x="179958" y="360044"/>
                  </a:lnTo>
                  <a:lnTo>
                    <a:pt x="227826" y="353610"/>
                  </a:lnTo>
                  <a:lnTo>
                    <a:pt x="270843" y="335454"/>
                  </a:lnTo>
                  <a:lnTo>
                    <a:pt x="307292" y="307292"/>
                  </a:lnTo>
                  <a:lnTo>
                    <a:pt x="335454" y="270843"/>
                  </a:lnTo>
                  <a:lnTo>
                    <a:pt x="353610" y="227826"/>
                  </a:lnTo>
                  <a:lnTo>
                    <a:pt x="360045" y="179958"/>
                  </a:lnTo>
                  <a:lnTo>
                    <a:pt x="353610" y="132144"/>
                  </a:lnTo>
                  <a:lnTo>
                    <a:pt x="335454" y="89163"/>
                  </a:lnTo>
                  <a:lnTo>
                    <a:pt x="307292" y="52736"/>
                  </a:lnTo>
                  <a:lnTo>
                    <a:pt x="270843" y="24586"/>
                  </a:lnTo>
                  <a:lnTo>
                    <a:pt x="227826" y="6433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06945" y="403174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958"/>
                  </a:moveTo>
                  <a:lnTo>
                    <a:pt x="6433" y="132144"/>
                  </a:lnTo>
                  <a:lnTo>
                    <a:pt x="24586" y="89163"/>
                  </a:lnTo>
                  <a:lnTo>
                    <a:pt x="52736" y="52736"/>
                  </a:lnTo>
                  <a:lnTo>
                    <a:pt x="89163" y="24586"/>
                  </a:lnTo>
                  <a:lnTo>
                    <a:pt x="132144" y="6433"/>
                  </a:lnTo>
                  <a:lnTo>
                    <a:pt x="179958" y="0"/>
                  </a:lnTo>
                  <a:lnTo>
                    <a:pt x="227826" y="6433"/>
                  </a:lnTo>
                  <a:lnTo>
                    <a:pt x="270843" y="24586"/>
                  </a:lnTo>
                  <a:lnTo>
                    <a:pt x="307292" y="52736"/>
                  </a:lnTo>
                  <a:lnTo>
                    <a:pt x="335454" y="89163"/>
                  </a:lnTo>
                  <a:lnTo>
                    <a:pt x="353610" y="132144"/>
                  </a:lnTo>
                  <a:lnTo>
                    <a:pt x="360045" y="179958"/>
                  </a:lnTo>
                  <a:lnTo>
                    <a:pt x="353610" y="227826"/>
                  </a:lnTo>
                  <a:lnTo>
                    <a:pt x="335454" y="270843"/>
                  </a:lnTo>
                  <a:lnTo>
                    <a:pt x="307292" y="307292"/>
                  </a:lnTo>
                  <a:lnTo>
                    <a:pt x="270843" y="335454"/>
                  </a:lnTo>
                  <a:lnTo>
                    <a:pt x="227826" y="353610"/>
                  </a:lnTo>
                  <a:lnTo>
                    <a:pt x="179958" y="360044"/>
                  </a:lnTo>
                  <a:lnTo>
                    <a:pt x="132144" y="353610"/>
                  </a:lnTo>
                  <a:lnTo>
                    <a:pt x="89163" y="335454"/>
                  </a:lnTo>
                  <a:lnTo>
                    <a:pt x="52736" y="307292"/>
                  </a:lnTo>
                  <a:lnTo>
                    <a:pt x="24586" y="270843"/>
                  </a:lnTo>
                  <a:lnTo>
                    <a:pt x="6433" y="227826"/>
                  </a:lnTo>
                  <a:lnTo>
                    <a:pt x="0" y="179958"/>
                  </a:lnTo>
                  <a:close/>
                </a:path>
              </a:pathLst>
            </a:custGeom>
            <a:ln w="25399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911720" y="4060012"/>
            <a:ext cx="3450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355" algn="l"/>
              </a:tabLst>
            </a:pPr>
            <a:r>
              <a:rPr sz="2700" spc="-75" baseline="1543" dirty="0">
                <a:solidFill>
                  <a:srgbClr val="006E82"/>
                </a:solidFill>
                <a:latin typeface="Arial"/>
                <a:cs typeface="Arial"/>
              </a:rPr>
              <a:t>6</a:t>
            </a:r>
            <a:r>
              <a:rPr sz="2700" baseline="1543" dirty="0">
                <a:solidFill>
                  <a:srgbClr val="006E82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Instructions</a:t>
            </a:r>
            <a:r>
              <a:rPr sz="1800" b="1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82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82"/>
                </a:solidFill>
                <a:latin typeface="Arial"/>
                <a:cs typeface="Arial"/>
              </a:rPr>
              <a:t>facturation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794245" y="4910963"/>
            <a:ext cx="385445" cy="385445"/>
            <a:chOff x="6794245" y="4910963"/>
            <a:chExt cx="385445" cy="385445"/>
          </a:xfrm>
        </p:grpSpPr>
        <p:sp>
          <p:nvSpPr>
            <p:cNvPr id="37" name="object 37"/>
            <p:cNvSpPr/>
            <p:nvPr/>
          </p:nvSpPr>
          <p:spPr>
            <a:xfrm>
              <a:off x="6806945" y="4923663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958" y="0"/>
                  </a:moveTo>
                  <a:lnTo>
                    <a:pt x="132144" y="6424"/>
                  </a:lnTo>
                  <a:lnTo>
                    <a:pt x="89163" y="24558"/>
                  </a:lnTo>
                  <a:lnTo>
                    <a:pt x="52736" y="52689"/>
                  </a:lnTo>
                  <a:lnTo>
                    <a:pt x="24586" y="89106"/>
                  </a:lnTo>
                  <a:lnTo>
                    <a:pt x="6433" y="132100"/>
                  </a:lnTo>
                  <a:lnTo>
                    <a:pt x="0" y="179959"/>
                  </a:lnTo>
                  <a:lnTo>
                    <a:pt x="6433" y="227817"/>
                  </a:lnTo>
                  <a:lnTo>
                    <a:pt x="24586" y="270811"/>
                  </a:lnTo>
                  <a:lnTo>
                    <a:pt x="52736" y="307228"/>
                  </a:lnTo>
                  <a:lnTo>
                    <a:pt x="89163" y="335359"/>
                  </a:lnTo>
                  <a:lnTo>
                    <a:pt x="132144" y="353493"/>
                  </a:lnTo>
                  <a:lnTo>
                    <a:pt x="179958" y="359918"/>
                  </a:lnTo>
                  <a:lnTo>
                    <a:pt x="227826" y="353493"/>
                  </a:lnTo>
                  <a:lnTo>
                    <a:pt x="270843" y="335359"/>
                  </a:lnTo>
                  <a:lnTo>
                    <a:pt x="307292" y="307228"/>
                  </a:lnTo>
                  <a:lnTo>
                    <a:pt x="335454" y="270811"/>
                  </a:lnTo>
                  <a:lnTo>
                    <a:pt x="353610" y="227817"/>
                  </a:lnTo>
                  <a:lnTo>
                    <a:pt x="360045" y="179959"/>
                  </a:lnTo>
                  <a:lnTo>
                    <a:pt x="353610" y="132100"/>
                  </a:lnTo>
                  <a:lnTo>
                    <a:pt x="335454" y="89106"/>
                  </a:lnTo>
                  <a:lnTo>
                    <a:pt x="307292" y="52689"/>
                  </a:lnTo>
                  <a:lnTo>
                    <a:pt x="270843" y="24558"/>
                  </a:lnTo>
                  <a:lnTo>
                    <a:pt x="227826" y="6424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06945" y="4923663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959"/>
                  </a:moveTo>
                  <a:lnTo>
                    <a:pt x="6433" y="132100"/>
                  </a:lnTo>
                  <a:lnTo>
                    <a:pt x="24586" y="89106"/>
                  </a:lnTo>
                  <a:lnTo>
                    <a:pt x="52736" y="52689"/>
                  </a:lnTo>
                  <a:lnTo>
                    <a:pt x="89163" y="24558"/>
                  </a:lnTo>
                  <a:lnTo>
                    <a:pt x="132144" y="6424"/>
                  </a:lnTo>
                  <a:lnTo>
                    <a:pt x="179958" y="0"/>
                  </a:lnTo>
                  <a:lnTo>
                    <a:pt x="227826" y="6424"/>
                  </a:lnTo>
                  <a:lnTo>
                    <a:pt x="270843" y="24558"/>
                  </a:lnTo>
                  <a:lnTo>
                    <a:pt x="307292" y="52689"/>
                  </a:lnTo>
                  <a:lnTo>
                    <a:pt x="335454" y="89106"/>
                  </a:lnTo>
                  <a:lnTo>
                    <a:pt x="353610" y="132100"/>
                  </a:lnTo>
                  <a:lnTo>
                    <a:pt x="360045" y="179959"/>
                  </a:lnTo>
                  <a:lnTo>
                    <a:pt x="353610" y="227817"/>
                  </a:lnTo>
                  <a:lnTo>
                    <a:pt x="335454" y="270811"/>
                  </a:lnTo>
                  <a:lnTo>
                    <a:pt x="307292" y="307228"/>
                  </a:lnTo>
                  <a:lnTo>
                    <a:pt x="270843" y="335359"/>
                  </a:lnTo>
                  <a:lnTo>
                    <a:pt x="227826" y="353493"/>
                  </a:lnTo>
                  <a:lnTo>
                    <a:pt x="179958" y="359918"/>
                  </a:lnTo>
                  <a:lnTo>
                    <a:pt x="132144" y="353493"/>
                  </a:lnTo>
                  <a:lnTo>
                    <a:pt x="89163" y="335359"/>
                  </a:lnTo>
                  <a:lnTo>
                    <a:pt x="52736" y="307228"/>
                  </a:lnTo>
                  <a:lnTo>
                    <a:pt x="24586" y="270811"/>
                  </a:lnTo>
                  <a:lnTo>
                    <a:pt x="6433" y="227817"/>
                  </a:lnTo>
                  <a:lnTo>
                    <a:pt x="0" y="179959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911720" y="4948808"/>
            <a:ext cx="201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355" algn="l"/>
              </a:tabLst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7</a:t>
            </a:r>
            <a:r>
              <a:rPr sz="1800" dirty="0">
                <a:solidFill>
                  <a:srgbClr val="006E82"/>
                </a:solidFill>
                <a:latin typeface="Arial"/>
                <a:cs typeface="Arial"/>
              </a:rPr>
              <a:t>	</a:t>
            </a:r>
            <a:r>
              <a:rPr sz="2700" b="1" spc="-15" baseline="1543" dirty="0">
                <a:solidFill>
                  <a:srgbClr val="006E82"/>
                </a:solidFill>
                <a:latin typeface="Arial"/>
                <a:cs typeface="Arial"/>
              </a:rPr>
              <a:t>Médicaments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83</a:t>
            </a:fld>
            <a:endParaRPr spc="-25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766820" y="340232"/>
            <a:ext cx="6035675" cy="6388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388235" marR="5080" indent="-2376170">
              <a:lnSpc>
                <a:spcPct val="101000"/>
              </a:lnSpc>
              <a:spcBef>
                <a:spcPts val="80"/>
              </a:spcBef>
            </a:pPr>
            <a:r>
              <a:rPr dirty="0"/>
              <a:t>Effets</a:t>
            </a:r>
            <a:r>
              <a:rPr spc="-25" dirty="0"/>
              <a:t> </a:t>
            </a:r>
            <a:r>
              <a:rPr dirty="0"/>
              <a:t>collatéraux</a:t>
            </a:r>
            <a:r>
              <a:rPr spc="-20" dirty="0"/>
              <a:t> </a:t>
            </a:r>
            <a:r>
              <a:rPr dirty="0"/>
              <a:t>«</a:t>
            </a:r>
            <a:r>
              <a:rPr spc="-280" dirty="0"/>
              <a:t> </a:t>
            </a:r>
            <a:r>
              <a:rPr spc="-10" dirty="0"/>
              <a:t>internes</a:t>
            </a:r>
            <a:r>
              <a:rPr spc="-285" dirty="0"/>
              <a:t> </a:t>
            </a:r>
            <a:r>
              <a:rPr dirty="0"/>
              <a:t>»</a:t>
            </a:r>
            <a:r>
              <a:rPr spc="-15" dirty="0"/>
              <a:t> </a:t>
            </a:r>
            <a:r>
              <a:rPr dirty="0"/>
              <a:t>au</a:t>
            </a:r>
            <a:r>
              <a:rPr spc="5" dirty="0"/>
              <a:t> </a:t>
            </a:r>
            <a:r>
              <a:rPr dirty="0"/>
              <a:t>sein</a:t>
            </a:r>
            <a:r>
              <a:rPr spc="-5" dirty="0"/>
              <a:t> </a:t>
            </a:r>
            <a:r>
              <a:rPr spc="-25" dirty="0"/>
              <a:t>des </a:t>
            </a:r>
            <a:r>
              <a:rPr spc="-10" dirty="0"/>
              <a:t>hôpitaux</a:t>
            </a:r>
          </a:p>
        </p:txBody>
      </p:sp>
      <p:sp>
        <p:nvSpPr>
          <p:cNvPr id="4" name="object 4"/>
          <p:cNvSpPr/>
          <p:nvPr/>
        </p:nvSpPr>
        <p:spPr>
          <a:xfrm>
            <a:off x="845578" y="1608455"/>
            <a:ext cx="10500995" cy="1124585"/>
          </a:xfrm>
          <a:custGeom>
            <a:avLst/>
            <a:gdLst/>
            <a:ahLst/>
            <a:cxnLst/>
            <a:rect l="l" t="t" r="r" b="b"/>
            <a:pathLst>
              <a:path w="10500995" h="1124585">
                <a:moveTo>
                  <a:pt x="10500868" y="0"/>
                </a:moveTo>
                <a:lnTo>
                  <a:pt x="0" y="0"/>
                </a:lnTo>
                <a:lnTo>
                  <a:pt x="0" y="1124585"/>
                </a:lnTo>
                <a:lnTo>
                  <a:pt x="10500868" y="1124585"/>
                </a:lnTo>
                <a:lnTo>
                  <a:pt x="10500868" y="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5578" y="1608455"/>
            <a:ext cx="10500995" cy="112458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30"/>
              </a:spcBef>
            </a:pPr>
            <a:endParaRPr sz="160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Comme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niveau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programme,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effets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collatéraux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surviendront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aussi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interne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hôpitaux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54864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L’implémentation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peut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impacter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d’autres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processus,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équipes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systèmes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ceux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directement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impliqués.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37971" y="2014156"/>
            <a:ext cx="173355" cy="313690"/>
            <a:chOff x="1037971" y="2014156"/>
            <a:chExt cx="173355" cy="313690"/>
          </a:xfrm>
        </p:grpSpPr>
        <p:sp>
          <p:nvSpPr>
            <p:cNvPr id="7" name="object 7"/>
            <p:cNvSpPr/>
            <p:nvPr/>
          </p:nvSpPr>
          <p:spPr>
            <a:xfrm>
              <a:off x="1039558" y="2015744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4">
                  <a:moveTo>
                    <a:pt x="84988" y="0"/>
                  </a:moveTo>
                  <a:lnTo>
                    <a:pt x="0" y="0"/>
                  </a:lnTo>
                  <a:lnTo>
                    <a:pt x="84988" y="154939"/>
                  </a:lnTo>
                  <a:lnTo>
                    <a:pt x="0" y="310006"/>
                  </a:lnTo>
                  <a:lnTo>
                    <a:pt x="84988" y="310006"/>
                  </a:lnTo>
                  <a:lnTo>
                    <a:pt x="169976" y="154939"/>
                  </a:lnTo>
                  <a:lnTo>
                    <a:pt x="8498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558" y="2015744"/>
              <a:ext cx="170180" cy="310515"/>
            </a:xfrm>
            <a:custGeom>
              <a:avLst/>
              <a:gdLst/>
              <a:ahLst/>
              <a:cxnLst/>
              <a:rect l="l" t="t" r="r" b="b"/>
              <a:pathLst>
                <a:path w="170180" h="310514">
                  <a:moveTo>
                    <a:pt x="0" y="0"/>
                  </a:moveTo>
                  <a:lnTo>
                    <a:pt x="84988" y="0"/>
                  </a:lnTo>
                  <a:lnTo>
                    <a:pt x="169976" y="154939"/>
                  </a:lnTo>
                  <a:lnTo>
                    <a:pt x="84988" y="310006"/>
                  </a:lnTo>
                  <a:lnTo>
                    <a:pt x="0" y="310006"/>
                  </a:lnTo>
                  <a:lnTo>
                    <a:pt x="84988" y="15493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B8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84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12875" y="3468496"/>
            <a:ext cx="385445" cy="385445"/>
            <a:chOff x="1012875" y="3468496"/>
            <a:chExt cx="385445" cy="385445"/>
          </a:xfrm>
        </p:grpSpPr>
        <p:sp>
          <p:nvSpPr>
            <p:cNvPr id="11" name="object 11"/>
            <p:cNvSpPr/>
            <p:nvPr/>
          </p:nvSpPr>
          <p:spPr>
            <a:xfrm>
              <a:off x="1025575" y="3481196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79997" y="0"/>
                  </a:moveTo>
                  <a:lnTo>
                    <a:pt x="132144" y="6433"/>
                  </a:lnTo>
                  <a:lnTo>
                    <a:pt x="89146" y="24586"/>
                  </a:lnTo>
                  <a:lnTo>
                    <a:pt x="52717" y="52736"/>
                  </a:lnTo>
                  <a:lnTo>
                    <a:pt x="24573" y="89163"/>
                  </a:lnTo>
                  <a:lnTo>
                    <a:pt x="6429" y="132144"/>
                  </a:lnTo>
                  <a:lnTo>
                    <a:pt x="0" y="179958"/>
                  </a:lnTo>
                  <a:lnTo>
                    <a:pt x="6429" y="227826"/>
                  </a:lnTo>
                  <a:lnTo>
                    <a:pt x="24573" y="270843"/>
                  </a:lnTo>
                  <a:lnTo>
                    <a:pt x="52717" y="307292"/>
                  </a:lnTo>
                  <a:lnTo>
                    <a:pt x="89146" y="335454"/>
                  </a:lnTo>
                  <a:lnTo>
                    <a:pt x="132144" y="353610"/>
                  </a:lnTo>
                  <a:lnTo>
                    <a:pt x="179997" y="360044"/>
                  </a:lnTo>
                  <a:lnTo>
                    <a:pt x="227827" y="353610"/>
                  </a:lnTo>
                  <a:lnTo>
                    <a:pt x="270819" y="335454"/>
                  </a:lnTo>
                  <a:lnTo>
                    <a:pt x="307252" y="307292"/>
                  </a:lnTo>
                  <a:lnTo>
                    <a:pt x="335406" y="270843"/>
                  </a:lnTo>
                  <a:lnTo>
                    <a:pt x="353560" y="227826"/>
                  </a:lnTo>
                  <a:lnTo>
                    <a:pt x="359994" y="179958"/>
                  </a:lnTo>
                  <a:lnTo>
                    <a:pt x="353560" y="132144"/>
                  </a:lnTo>
                  <a:lnTo>
                    <a:pt x="335406" y="89163"/>
                  </a:lnTo>
                  <a:lnTo>
                    <a:pt x="307252" y="52736"/>
                  </a:lnTo>
                  <a:lnTo>
                    <a:pt x="270819" y="24586"/>
                  </a:lnTo>
                  <a:lnTo>
                    <a:pt x="227827" y="6433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575" y="3481196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0" y="179958"/>
                  </a:moveTo>
                  <a:lnTo>
                    <a:pt x="6429" y="132144"/>
                  </a:lnTo>
                  <a:lnTo>
                    <a:pt x="24573" y="89163"/>
                  </a:lnTo>
                  <a:lnTo>
                    <a:pt x="52717" y="52736"/>
                  </a:lnTo>
                  <a:lnTo>
                    <a:pt x="89146" y="24586"/>
                  </a:lnTo>
                  <a:lnTo>
                    <a:pt x="132144" y="6433"/>
                  </a:lnTo>
                  <a:lnTo>
                    <a:pt x="179997" y="0"/>
                  </a:lnTo>
                  <a:lnTo>
                    <a:pt x="227827" y="6433"/>
                  </a:lnTo>
                  <a:lnTo>
                    <a:pt x="270819" y="24586"/>
                  </a:lnTo>
                  <a:lnTo>
                    <a:pt x="307252" y="52736"/>
                  </a:lnTo>
                  <a:lnTo>
                    <a:pt x="335406" y="89163"/>
                  </a:lnTo>
                  <a:lnTo>
                    <a:pt x="353560" y="132144"/>
                  </a:lnTo>
                  <a:lnTo>
                    <a:pt x="359994" y="179958"/>
                  </a:lnTo>
                  <a:lnTo>
                    <a:pt x="353560" y="227826"/>
                  </a:lnTo>
                  <a:lnTo>
                    <a:pt x="335406" y="270843"/>
                  </a:lnTo>
                  <a:lnTo>
                    <a:pt x="307252" y="307292"/>
                  </a:lnTo>
                  <a:lnTo>
                    <a:pt x="270819" y="335454"/>
                  </a:lnTo>
                  <a:lnTo>
                    <a:pt x="227827" y="353610"/>
                  </a:lnTo>
                  <a:lnTo>
                    <a:pt x="179997" y="360044"/>
                  </a:lnTo>
                  <a:lnTo>
                    <a:pt x="132144" y="353610"/>
                  </a:lnTo>
                  <a:lnTo>
                    <a:pt x="89146" y="335454"/>
                  </a:lnTo>
                  <a:lnTo>
                    <a:pt x="52717" y="307292"/>
                  </a:lnTo>
                  <a:lnTo>
                    <a:pt x="24573" y="270843"/>
                  </a:lnTo>
                  <a:lnTo>
                    <a:pt x="6429" y="227826"/>
                  </a:lnTo>
                  <a:lnTo>
                    <a:pt x="0" y="179958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29385" y="350621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1954" y="3427857"/>
            <a:ext cx="34683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Adapter</a:t>
            </a:r>
            <a:r>
              <a:rPr sz="1600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les</a:t>
            </a:r>
            <a:r>
              <a:rPr sz="1600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fichiers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transaction</a:t>
            </a:r>
            <a:r>
              <a:rPr sz="1600" spc="-25" dirty="0">
                <a:solidFill>
                  <a:srgbClr val="006E82"/>
                </a:solidFill>
                <a:latin typeface="Arial"/>
                <a:cs typeface="Arial"/>
              </a:rPr>
              <a:t> des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sous-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systèmes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vers</a:t>
            </a:r>
            <a:r>
              <a:rPr sz="1600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la</a:t>
            </a:r>
            <a:r>
              <a:rPr sz="1600" spc="-5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facturation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12875" y="4341495"/>
            <a:ext cx="385445" cy="385445"/>
            <a:chOff x="1012875" y="4341495"/>
            <a:chExt cx="385445" cy="385445"/>
          </a:xfrm>
        </p:grpSpPr>
        <p:sp>
          <p:nvSpPr>
            <p:cNvPr id="16" name="object 16"/>
            <p:cNvSpPr/>
            <p:nvPr/>
          </p:nvSpPr>
          <p:spPr>
            <a:xfrm>
              <a:off x="1025575" y="435419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79997" y="0"/>
                  </a:moveTo>
                  <a:lnTo>
                    <a:pt x="132144" y="6424"/>
                  </a:lnTo>
                  <a:lnTo>
                    <a:pt x="89146" y="24558"/>
                  </a:lnTo>
                  <a:lnTo>
                    <a:pt x="52717" y="52689"/>
                  </a:lnTo>
                  <a:lnTo>
                    <a:pt x="24573" y="89106"/>
                  </a:lnTo>
                  <a:lnTo>
                    <a:pt x="6429" y="132100"/>
                  </a:lnTo>
                  <a:lnTo>
                    <a:pt x="0" y="179958"/>
                  </a:lnTo>
                  <a:lnTo>
                    <a:pt x="6429" y="227826"/>
                  </a:lnTo>
                  <a:lnTo>
                    <a:pt x="24573" y="270843"/>
                  </a:lnTo>
                  <a:lnTo>
                    <a:pt x="52717" y="307292"/>
                  </a:lnTo>
                  <a:lnTo>
                    <a:pt x="89146" y="335454"/>
                  </a:lnTo>
                  <a:lnTo>
                    <a:pt x="132144" y="353610"/>
                  </a:lnTo>
                  <a:lnTo>
                    <a:pt x="179997" y="360044"/>
                  </a:lnTo>
                  <a:lnTo>
                    <a:pt x="227827" y="353610"/>
                  </a:lnTo>
                  <a:lnTo>
                    <a:pt x="270819" y="335454"/>
                  </a:lnTo>
                  <a:lnTo>
                    <a:pt x="307252" y="307292"/>
                  </a:lnTo>
                  <a:lnTo>
                    <a:pt x="335406" y="270843"/>
                  </a:lnTo>
                  <a:lnTo>
                    <a:pt x="353560" y="227826"/>
                  </a:lnTo>
                  <a:lnTo>
                    <a:pt x="359994" y="179958"/>
                  </a:lnTo>
                  <a:lnTo>
                    <a:pt x="353560" y="132100"/>
                  </a:lnTo>
                  <a:lnTo>
                    <a:pt x="335406" y="89106"/>
                  </a:lnTo>
                  <a:lnTo>
                    <a:pt x="307252" y="52689"/>
                  </a:lnTo>
                  <a:lnTo>
                    <a:pt x="270819" y="24558"/>
                  </a:lnTo>
                  <a:lnTo>
                    <a:pt x="227827" y="6424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5575" y="435419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0" y="179958"/>
                  </a:moveTo>
                  <a:lnTo>
                    <a:pt x="6429" y="132100"/>
                  </a:lnTo>
                  <a:lnTo>
                    <a:pt x="24573" y="89106"/>
                  </a:lnTo>
                  <a:lnTo>
                    <a:pt x="52717" y="52689"/>
                  </a:lnTo>
                  <a:lnTo>
                    <a:pt x="89146" y="24558"/>
                  </a:lnTo>
                  <a:lnTo>
                    <a:pt x="132144" y="6424"/>
                  </a:lnTo>
                  <a:lnTo>
                    <a:pt x="179997" y="0"/>
                  </a:lnTo>
                  <a:lnTo>
                    <a:pt x="227827" y="6424"/>
                  </a:lnTo>
                  <a:lnTo>
                    <a:pt x="270819" y="24558"/>
                  </a:lnTo>
                  <a:lnTo>
                    <a:pt x="307252" y="52689"/>
                  </a:lnTo>
                  <a:lnTo>
                    <a:pt x="335406" y="89106"/>
                  </a:lnTo>
                  <a:lnTo>
                    <a:pt x="353560" y="132100"/>
                  </a:lnTo>
                  <a:lnTo>
                    <a:pt x="359994" y="179958"/>
                  </a:lnTo>
                  <a:lnTo>
                    <a:pt x="353560" y="227826"/>
                  </a:lnTo>
                  <a:lnTo>
                    <a:pt x="335406" y="270843"/>
                  </a:lnTo>
                  <a:lnTo>
                    <a:pt x="307252" y="307292"/>
                  </a:lnTo>
                  <a:lnTo>
                    <a:pt x="270819" y="335454"/>
                  </a:lnTo>
                  <a:lnTo>
                    <a:pt x="227827" y="353610"/>
                  </a:lnTo>
                  <a:lnTo>
                    <a:pt x="179997" y="360044"/>
                  </a:lnTo>
                  <a:lnTo>
                    <a:pt x="132144" y="353610"/>
                  </a:lnTo>
                  <a:lnTo>
                    <a:pt x="89146" y="335454"/>
                  </a:lnTo>
                  <a:lnTo>
                    <a:pt x="52717" y="307292"/>
                  </a:lnTo>
                  <a:lnTo>
                    <a:pt x="24573" y="270843"/>
                  </a:lnTo>
                  <a:lnTo>
                    <a:pt x="6429" y="227826"/>
                  </a:lnTo>
                  <a:lnTo>
                    <a:pt x="0" y="179958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29385" y="437890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71954" y="4179519"/>
            <a:ext cx="44773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Adapter</a:t>
            </a:r>
            <a:r>
              <a:rPr sz="1600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les</a:t>
            </a:r>
            <a:r>
              <a:rPr sz="1600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fichiers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transaction</a:t>
            </a:r>
            <a:r>
              <a:rPr sz="1600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E82"/>
                </a:solidFill>
                <a:latin typeface="Arial"/>
                <a:cs typeface="Arial"/>
              </a:rPr>
              <a:t>vers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entreprises</a:t>
            </a:r>
            <a:r>
              <a:rPr sz="1600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externes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(modèle</a:t>
            </a:r>
            <a:r>
              <a:rPr sz="1600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D</a:t>
            </a:r>
            <a:r>
              <a:rPr sz="1600" spc="-5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dans</a:t>
            </a:r>
            <a:r>
              <a:rPr sz="1600" spc="-5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6E82"/>
                </a:solidFill>
                <a:latin typeface="Arial"/>
                <a:cs typeface="Arial"/>
              </a:rPr>
              <a:t>OATAR</a:t>
            </a:r>
            <a:r>
              <a:rPr sz="1600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E82"/>
                </a:solidFill>
                <a:latin typeface="Arial"/>
                <a:cs typeface="Arial"/>
              </a:rPr>
              <a:t>401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: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6</a:t>
            </a:r>
            <a:r>
              <a:rPr sz="1600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char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à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l’export,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9</a:t>
            </a:r>
            <a:r>
              <a:rPr sz="1600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char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pour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la</a:t>
            </a:r>
            <a:r>
              <a:rPr sz="1600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facture)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12875" y="5214492"/>
            <a:ext cx="385445" cy="385445"/>
            <a:chOff x="1012875" y="5214492"/>
            <a:chExt cx="385445" cy="385445"/>
          </a:xfrm>
        </p:grpSpPr>
        <p:sp>
          <p:nvSpPr>
            <p:cNvPr id="21" name="object 21"/>
            <p:cNvSpPr/>
            <p:nvPr/>
          </p:nvSpPr>
          <p:spPr>
            <a:xfrm>
              <a:off x="1025575" y="522719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79997" y="0"/>
                  </a:moveTo>
                  <a:lnTo>
                    <a:pt x="132144" y="6424"/>
                  </a:lnTo>
                  <a:lnTo>
                    <a:pt x="89146" y="24558"/>
                  </a:lnTo>
                  <a:lnTo>
                    <a:pt x="52717" y="52689"/>
                  </a:lnTo>
                  <a:lnTo>
                    <a:pt x="24573" y="89106"/>
                  </a:lnTo>
                  <a:lnTo>
                    <a:pt x="6429" y="132100"/>
                  </a:lnTo>
                  <a:lnTo>
                    <a:pt x="0" y="179958"/>
                  </a:lnTo>
                  <a:lnTo>
                    <a:pt x="6429" y="227817"/>
                  </a:lnTo>
                  <a:lnTo>
                    <a:pt x="24573" y="270811"/>
                  </a:lnTo>
                  <a:lnTo>
                    <a:pt x="52717" y="307228"/>
                  </a:lnTo>
                  <a:lnTo>
                    <a:pt x="89146" y="335359"/>
                  </a:lnTo>
                  <a:lnTo>
                    <a:pt x="132144" y="353493"/>
                  </a:lnTo>
                  <a:lnTo>
                    <a:pt x="179997" y="359917"/>
                  </a:lnTo>
                  <a:lnTo>
                    <a:pt x="227827" y="353493"/>
                  </a:lnTo>
                  <a:lnTo>
                    <a:pt x="270819" y="335359"/>
                  </a:lnTo>
                  <a:lnTo>
                    <a:pt x="307252" y="307228"/>
                  </a:lnTo>
                  <a:lnTo>
                    <a:pt x="335406" y="270811"/>
                  </a:lnTo>
                  <a:lnTo>
                    <a:pt x="353560" y="227817"/>
                  </a:lnTo>
                  <a:lnTo>
                    <a:pt x="359994" y="179958"/>
                  </a:lnTo>
                  <a:lnTo>
                    <a:pt x="353560" y="132100"/>
                  </a:lnTo>
                  <a:lnTo>
                    <a:pt x="335406" y="89106"/>
                  </a:lnTo>
                  <a:lnTo>
                    <a:pt x="307252" y="52689"/>
                  </a:lnTo>
                  <a:lnTo>
                    <a:pt x="270819" y="24558"/>
                  </a:lnTo>
                  <a:lnTo>
                    <a:pt x="227827" y="6424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5575" y="522719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0" y="179958"/>
                  </a:moveTo>
                  <a:lnTo>
                    <a:pt x="6429" y="132100"/>
                  </a:lnTo>
                  <a:lnTo>
                    <a:pt x="24573" y="89106"/>
                  </a:lnTo>
                  <a:lnTo>
                    <a:pt x="52717" y="52689"/>
                  </a:lnTo>
                  <a:lnTo>
                    <a:pt x="89146" y="24558"/>
                  </a:lnTo>
                  <a:lnTo>
                    <a:pt x="132144" y="6424"/>
                  </a:lnTo>
                  <a:lnTo>
                    <a:pt x="179997" y="0"/>
                  </a:lnTo>
                  <a:lnTo>
                    <a:pt x="227827" y="6424"/>
                  </a:lnTo>
                  <a:lnTo>
                    <a:pt x="270819" y="24558"/>
                  </a:lnTo>
                  <a:lnTo>
                    <a:pt x="307252" y="52689"/>
                  </a:lnTo>
                  <a:lnTo>
                    <a:pt x="335406" y="89106"/>
                  </a:lnTo>
                  <a:lnTo>
                    <a:pt x="353560" y="132100"/>
                  </a:lnTo>
                  <a:lnTo>
                    <a:pt x="359994" y="179958"/>
                  </a:lnTo>
                  <a:lnTo>
                    <a:pt x="353560" y="227817"/>
                  </a:lnTo>
                  <a:lnTo>
                    <a:pt x="335406" y="270811"/>
                  </a:lnTo>
                  <a:lnTo>
                    <a:pt x="307252" y="307228"/>
                  </a:lnTo>
                  <a:lnTo>
                    <a:pt x="270819" y="335359"/>
                  </a:lnTo>
                  <a:lnTo>
                    <a:pt x="227827" y="353493"/>
                  </a:lnTo>
                  <a:lnTo>
                    <a:pt x="179997" y="359917"/>
                  </a:lnTo>
                  <a:lnTo>
                    <a:pt x="132144" y="353493"/>
                  </a:lnTo>
                  <a:lnTo>
                    <a:pt x="89146" y="335359"/>
                  </a:lnTo>
                  <a:lnTo>
                    <a:pt x="52717" y="307228"/>
                  </a:lnTo>
                  <a:lnTo>
                    <a:pt x="24573" y="270811"/>
                  </a:lnTo>
                  <a:lnTo>
                    <a:pt x="6429" y="227817"/>
                  </a:lnTo>
                  <a:lnTo>
                    <a:pt x="0" y="179958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29385" y="52524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1954" y="5247513"/>
            <a:ext cx="44824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Adapter</a:t>
            </a:r>
            <a:r>
              <a:rPr sz="1600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les</a:t>
            </a:r>
            <a:r>
              <a:rPr sz="1600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manuels/procédures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pour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partenaires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externes</a:t>
            </a:r>
            <a:r>
              <a:rPr sz="1600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(p.</a:t>
            </a:r>
            <a:r>
              <a:rPr sz="1600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ex.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centre</a:t>
            </a:r>
            <a:r>
              <a:rPr sz="1600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d’appels)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12875" y="6087427"/>
            <a:ext cx="385445" cy="385445"/>
            <a:chOff x="1012875" y="6087427"/>
            <a:chExt cx="385445" cy="385445"/>
          </a:xfrm>
        </p:grpSpPr>
        <p:sp>
          <p:nvSpPr>
            <p:cNvPr id="26" name="object 26"/>
            <p:cNvSpPr/>
            <p:nvPr/>
          </p:nvSpPr>
          <p:spPr>
            <a:xfrm>
              <a:off x="1025575" y="610012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79997" y="0"/>
                  </a:moveTo>
                  <a:lnTo>
                    <a:pt x="132144" y="6430"/>
                  </a:lnTo>
                  <a:lnTo>
                    <a:pt x="89146" y="24576"/>
                  </a:lnTo>
                  <a:lnTo>
                    <a:pt x="52717" y="52722"/>
                  </a:lnTo>
                  <a:lnTo>
                    <a:pt x="24573" y="89152"/>
                  </a:lnTo>
                  <a:lnTo>
                    <a:pt x="6429" y="132149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27" y="353564"/>
                  </a:lnTo>
                  <a:lnTo>
                    <a:pt x="270819" y="335420"/>
                  </a:lnTo>
                  <a:lnTo>
                    <a:pt x="307252" y="307276"/>
                  </a:lnTo>
                  <a:lnTo>
                    <a:pt x="335406" y="270847"/>
                  </a:lnTo>
                  <a:lnTo>
                    <a:pt x="353560" y="227849"/>
                  </a:lnTo>
                  <a:lnTo>
                    <a:pt x="359994" y="179997"/>
                  </a:lnTo>
                  <a:lnTo>
                    <a:pt x="353560" y="132149"/>
                  </a:lnTo>
                  <a:lnTo>
                    <a:pt x="335406" y="89152"/>
                  </a:lnTo>
                  <a:lnTo>
                    <a:pt x="307252" y="52722"/>
                  </a:lnTo>
                  <a:lnTo>
                    <a:pt x="270819" y="24576"/>
                  </a:lnTo>
                  <a:lnTo>
                    <a:pt x="227827" y="6430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575" y="610012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0" y="179997"/>
                  </a:moveTo>
                  <a:lnTo>
                    <a:pt x="6429" y="132149"/>
                  </a:lnTo>
                  <a:lnTo>
                    <a:pt x="24573" y="89152"/>
                  </a:lnTo>
                  <a:lnTo>
                    <a:pt x="52717" y="52722"/>
                  </a:lnTo>
                  <a:lnTo>
                    <a:pt x="89146" y="24576"/>
                  </a:lnTo>
                  <a:lnTo>
                    <a:pt x="132144" y="6430"/>
                  </a:lnTo>
                  <a:lnTo>
                    <a:pt x="179997" y="0"/>
                  </a:lnTo>
                  <a:lnTo>
                    <a:pt x="227827" y="6430"/>
                  </a:lnTo>
                  <a:lnTo>
                    <a:pt x="270819" y="24576"/>
                  </a:lnTo>
                  <a:lnTo>
                    <a:pt x="307252" y="52722"/>
                  </a:lnTo>
                  <a:lnTo>
                    <a:pt x="335406" y="89152"/>
                  </a:lnTo>
                  <a:lnTo>
                    <a:pt x="353560" y="132149"/>
                  </a:lnTo>
                  <a:lnTo>
                    <a:pt x="359994" y="179997"/>
                  </a:lnTo>
                  <a:lnTo>
                    <a:pt x="353560" y="227849"/>
                  </a:lnTo>
                  <a:lnTo>
                    <a:pt x="335406" y="270847"/>
                  </a:lnTo>
                  <a:lnTo>
                    <a:pt x="307252" y="307276"/>
                  </a:lnTo>
                  <a:lnTo>
                    <a:pt x="270819" y="335420"/>
                  </a:lnTo>
                  <a:lnTo>
                    <a:pt x="227827" y="353564"/>
                  </a:lnTo>
                  <a:lnTo>
                    <a:pt x="179997" y="359994"/>
                  </a:lnTo>
                  <a:lnTo>
                    <a:pt x="132144" y="353564"/>
                  </a:lnTo>
                  <a:lnTo>
                    <a:pt x="89146" y="335420"/>
                  </a:lnTo>
                  <a:lnTo>
                    <a:pt x="52717" y="307276"/>
                  </a:lnTo>
                  <a:lnTo>
                    <a:pt x="24573" y="270847"/>
                  </a:lnTo>
                  <a:lnTo>
                    <a:pt x="6429" y="227849"/>
                  </a:lnTo>
                  <a:lnTo>
                    <a:pt x="0" y="179997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29385" y="612566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71954" y="6120790"/>
            <a:ext cx="2466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Adapter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la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facture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patient</a:t>
            </a:r>
            <a:r>
              <a:rPr sz="1600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6E82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07505" y="3551173"/>
            <a:ext cx="385445" cy="385445"/>
            <a:chOff x="6207505" y="3551173"/>
            <a:chExt cx="385445" cy="385445"/>
          </a:xfrm>
        </p:grpSpPr>
        <p:sp>
          <p:nvSpPr>
            <p:cNvPr id="31" name="object 31"/>
            <p:cNvSpPr/>
            <p:nvPr/>
          </p:nvSpPr>
          <p:spPr>
            <a:xfrm>
              <a:off x="6220205" y="3563873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80086" y="0"/>
                  </a:moveTo>
                  <a:lnTo>
                    <a:pt x="132218" y="6424"/>
                  </a:lnTo>
                  <a:lnTo>
                    <a:pt x="89201" y="24558"/>
                  </a:lnTo>
                  <a:lnTo>
                    <a:pt x="52752" y="52689"/>
                  </a:lnTo>
                  <a:lnTo>
                    <a:pt x="24590" y="89106"/>
                  </a:lnTo>
                  <a:lnTo>
                    <a:pt x="6434" y="132100"/>
                  </a:lnTo>
                  <a:lnTo>
                    <a:pt x="0" y="179958"/>
                  </a:lnTo>
                  <a:lnTo>
                    <a:pt x="6434" y="227826"/>
                  </a:lnTo>
                  <a:lnTo>
                    <a:pt x="24590" y="270843"/>
                  </a:lnTo>
                  <a:lnTo>
                    <a:pt x="52752" y="307292"/>
                  </a:lnTo>
                  <a:lnTo>
                    <a:pt x="89201" y="335454"/>
                  </a:lnTo>
                  <a:lnTo>
                    <a:pt x="132218" y="353610"/>
                  </a:lnTo>
                  <a:lnTo>
                    <a:pt x="180086" y="360044"/>
                  </a:lnTo>
                  <a:lnTo>
                    <a:pt x="227900" y="353610"/>
                  </a:lnTo>
                  <a:lnTo>
                    <a:pt x="270881" y="335454"/>
                  </a:lnTo>
                  <a:lnTo>
                    <a:pt x="307308" y="307292"/>
                  </a:lnTo>
                  <a:lnTo>
                    <a:pt x="335458" y="270843"/>
                  </a:lnTo>
                  <a:lnTo>
                    <a:pt x="353611" y="227826"/>
                  </a:lnTo>
                  <a:lnTo>
                    <a:pt x="360045" y="179958"/>
                  </a:lnTo>
                  <a:lnTo>
                    <a:pt x="353611" y="132100"/>
                  </a:lnTo>
                  <a:lnTo>
                    <a:pt x="335458" y="89106"/>
                  </a:lnTo>
                  <a:lnTo>
                    <a:pt x="307308" y="52689"/>
                  </a:lnTo>
                  <a:lnTo>
                    <a:pt x="270881" y="24558"/>
                  </a:lnTo>
                  <a:lnTo>
                    <a:pt x="227900" y="6424"/>
                  </a:lnTo>
                  <a:lnTo>
                    <a:pt x="18008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20205" y="3563873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958"/>
                  </a:moveTo>
                  <a:lnTo>
                    <a:pt x="6434" y="132100"/>
                  </a:lnTo>
                  <a:lnTo>
                    <a:pt x="24590" y="89106"/>
                  </a:lnTo>
                  <a:lnTo>
                    <a:pt x="52752" y="52689"/>
                  </a:lnTo>
                  <a:lnTo>
                    <a:pt x="89201" y="24558"/>
                  </a:lnTo>
                  <a:lnTo>
                    <a:pt x="132218" y="6424"/>
                  </a:lnTo>
                  <a:lnTo>
                    <a:pt x="180086" y="0"/>
                  </a:lnTo>
                  <a:lnTo>
                    <a:pt x="227900" y="6424"/>
                  </a:lnTo>
                  <a:lnTo>
                    <a:pt x="270881" y="24558"/>
                  </a:lnTo>
                  <a:lnTo>
                    <a:pt x="307308" y="52689"/>
                  </a:lnTo>
                  <a:lnTo>
                    <a:pt x="335458" y="89106"/>
                  </a:lnTo>
                  <a:lnTo>
                    <a:pt x="353611" y="132100"/>
                  </a:lnTo>
                  <a:lnTo>
                    <a:pt x="360045" y="179958"/>
                  </a:lnTo>
                  <a:lnTo>
                    <a:pt x="353611" y="227826"/>
                  </a:lnTo>
                  <a:lnTo>
                    <a:pt x="335458" y="270843"/>
                  </a:lnTo>
                  <a:lnTo>
                    <a:pt x="307308" y="307292"/>
                  </a:lnTo>
                  <a:lnTo>
                    <a:pt x="270881" y="335454"/>
                  </a:lnTo>
                  <a:lnTo>
                    <a:pt x="227900" y="353610"/>
                  </a:lnTo>
                  <a:lnTo>
                    <a:pt x="180086" y="360044"/>
                  </a:lnTo>
                  <a:lnTo>
                    <a:pt x="132218" y="353610"/>
                  </a:lnTo>
                  <a:lnTo>
                    <a:pt x="89201" y="335454"/>
                  </a:lnTo>
                  <a:lnTo>
                    <a:pt x="52752" y="307292"/>
                  </a:lnTo>
                  <a:lnTo>
                    <a:pt x="24590" y="270843"/>
                  </a:lnTo>
                  <a:lnTo>
                    <a:pt x="6434" y="227826"/>
                  </a:lnTo>
                  <a:lnTo>
                    <a:pt x="0" y="179958"/>
                  </a:lnTo>
                  <a:close/>
                </a:path>
              </a:pathLst>
            </a:custGeom>
            <a:ln w="25399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24727" y="35887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66890" y="3510534"/>
            <a:ext cx="36652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Adapter</a:t>
            </a:r>
            <a:r>
              <a:rPr sz="1600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estimations</a:t>
            </a:r>
            <a:r>
              <a:rPr sz="1600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coûts,</a:t>
            </a:r>
            <a:r>
              <a:rPr sz="1600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sites</a:t>
            </a:r>
            <a:r>
              <a:rPr sz="1600" spc="-4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E82"/>
                </a:solidFill>
                <a:latin typeface="Arial"/>
                <a:cs typeface="Arial"/>
              </a:rPr>
              <a:t>web,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brochures,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documents</a:t>
            </a:r>
            <a:r>
              <a:rPr sz="1600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standard…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207505" y="4424171"/>
            <a:ext cx="385445" cy="385445"/>
            <a:chOff x="6207505" y="4424171"/>
            <a:chExt cx="385445" cy="385445"/>
          </a:xfrm>
        </p:grpSpPr>
        <p:sp>
          <p:nvSpPr>
            <p:cNvPr id="36" name="object 36"/>
            <p:cNvSpPr/>
            <p:nvPr/>
          </p:nvSpPr>
          <p:spPr>
            <a:xfrm>
              <a:off x="6220205" y="443687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80086" y="0"/>
                  </a:moveTo>
                  <a:lnTo>
                    <a:pt x="132218" y="6424"/>
                  </a:lnTo>
                  <a:lnTo>
                    <a:pt x="89201" y="24558"/>
                  </a:lnTo>
                  <a:lnTo>
                    <a:pt x="52752" y="52689"/>
                  </a:lnTo>
                  <a:lnTo>
                    <a:pt x="24590" y="89106"/>
                  </a:lnTo>
                  <a:lnTo>
                    <a:pt x="6434" y="132100"/>
                  </a:lnTo>
                  <a:lnTo>
                    <a:pt x="0" y="179958"/>
                  </a:lnTo>
                  <a:lnTo>
                    <a:pt x="6434" y="227817"/>
                  </a:lnTo>
                  <a:lnTo>
                    <a:pt x="24590" y="270811"/>
                  </a:lnTo>
                  <a:lnTo>
                    <a:pt x="52752" y="307228"/>
                  </a:lnTo>
                  <a:lnTo>
                    <a:pt x="89201" y="335359"/>
                  </a:lnTo>
                  <a:lnTo>
                    <a:pt x="132218" y="353493"/>
                  </a:lnTo>
                  <a:lnTo>
                    <a:pt x="180086" y="359917"/>
                  </a:lnTo>
                  <a:lnTo>
                    <a:pt x="227900" y="353493"/>
                  </a:lnTo>
                  <a:lnTo>
                    <a:pt x="270881" y="335359"/>
                  </a:lnTo>
                  <a:lnTo>
                    <a:pt x="307308" y="307228"/>
                  </a:lnTo>
                  <a:lnTo>
                    <a:pt x="335458" y="270811"/>
                  </a:lnTo>
                  <a:lnTo>
                    <a:pt x="353611" y="227817"/>
                  </a:lnTo>
                  <a:lnTo>
                    <a:pt x="360045" y="179958"/>
                  </a:lnTo>
                  <a:lnTo>
                    <a:pt x="353611" y="132100"/>
                  </a:lnTo>
                  <a:lnTo>
                    <a:pt x="335458" y="89106"/>
                  </a:lnTo>
                  <a:lnTo>
                    <a:pt x="307308" y="52689"/>
                  </a:lnTo>
                  <a:lnTo>
                    <a:pt x="270881" y="24558"/>
                  </a:lnTo>
                  <a:lnTo>
                    <a:pt x="227900" y="6424"/>
                  </a:lnTo>
                  <a:lnTo>
                    <a:pt x="18008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20205" y="443687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958"/>
                  </a:moveTo>
                  <a:lnTo>
                    <a:pt x="6434" y="132100"/>
                  </a:lnTo>
                  <a:lnTo>
                    <a:pt x="24590" y="89106"/>
                  </a:lnTo>
                  <a:lnTo>
                    <a:pt x="52752" y="52689"/>
                  </a:lnTo>
                  <a:lnTo>
                    <a:pt x="89201" y="24558"/>
                  </a:lnTo>
                  <a:lnTo>
                    <a:pt x="132218" y="6424"/>
                  </a:lnTo>
                  <a:lnTo>
                    <a:pt x="180086" y="0"/>
                  </a:lnTo>
                  <a:lnTo>
                    <a:pt x="227900" y="6424"/>
                  </a:lnTo>
                  <a:lnTo>
                    <a:pt x="270881" y="24558"/>
                  </a:lnTo>
                  <a:lnTo>
                    <a:pt x="307308" y="52689"/>
                  </a:lnTo>
                  <a:lnTo>
                    <a:pt x="335458" y="89106"/>
                  </a:lnTo>
                  <a:lnTo>
                    <a:pt x="353611" y="132100"/>
                  </a:lnTo>
                  <a:lnTo>
                    <a:pt x="360045" y="179958"/>
                  </a:lnTo>
                  <a:lnTo>
                    <a:pt x="353611" y="227817"/>
                  </a:lnTo>
                  <a:lnTo>
                    <a:pt x="335458" y="270811"/>
                  </a:lnTo>
                  <a:lnTo>
                    <a:pt x="307308" y="307228"/>
                  </a:lnTo>
                  <a:lnTo>
                    <a:pt x="270881" y="335359"/>
                  </a:lnTo>
                  <a:lnTo>
                    <a:pt x="227900" y="353493"/>
                  </a:lnTo>
                  <a:lnTo>
                    <a:pt x="180086" y="359917"/>
                  </a:lnTo>
                  <a:lnTo>
                    <a:pt x="132218" y="353493"/>
                  </a:lnTo>
                  <a:lnTo>
                    <a:pt x="89201" y="335359"/>
                  </a:lnTo>
                  <a:lnTo>
                    <a:pt x="52752" y="307228"/>
                  </a:lnTo>
                  <a:lnTo>
                    <a:pt x="24590" y="270811"/>
                  </a:lnTo>
                  <a:lnTo>
                    <a:pt x="6434" y="227817"/>
                  </a:lnTo>
                  <a:lnTo>
                    <a:pt x="0" y="179958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324727" y="446201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66890" y="4354525"/>
            <a:ext cx="40386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BI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: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adapter</a:t>
            </a:r>
            <a:r>
              <a:rPr sz="1600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les</a:t>
            </a:r>
            <a:r>
              <a:rPr sz="1600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rapports</a:t>
            </a:r>
            <a:r>
              <a:rPr sz="1600" spc="1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existants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+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rapports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scindés</a:t>
            </a:r>
            <a:r>
              <a:rPr sz="1600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à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l’avenir</a:t>
            </a:r>
            <a:r>
              <a:rPr sz="1600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6E82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207505" y="5297042"/>
            <a:ext cx="385445" cy="386080"/>
            <a:chOff x="6207505" y="5297042"/>
            <a:chExt cx="385445" cy="386080"/>
          </a:xfrm>
        </p:grpSpPr>
        <p:sp>
          <p:nvSpPr>
            <p:cNvPr id="41" name="object 41"/>
            <p:cNvSpPr/>
            <p:nvPr/>
          </p:nvSpPr>
          <p:spPr>
            <a:xfrm>
              <a:off x="6220205" y="5309742"/>
              <a:ext cx="360045" cy="360680"/>
            </a:xfrm>
            <a:custGeom>
              <a:avLst/>
              <a:gdLst/>
              <a:ahLst/>
              <a:cxnLst/>
              <a:rect l="l" t="t" r="r" b="b"/>
              <a:pathLst>
                <a:path w="360045" h="360679">
                  <a:moveTo>
                    <a:pt x="180086" y="0"/>
                  </a:move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5"/>
                  </a:lnTo>
                  <a:lnTo>
                    <a:pt x="6434" y="227927"/>
                  </a:lnTo>
                  <a:lnTo>
                    <a:pt x="24590" y="270918"/>
                  </a:lnTo>
                  <a:lnTo>
                    <a:pt x="52752" y="307343"/>
                  </a:lnTo>
                  <a:lnTo>
                    <a:pt x="89201" y="335485"/>
                  </a:lnTo>
                  <a:lnTo>
                    <a:pt x="132218" y="353628"/>
                  </a:lnTo>
                  <a:lnTo>
                    <a:pt x="180086" y="360057"/>
                  </a:lnTo>
                  <a:lnTo>
                    <a:pt x="227900" y="353628"/>
                  </a:lnTo>
                  <a:lnTo>
                    <a:pt x="270881" y="335485"/>
                  </a:lnTo>
                  <a:lnTo>
                    <a:pt x="307308" y="307343"/>
                  </a:lnTo>
                  <a:lnTo>
                    <a:pt x="335458" y="270918"/>
                  </a:lnTo>
                  <a:lnTo>
                    <a:pt x="353611" y="227927"/>
                  </a:lnTo>
                  <a:lnTo>
                    <a:pt x="360045" y="180085"/>
                  </a:lnTo>
                  <a:lnTo>
                    <a:pt x="353611" y="132218"/>
                  </a:lnTo>
                  <a:lnTo>
                    <a:pt x="335458" y="89201"/>
                  </a:lnTo>
                  <a:lnTo>
                    <a:pt x="307308" y="52752"/>
                  </a:lnTo>
                  <a:lnTo>
                    <a:pt x="270881" y="24590"/>
                  </a:lnTo>
                  <a:lnTo>
                    <a:pt x="227900" y="6434"/>
                  </a:lnTo>
                  <a:lnTo>
                    <a:pt x="18008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20205" y="5309742"/>
              <a:ext cx="360045" cy="360680"/>
            </a:xfrm>
            <a:custGeom>
              <a:avLst/>
              <a:gdLst/>
              <a:ahLst/>
              <a:cxnLst/>
              <a:rect l="l" t="t" r="r" b="b"/>
              <a:pathLst>
                <a:path w="360045" h="360679">
                  <a:moveTo>
                    <a:pt x="0" y="180085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6" y="0"/>
                  </a:lnTo>
                  <a:lnTo>
                    <a:pt x="227900" y="6434"/>
                  </a:lnTo>
                  <a:lnTo>
                    <a:pt x="270881" y="24590"/>
                  </a:lnTo>
                  <a:lnTo>
                    <a:pt x="307308" y="52752"/>
                  </a:lnTo>
                  <a:lnTo>
                    <a:pt x="335458" y="89201"/>
                  </a:lnTo>
                  <a:lnTo>
                    <a:pt x="353611" y="132218"/>
                  </a:lnTo>
                  <a:lnTo>
                    <a:pt x="360045" y="180085"/>
                  </a:lnTo>
                  <a:lnTo>
                    <a:pt x="353611" y="227927"/>
                  </a:lnTo>
                  <a:lnTo>
                    <a:pt x="335458" y="270918"/>
                  </a:lnTo>
                  <a:lnTo>
                    <a:pt x="307308" y="307343"/>
                  </a:lnTo>
                  <a:lnTo>
                    <a:pt x="270881" y="335485"/>
                  </a:lnTo>
                  <a:lnTo>
                    <a:pt x="227900" y="353628"/>
                  </a:lnTo>
                  <a:lnTo>
                    <a:pt x="180086" y="360057"/>
                  </a:lnTo>
                  <a:lnTo>
                    <a:pt x="132218" y="353628"/>
                  </a:lnTo>
                  <a:lnTo>
                    <a:pt x="89201" y="335485"/>
                  </a:lnTo>
                  <a:lnTo>
                    <a:pt x="52752" y="307343"/>
                  </a:lnTo>
                  <a:lnTo>
                    <a:pt x="24590" y="270918"/>
                  </a:lnTo>
                  <a:lnTo>
                    <a:pt x="6434" y="227927"/>
                  </a:lnTo>
                  <a:lnTo>
                    <a:pt x="0" y="180085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324727" y="5334711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66890" y="5227065"/>
            <a:ext cx="4480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Adapter</a:t>
            </a:r>
            <a:r>
              <a:rPr sz="1600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les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contrats</a:t>
            </a:r>
            <a:r>
              <a:rPr sz="1600" spc="-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des</a:t>
            </a:r>
            <a:r>
              <a:rPr sz="1600" spc="-2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prestataires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indépendants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(paiement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basé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sur</a:t>
            </a:r>
            <a:r>
              <a:rPr sz="1600" spc="-2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les</a:t>
            </a:r>
            <a:r>
              <a:rPr sz="1600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prestations)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207505" y="6170079"/>
            <a:ext cx="385445" cy="385445"/>
            <a:chOff x="6207505" y="6170079"/>
            <a:chExt cx="385445" cy="385445"/>
          </a:xfrm>
        </p:grpSpPr>
        <p:sp>
          <p:nvSpPr>
            <p:cNvPr id="46" name="object 46"/>
            <p:cNvSpPr/>
            <p:nvPr/>
          </p:nvSpPr>
          <p:spPr>
            <a:xfrm>
              <a:off x="6220205" y="6182779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80086" y="0"/>
                  </a:moveTo>
                  <a:lnTo>
                    <a:pt x="132218" y="6429"/>
                  </a:lnTo>
                  <a:lnTo>
                    <a:pt x="89201" y="24573"/>
                  </a:lnTo>
                  <a:lnTo>
                    <a:pt x="52752" y="52717"/>
                  </a:lnTo>
                  <a:lnTo>
                    <a:pt x="24590" y="89146"/>
                  </a:lnTo>
                  <a:lnTo>
                    <a:pt x="6434" y="132144"/>
                  </a:lnTo>
                  <a:lnTo>
                    <a:pt x="0" y="179997"/>
                  </a:lnTo>
                  <a:lnTo>
                    <a:pt x="6434" y="227849"/>
                  </a:lnTo>
                  <a:lnTo>
                    <a:pt x="24590" y="270847"/>
                  </a:lnTo>
                  <a:lnTo>
                    <a:pt x="52752" y="307276"/>
                  </a:lnTo>
                  <a:lnTo>
                    <a:pt x="89201" y="335420"/>
                  </a:lnTo>
                  <a:lnTo>
                    <a:pt x="132218" y="353564"/>
                  </a:lnTo>
                  <a:lnTo>
                    <a:pt x="180086" y="359994"/>
                  </a:lnTo>
                  <a:lnTo>
                    <a:pt x="227900" y="353564"/>
                  </a:lnTo>
                  <a:lnTo>
                    <a:pt x="270881" y="335420"/>
                  </a:lnTo>
                  <a:lnTo>
                    <a:pt x="307308" y="307276"/>
                  </a:lnTo>
                  <a:lnTo>
                    <a:pt x="335458" y="270847"/>
                  </a:lnTo>
                  <a:lnTo>
                    <a:pt x="353611" y="227849"/>
                  </a:lnTo>
                  <a:lnTo>
                    <a:pt x="360045" y="179997"/>
                  </a:lnTo>
                  <a:lnTo>
                    <a:pt x="353611" y="132144"/>
                  </a:lnTo>
                  <a:lnTo>
                    <a:pt x="335458" y="89146"/>
                  </a:lnTo>
                  <a:lnTo>
                    <a:pt x="307308" y="52717"/>
                  </a:lnTo>
                  <a:lnTo>
                    <a:pt x="270881" y="24573"/>
                  </a:lnTo>
                  <a:lnTo>
                    <a:pt x="227900" y="6429"/>
                  </a:lnTo>
                  <a:lnTo>
                    <a:pt x="18008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20205" y="6182779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997"/>
                  </a:moveTo>
                  <a:lnTo>
                    <a:pt x="6434" y="132144"/>
                  </a:lnTo>
                  <a:lnTo>
                    <a:pt x="24590" y="89146"/>
                  </a:lnTo>
                  <a:lnTo>
                    <a:pt x="52752" y="52717"/>
                  </a:lnTo>
                  <a:lnTo>
                    <a:pt x="89201" y="24573"/>
                  </a:lnTo>
                  <a:lnTo>
                    <a:pt x="132218" y="6429"/>
                  </a:lnTo>
                  <a:lnTo>
                    <a:pt x="180086" y="0"/>
                  </a:lnTo>
                  <a:lnTo>
                    <a:pt x="227900" y="6429"/>
                  </a:lnTo>
                  <a:lnTo>
                    <a:pt x="270881" y="24573"/>
                  </a:lnTo>
                  <a:lnTo>
                    <a:pt x="307308" y="52717"/>
                  </a:lnTo>
                  <a:lnTo>
                    <a:pt x="335458" y="89146"/>
                  </a:lnTo>
                  <a:lnTo>
                    <a:pt x="353611" y="132144"/>
                  </a:lnTo>
                  <a:lnTo>
                    <a:pt x="360045" y="179997"/>
                  </a:lnTo>
                  <a:lnTo>
                    <a:pt x="353611" y="227849"/>
                  </a:lnTo>
                  <a:lnTo>
                    <a:pt x="335458" y="270847"/>
                  </a:lnTo>
                  <a:lnTo>
                    <a:pt x="307308" y="307276"/>
                  </a:lnTo>
                  <a:lnTo>
                    <a:pt x="270881" y="335420"/>
                  </a:lnTo>
                  <a:lnTo>
                    <a:pt x="227900" y="353564"/>
                  </a:lnTo>
                  <a:lnTo>
                    <a:pt x="180086" y="359994"/>
                  </a:lnTo>
                  <a:lnTo>
                    <a:pt x="132218" y="353564"/>
                  </a:lnTo>
                  <a:lnTo>
                    <a:pt x="89201" y="335420"/>
                  </a:lnTo>
                  <a:lnTo>
                    <a:pt x="52752" y="307276"/>
                  </a:lnTo>
                  <a:lnTo>
                    <a:pt x="24590" y="270847"/>
                  </a:lnTo>
                  <a:lnTo>
                    <a:pt x="6434" y="227849"/>
                  </a:lnTo>
                  <a:lnTo>
                    <a:pt x="0" y="179997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324727" y="620826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E82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66890" y="6107074"/>
            <a:ext cx="4131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Adapter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des</a:t>
            </a:r>
            <a:r>
              <a:rPr sz="1600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contrats</a:t>
            </a:r>
            <a:r>
              <a:rPr sz="1600" spc="-1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existants</a:t>
            </a:r>
            <a:r>
              <a:rPr sz="1600" spc="-3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avec</a:t>
            </a:r>
            <a:r>
              <a:rPr sz="1600" spc="-3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certaines </a:t>
            </a:r>
            <a:r>
              <a:rPr sz="1600" dirty="0">
                <a:solidFill>
                  <a:srgbClr val="006E82"/>
                </a:solidFill>
                <a:latin typeface="Arial"/>
                <a:cs typeface="Arial"/>
              </a:rPr>
              <a:t>assurances</a:t>
            </a:r>
            <a:r>
              <a:rPr sz="1600" spc="-8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E82"/>
                </a:solidFill>
                <a:latin typeface="Arial"/>
                <a:cs typeface="Arial"/>
              </a:rPr>
              <a:t>(étrangères)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24560" y="2921584"/>
            <a:ext cx="551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Quelques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points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d’attention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déjà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identifiés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(via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hôpitaux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PoC)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899" y="407774"/>
              <a:ext cx="1182355" cy="7295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02461" y="1955672"/>
            <a:ext cx="1165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FFFF"/>
                </a:solidFill>
                <a:latin typeface="Verdana"/>
                <a:cs typeface="Verdana"/>
              </a:rPr>
              <a:t>Q&amp;R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6" name="object 6" descr="RIZIV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568" y="5858357"/>
            <a:ext cx="9715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552831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0393" y="627319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86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4225" y="1508484"/>
          <a:ext cx="6492240" cy="3176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>
                        <a:alpha val="8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15975" y="1508484"/>
            <a:ext cx="6352540" cy="442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  <a:tabLst>
                <a:tab pos="486409" algn="l"/>
              </a:tabLst>
            </a:pPr>
            <a:r>
              <a:rPr sz="3000" b="1" spc="-75" baseline="-694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000" b="1" baseline="-6944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350" b="1" dirty="0">
                <a:solidFill>
                  <a:srgbClr val="006E82"/>
                </a:solidFill>
                <a:latin typeface="Arial"/>
                <a:cs typeface="Arial"/>
              </a:rPr>
              <a:t>Hervorming</a:t>
            </a:r>
            <a:r>
              <a:rPr sz="1350" b="1" spc="-6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6E82"/>
                </a:solidFill>
                <a:latin typeface="Arial"/>
                <a:cs typeface="Arial"/>
              </a:rPr>
              <a:t>medische</a:t>
            </a:r>
            <a:r>
              <a:rPr sz="1350" b="1" spc="-45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6E82"/>
                </a:solidFill>
                <a:latin typeface="Arial"/>
                <a:cs typeface="Arial"/>
              </a:rPr>
              <a:t>nomenclatuur</a:t>
            </a:r>
            <a:r>
              <a:rPr sz="1350" b="1" spc="-5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6E82"/>
                </a:solidFill>
                <a:latin typeface="Arial"/>
                <a:cs typeface="Arial"/>
              </a:rPr>
              <a:t>|</a:t>
            </a:r>
            <a:r>
              <a:rPr sz="1350" b="1" spc="-60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006E82"/>
                </a:solidFill>
                <a:latin typeface="Arial"/>
                <a:cs typeface="Arial"/>
              </a:rPr>
              <a:t>Inhoudelijk</a:t>
            </a:r>
            <a:endParaRPr sz="1350">
              <a:latin typeface="Arial"/>
              <a:cs typeface="Arial"/>
            </a:endParaRPr>
          </a:p>
          <a:p>
            <a:pPr marL="944244" marR="1486535">
              <a:lnSpc>
                <a:spcPct val="137700"/>
              </a:lnSpc>
              <a:spcBef>
                <a:spcPts val="1245"/>
              </a:spcBef>
            </a:pP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Waarom</a:t>
            </a:r>
            <a:r>
              <a:rPr sz="1600" i="1" spc="-6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wordt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de</a:t>
            </a:r>
            <a:r>
              <a:rPr sz="1600" i="1" spc="-5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nomenclatuur</a:t>
            </a:r>
            <a:r>
              <a:rPr sz="1600" i="1" spc="-3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hervormd?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Wat</a:t>
            </a:r>
            <a:r>
              <a:rPr sz="1600" i="1" spc="-5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verandert</a:t>
            </a:r>
            <a:r>
              <a:rPr sz="1600" i="1" spc="-2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er</a:t>
            </a:r>
            <a:r>
              <a:rPr sz="1600" i="1" spc="-3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concreet?</a:t>
            </a:r>
            <a:endParaRPr sz="1600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  <a:spcBef>
                <a:spcPts val="720"/>
              </a:spcBef>
            </a:pP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Hoe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wordt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de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verandering</a:t>
            </a:r>
            <a:r>
              <a:rPr sz="1600" i="1" spc="-1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van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de</a:t>
            </a:r>
            <a:r>
              <a:rPr sz="1600" i="1" spc="-3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nomenclatuur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 uitgevoerd?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486409" algn="l"/>
              </a:tabLst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Hervorming</a:t>
            </a:r>
            <a:r>
              <a:rPr sz="2700" b="1" spc="-22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medische</a:t>
            </a:r>
            <a:r>
              <a:rPr sz="2700" b="1" spc="-67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nomenclatuur</a:t>
            </a:r>
            <a:r>
              <a:rPr sz="2700" b="1" spc="-89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|</a:t>
            </a:r>
            <a:r>
              <a:rPr sz="2700" b="1" spc="-60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i="1" spc="-15" baseline="1543" dirty="0">
                <a:solidFill>
                  <a:srgbClr val="006E82"/>
                </a:solidFill>
                <a:latin typeface="Arial"/>
                <a:cs typeface="Arial"/>
              </a:rPr>
              <a:t>Digitalisering</a:t>
            </a:r>
            <a:endParaRPr sz="2700" baseline="154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</a:pP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Waarom</a:t>
            </a:r>
            <a:r>
              <a:rPr sz="1600" i="1" spc="-8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digitaliseren?</a:t>
            </a:r>
            <a:endParaRPr sz="1600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  <a:spcBef>
                <a:spcPts val="720"/>
              </a:spcBef>
            </a:pP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Wat</a:t>
            </a:r>
            <a:r>
              <a:rPr sz="1600" i="1" spc="-5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verandert</a:t>
            </a:r>
            <a:r>
              <a:rPr sz="1600" i="1" spc="-20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er</a:t>
            </a:r>
            <a:r>
              <a:rPr sz="1600" i="1" spc="-3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concreet?</a:t>
            </a:r>
            <a:endParaRPr sz="1600">
              <a:latin typeface="Arial"/>
              <a:cs typeface="Arial"/>
            </a:endParaRPr>
          </a:p>
          <a:p>
            <a:pPr marL="944244">
              <a:lnSpc>
                <a:spcPct val="100000"/>
              </a:lnSpc>
              <a:spcBef>
                <a:spcPts val="720"/>
              </a:spcBef>
            </a:pPr>
            <a:r>
              <a:rPr sz="1600" i="1" dirty="0">
                <a:solidFill>
                  <a:srgbClr val="45969F"/>
                </a:solidFill>
                <a:latin typeface="Arial"/>
                <a:cs typeface="Arial"/>
              </a:rPr>
              <a:t>Hoe</a:t>
            </a:r>
            <a:r>
              <a:rPr sz="1600" i="1" spc="-15" dirty="0">
                <a:solidFill>
                  <a:srgbClr val="45969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5969F"/>
                </a:solidFill>
                <a:latin typeface="Arial"/>
                <a:cs typeface="Arial"/>
              </a:rPr>
              <a:t>digitaliseren?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600">
              <a:latin typeface="Arial"/>
              <a:cs typeface="Arial"/>
            </a:endParaRPr>
          </a:p>
          <a:p>
            <a:pPr marR="949325" algn="r">
              <a:lnSpc>
                <a:spcPct val="100000"/>
              </a:lnSpc>
            </a:pPr>
            <a:r>
              <a:rPr sz="2400" i="1" spc="-10" dirty="0">
                <a:solidFill>
                  <a:srgbClr val="006E82"/>
                </a:solidFill>
                <a:latin typeface="Verdana"/>
                <a:cs typeface="Verdana"/>
              </a:rPr>
              <a:t>Pauze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95"/>
              </a:spcBef>
              <a:tabLst>
                <a:tab pos="486409" algn="l"/>
              </a:tabLst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Change-</a:t>
            </a:r>
            <a:r>
              <a:rPr sz="2700" b="1" spc="-22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6E82"/>
                </a:solidFill>
                <a:latin typeface="Arial"/>
                <a:cs typeface="Arial"/>
              </a:rPr>
              <a:t>&amp;</a:t>
            </a:r>
            <a:r>
              <a:rPr sz="2700" b="1" spc="-22" baseline="1543" dirty="0">
                <a:solidFill>
                  <a:srgbClr val="006E82"/>
                </a:solidFill>
                <a:latin typeface="Arial"/>
                <a:cs typeface="Arial"/>
              </a:rPr>
              <a:t> </a:t>
            </a:r>
            <a:r>
              <a:rPr sz="2700" b="1" spc="-15" baseline="1543" dirty="0">
                <a:solidFill>
                  <a:srgbClr val="006E82"/>
                </a:solidFill>
                <a:latin typeface="Arial"/>
                <a:cs typeface="Arial"/>
              </a:rPr>
              <a:t>Communicatieondersteuning</a:t>
            </a:r>
            <a:endParaRPr sz="2700" baseline="1543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099" y="1310195"/>
            <a:ext cx="10022840" cy="5454650"/>
            <a:chOff x="438099" y="1310195"/>
            <a:chExt cx="10022840" cy="5454650"/>
          </a:xfrm>
        </p:grpSpPr>
        <p:sp>
          <p:nvSpPr>
            <p:cNvPr id="8" name="object 8"/>
            <p:cNvSpPr/>
            <p:nvPr/>
          </p:nvSpPr>
          <p:spPr>
            <a:xfrm>
              <a:off x="460324" y="1313688"/>
              <a:ext cx="0" cy="3428365"/>
            </a:xfrm>
            <a:custGeom>
              <a:avLst/>
              <a:gdLst/>
              <a:ahLst/>
              <a:cxnLst/>
              <a:rect l="l" t="t" r="r" b="b"/>
              <a:pathLst>
                <a:path h="3428365">
                  <a:moveTo>
                    <a:pt x="0" y="0"/>
                  </a:moveTo>
                  <a:lnTo>
                    <a:pt x="0" y="3428365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90098" y="1313688"/>
              <a:ext cx="0" cy="3428365"/>
            </a:xfrm>
            <a:custGeom>
              <a:avLst/>
              <a:gdLst/>
              <a:ahLst/>
              <a:cxnLst/>
              <a:rect l="l" t="t" r="r" b="b"/>
              <a:pathLst>
                <a:path h="3428365">
                  <a:moveTo>
                    <a:pt x="0" y="0"/>
                  </a:moveTo>
                  <a:lnTo>
                    <a:pt x="0" y="3428365"/>
                  </a:lnTo>
                </a:path>
              </a:pathLst>
            </a:custGeom>
            <a:ln w="6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149" y="1316831"/>
              <a:ext cx="9936480" cy="0"/>
            </a:xfrm>
            <a:custGeom>
              <a:avLst/>
              <a:gdLst/>
              <a:ahLst/>
              <a:cxnLst/>
              <a:rect l="l" t="t" r="r" b="b"/>
              <a:pathLst>
                <a:path w="9936480">
                  <a:moveTo>
                    <a:pt x="0" y="0"/>
                  </a:moveTo>
                  <a:lnTo>
                    <a:pt x="9936149" y="0"/>
                  </a:lnTo>
                </a:path>
              </a:pathLst>
            </a:custGeom>
            <a:ln w="62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 descr="A cup of coffee with steam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6080" y="4735969"/>
              <a:ext cx="696184" cy="70534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86898" y="5455576"/>
              <a:ext cx="48260" cy="648335"/>
            </a:xfrm>
            <a:custGeom>
              <a:avLst/>
              <a:gdLst/>
              <a:ahLst/>
              <a:cxnLst/>
              <a:rect l="l" t="t" r="r" b="b"/>
              <a:pathLst>
                <a:path w="48259" h="648335">
                  <a:moveTo>
                    <a:pt x="0" y="648004"/>
                  </a:moveTo>
                  <a:lnTo>
                    <a:pt x="48044" y="648004"/>
                  </a:lnTo>
                  <a:lnTo>
                    <a:pt x="48044" y="0"/>
                  </a:lnTo>
                  <a:lnTo>
                    <a:pt x="0" y="0"/>
                  </a:lnTo>
                  <a:lnTo>
                    <a:pt x="0" y="648004"/>
                  </a:lnTo>
                  <a:close/>
                </a:path>
              </a:pathLst>
            </a:custGeom>
            <a:solidFill>
              <a:srgbClr val="E7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499" y="6103576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4">
                  <a:moveTo>
                    <a:pt x="648004" y="0"/>
                  </a:moveTo>
                  <a:lnTo>
                    <a:pt x="0" y="0"/>
                  </a:lnTo>
                  <a:lnTo>
                    <a:pt x="0" y="648004"/>
                  </a:lnTo>
                  <a:lnTo>
                    <a:pt x="648004" y="648004"/>
                  </a:lnTo>
                  <a:lnTo>
                    <a:pt x="648004" y="0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1491" y="6103576"/>
              <a:ext cx="9323705" cy="648335"/>
            </a:xfrm>
            <a:custGeom>
              <a:avLst/>
              <a:gdLst/>
              <a:ahLst/>
              <a:cxnLst/>
              <a:rect l="l" t="t" r="r" b="b"/>
              <a:pathLst>
                <a:path w="9323705" h="648334">
                  <a:moveTo>
                    <a:pt x="9323451" y="0"/>
                  </a:moveTo>
                  <a:lnTo>
                    <a:pt x="0" y="0"/>
                  </a:lnTo>
                  <a:lnTo>
                    <a:pt x="0" y="648004"/>
                  </a:lnTo>
                  <a:lnTo>
                    <a:pt x="9323451" y="648004"/>
                  </a:lnTo>
                  <a:lnTo>
                    <a:pt x="9323451" y="0"/>
                  </a:lnTo>
                  <a:close/>
                </a:path>
              </a:pathLst>
            </a:custGeom>
            <a:solidFill>
              <a:srgbClr val="E7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1491" y="6099238"/>
              <a:ext cx="0" cy="659130"/>
            </a:xfrm>
            <a:custGeom>
              <a:avLst/>
              <a:gdLst/>
              <a:ahLst/>
              <a:cxnLst/>
              <a:rect l="l" t="t" r="r" b="b"/>
              <a:pathLst>
                <a:path h="659129">
                  <a:moveTo>
                    <a:pt x="0" y="0"/>
                  </a:moveTo>
                  <a:lnTo>
                    <a:pt x="0" y="6586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149" y="6103581"/>
              <a:ext cx="9984740" cy="0"/>
            </a:xfrm>
            <a:custGeom>
              <a:avLst/>
              <a:gdLst/>
              <a:ahLst/>
              <a:cxnLst/>
              <a:rect l="l" t="t" r="r" b="b"/>
              <a:pathLst>
                <a:path w="9984740">
                  <a:moveTo>
                    <a:pt x="0" y="0"/>
                  </a:moveTo>
                  <a:lnTo>
                    <a:pt x="998415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3499" y="5449188"/>
              <a:ext cx="9972040" cy="1309370"/>
            </a:xfrm>
            <a:custGeom>
              <a:avLst/>
              <a:gdLst/>
              <a:ahLst/>
              <a:cxnLst/>
              <a:rect l="l" t="t" r="r" b="b"/>
              <a:pathLst>
                <a:path w="9972040" h="1309370">
                  <a:moveTo>
                    <a:pt x="0" y="0"/>
                  </a:moveTo>
                  <a:lnTo>
                    <a:pt x="0" y="1308742"/>
                  </a:lnTo>
                </a:path>
                <a:path w="9972040" h="1309370">
                  <a:moveTo>
                    <a:pt x="9971455" y="0"/>
                  </a:moveTo>
                  <a:lnTo>
                    <a:pt x="9971455" y="130874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0324" y="544918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149" y="5455538"/>
              <a:ext cx="9984740" cy="1296670"/>
            </a:xfrm>
            <a:custGeom>
              <a:avLst/>
              <a:gdLst/>
              <a:ahLst/>
              <a:cxnLst/>
              <a:rect l="l" t="t" r="r" b="b"/>
              <a:pathLst>
                <a:path w="9984740" h="1296670">
                  <a:moveTo>
                    <a:pt x="9929749" y="0"/>
                  </a:moveTo>
                  <a:lnTo>
                    <a:pt x="9984155" y="0"/>
                  </a:lnTo>
                </a:path>
                <a:path w="9984740" h="1296670">
                  <a:moveTo>
                    <a:pt x="0" y="1296042"/>
                  </a:moveTo>
                  <a:lnTo>
                    <a:pt x="9984155" y="129604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03275" y="625642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0345" y="6273190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E82"/>
                </a:solidFill>
                <a:latin typeface="Arial"/>
                <a:cs typeface="Arial"/>
              </a:rPr>
              <a:t>Q&amp;R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3499" y="1319974"/>
            <a:ext cx="10635615" cy="5301615"/>
            <a:chOff x="463499" y="1319974"/>
            <a:chExt cx="10635615" cy="5301615"/>
          </a:xfrm>
        </p:grpSpPr>
        <p:sp>
          <p:nvSpPr>
            <p:cNvPr id="23" name="object 23"/>
            <p:cNvSpPr/>
            <p:nvPr/>
          </p:nvSpPr>
          <p:spPr>
            <a:xfrm>
              <a:off x="463499" y="1319974"/>
              <a:ext cx="9923780" cy="4779645"/>
            </a:xfrm>
            <a:custGeom>
              <a:avLst/>
              <a:gdLst/>
              <a:ahLst/>
              <a:cxnLst/>
              <a:rect l="l" t="t" r="r" b="b"/>
              <a:pathLst>
                <a:path w="9923780" h="4779645">
                  <a:moveTo>
                    <a:pt x="9923399" y="0"/>
                  </a:moveTo>
                  <a:lnTo>
                    <a:pt x="0" y="0"/>
                  </a:lnTo>
                  <a:lnTo>
                    <a:pt x="0" y="4779264"/>
                  </a:lnTo>
                  <a:lnTo>
                    <a:pt x="9923399" y="4779264"/>
                  </a:lnTo>
                  <a:lnTo>
                    <a:pt x="9923399" y="0"/>
                  </a:lnTo>
                  <a:close/>
                </a:path>
              </a:pathLst>
            </a:custGeom>
            <a:solidFill>
              <a:srgbClr val="F1F1F1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88067" y="6250457"/>
              <a:ext cx="1398270" cy="358775"/>
            </a:xfrm>
            <a:custGeom>
              <a:avLst/>
              <a:gdLst/>
              <a:ahLst/>
              <a:cxnLst/>
              <a:rect l="l" t="t" r="r" b="b"/>
              <a:pathLst>
                <a:path w="1398270" h="358775">
                  <a:moveTo>
                    <a:pt x="179197" y="0"/>
                  </a:moveTo>
                  <a:lnTo>
                    <a:pt x="0" y="179171"/>
                  </a:lnTo>
                  <a:lnTo>
                    <a:pt x="179197" y="358330"/>
                  </a:lnTo>
                  <a:lnTo>
                    <a:pt x="179197" y="268757"/>
                  </a:lnTo>
                  <a:lnTo>
                    <a:pt x="1397761" y="268757"/>
                  </a:lnTo>
                  <a:lnTo>
                    <a:pt x="1397761" y="89585"/>
                  </a:lnTo>
                  <a:lnTo>
                    <a:pt x="179197" y="89585"/>
                  </a:lnTo>
                  <a:lnTo>
                    <a:pt x="179197" y="0"/>
                  </a:lnTo>
                  <a:close/>
                </a:path>
              </a:pathLst>
            </a:custGeom>
            <a:solidFill>
              <a:srgbClr val="006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688067" y="6250457"/>
              <a:ext cx="1398270" cy="358775"/>
            </a:xfrm>
            <a:custGeom>
              <a:avLst/>
              <a:gdLst/>
              <a:ahLst/>
              <a:cxnLst/>
              <a:rect l="l" t="t" r="r" b="b"/>
              <a:pathLst>
                <a:path w="1398270" h="358775">
                  <a:moveTo>
                    <a:pt x="1397761" y="268757"/>
                  </a:moveTo>
                  <a:lnTo>
                    <a:pt x="179197" y="268757"/>
                  </a:lnTo>
                  <a:lnTo>
                    <a:pt x="179197" y="358330"/>
                  </a:lnTo>
                  <a:lnTo>
                    <a:pt x="0" y="179171"/>
                  </a:lnTo>
                  <a:lnTo>
                    <a:pt x="179197" y="0"/>
                  </a:lnTo>
                  <a:lnTo>
                    <a:pt x="179197" y="89585"/>
                  </a:lnTo>
                  <a:lnTo>
                    <a:pt x="1397761" y="89585"/>
                  </a:lnTo>
                  <a:lnTo>
                    <a:pt x="1397761" y="268757"/>
                  </a:lnTo>
                  <a:close/>
                </a:path>
              </a:pathLst>
            </a:custGeom>
            <a:ln w="25400">
              <a:solidFill>
                <a:srgbClr val="006E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6400">
              <a:lnSpc>
                <a:spcPct val="100000"/>
              </a:lnSpc>
              <a:spcBef>
                <a:spcPts val="105"/>
              </a:spcBef>
            </a:pPr>
            <a:r>
              <a:rPr dirty="0"/>
              <a:t>Questions</a:t>
            </a:r>
            <a:r>
              <a:rPr spc="-40" dirty="0"/>
              <a:t> </a:t>
            </a:r>
            <a:r>
              <a:rPr dirty="0"/>
              <a:t>recueillies</a:t>
            </a:r>
            <a:r>
              <a:rPr spc="-40" dirty="0"/>
              <a:t> </a:t>
            </a:r>
            <a:r>
              <a:rPr dirty="0"/>
              <a:t>pendant</a:t>
            </a:r>
            <a:r>
              <a:rPr spc="-5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dirty="0"/>
              <a:t>séance</a:t>
            </a:r>
            <a:r>
              <a:rPr spc="-20" dirty="0"/>
              <a:t> </a:t>
            </a:r>
            <a:r>
              <a:rPr sz="1400" b="0" i="1" spc="-10" dirty="0">
                <a:latin typeface="Verdana"/>
                <a:cs typeface="Verdana"/>
              </a:rPr>
              <a:t>(1/4)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491" y="1696211"/>
            <a:ext cx="10469880" cy="48950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850" y="1723542"/>
            <a:ext cx="10374503" cy="480060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31087" y="1718754"/>
          <a:ext cx="10460355" cy="479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"Quelle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votre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question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votre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réflexion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?"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softs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contrats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différents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différents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qui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paie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quoi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procède-t-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traiter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hospitalisations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qui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débuté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sous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l’ancienne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mais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poursuivent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sous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nouvelle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Période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transitoire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est-elle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envisageable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qu’en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est-il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factures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retard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corrections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Quid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du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calendrier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réforme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 la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dentaire?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psychiatriques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seront-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associés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pilote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ultérieure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Cohabitation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entre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codes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chiffres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codes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chiffres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facturation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(Transition)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source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authentique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sera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toujours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texte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(AR,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circulaire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)?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30835">
                        <a:lnSpc>
                          <a:spcPts val="14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L’ICHI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sera-t-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langage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codage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procédures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RHM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(MZG)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Relié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l’ICD-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qu’en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est-il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SNOMED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mapping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Hôpital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vers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Poc2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différents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43865">
                        <a:lnSpc>
                          <a:spcPts val="14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Quel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timing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approximatif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mise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place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reforme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dentistes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paramédicaux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(phase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pro)?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liste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hopitaux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pilotes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est-elle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publique?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5260">
                        <a:lnSpc>
                          <a:spcPct val="834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principales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firmes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software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elles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confirmé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leur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capacité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d’accompagner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POC2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timings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vous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proposez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d’octobre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2026?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timing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paraît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court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vu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nombreuses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interconnections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entre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softwares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sein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des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hôpitaux.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Ceci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nous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paraît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essentiel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avant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passer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v1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usage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parallèle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POC2.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Quel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sera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coût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cette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transition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software,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va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supporter?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liste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pilotes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est-elle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disponible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87</a:t>
            </a:fld>
            <a:endParaRPr spc="-25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6400">
              <a:lnSpc>
                <a:spcPct val="100000"/>
              </a:lnSpc>
              <a:spcBef>
                <a:spcPts val="105"/>
              </a:spcBef>
            </a:pPr>
            <a:r>
              <a:rPr dirty="0"/>
              <a:t>Questions</a:t>
            </a:r>
            <a:r>
              <a:rPr spc="-40" dirty="0"/>
              <a:t> </a:t>
            </a:r>
            <a:r>
              <a:rPr dirty="0"/>
              <a:t>recueillies</a:t>
            </a:r>
            <a:r>
              <a:rPr spc="-40" dirty="0"/>
              <a:t> </a:t>
            </a:r>
            <a:r>
              <a:rPr dirty="0"/>
              <a:t>pendant</a:t>
            </a:r>
            <a:r>
              <a:rPr spc="-5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dirty="0"/>
              <a:t>séance</a:t>
            </a:r>
            <a:r>
              <a:rPr spc="-20" dirty="0"/>
              <a:t> </a:t>
            </a:r>
            <a:r>
              <a:rPr sz="1400" b="0" i="1" spc="-10" dirty="0">
                <a:latin typeface="Verdana"/>
                <a:cs typeface="Verdana"/>
              </a:rPr>
              <a:t>(2/4)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491" y="1696211"/>
            <a:ext cx="10469880" cy="4855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850" y="1723542"/>
            <a:ext cx="10374503" cy="475996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31087" y="1718754"/>
          <a:ext cx="10460355" cy="479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"Quelle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votre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question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votre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réflexion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?"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t-on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tenu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compte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règles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d’application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qui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mentionnent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d’autres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prestations,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telles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règles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cumul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Ces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cumuls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sont-ils,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exemple,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subdivisés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groupes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peut-on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être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Hopital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POC2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numéro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différent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est-il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attribué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prestation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selon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qu’elle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réalisée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ambulatoire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hospitalisation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308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dryrun,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médecins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devront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encoder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deux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fois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leur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facturation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fois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ancienne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fois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nouvelle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juste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fois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nouvelle,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auront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libre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justifier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désaccord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 coding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proposé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Est-il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connu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publiquement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quels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participent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PoC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Avez-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vous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pensé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Initiatives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Habitations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Protégées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parmi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institutions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impactées?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historiques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seront-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communiqués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aura-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t-il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financier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temporaire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soutenir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renfort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équipes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qui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devront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intégrer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hôpitaux?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4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cadre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développement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projets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liés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qu’hôpital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possible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d’avoir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un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54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accès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aux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nouvelles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normes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afin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voir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permettront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pérennité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projet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POC2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ont-ils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été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définitivement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désignés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746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73990">
                        <a:lnSpc>
                          <a:spcPct val="834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Est-ce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même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espace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temporel,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tarification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devront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également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déployer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dry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run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mise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route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nouveau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financement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drg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et/ou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réforme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finhosta.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Est-il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prévu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coordination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entre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spf,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inami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cabinet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afin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tout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appliquer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même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temps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qui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serait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humainement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impossible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équipes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?une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ligne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temps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commune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aux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afin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anticiper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zones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tension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serait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appréciable...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Voire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même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rêvons,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eegions.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88</a:t>
            </a:fld>
            <a:endParaRPr spc="-25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6400">
              <a:lnSpc>
                <a:spcPct val="100000"/>
              </a:lnSpc>
              <a:spcBef>
                <a:spcPts val="105"/>
              </a:spcBef>
            </a:pPr>
            <a:r>
              <a:rPr dirty="0"/>
              <a:t>Questions</a:t>
            </a:r>
            <a:r>
              <a:rPr spc="-40" dirty="0"/>
              <a:t> </a:t>
            </a:r>
            <a:r>
              <a:rPr dirty="0"/>
              <a:t>recueillies</a:t>
            </a:r>
            <a:r>
              <a:rPr spc="-40" dirty="0"/>
              <a:t> </a:t>
            </a:r>
            <a:r>
              <a:rPr dirty="0"/>
              <a:t>pendant</a:t>
            </a:r>
            <a:r>
              <a:rPr spc="-5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dirty="0"/>
              <a:t>séance</a:t>
            </a:r>
            <a:r>
              <a:rPr spc="-20" dirty="0"/>
              <a:t> </a:t>
            </a:r>
            <a:r>
              <a:rPr sz="1400" b="0" i="1" spc="-10" dirty="0">
                <a:latin typeface="Verdana"/>
                <a:cs typeface="Verdana"/>
              </a:rPr>
              <a:t>(3/4)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491" y="1696211"/>
            <a:ext cx="10469880" cy="46161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850" y="1723542"/>
            <a:ext cx="10374503" cy="452120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31087" y="1718754"/>
          <a:ext cx="10460355" cy="479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"Quelle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votre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question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votre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réflexion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?"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74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206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Est-il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déjà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connu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détail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méthodologie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PoC2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démarrera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partir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d’avril.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déroulera-t-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pratiquement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qu’attend-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concrètement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hôpitaux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 Un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double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enregistrement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restera-t-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nécessaire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pendant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PoC2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746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Concernant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dry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nationale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cela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exige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(comme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PoC2)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toute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façon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enregistrement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parallèle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V0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V1.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Avez-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vous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déjà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vision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claire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mise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pratique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78130" indent="-186690">
                        <a:lnSpc>
                          <a:spcPct val="100000"/>
                        </a:lnSpc>
                        <a:buAutoNum type="alphaLcPeriod"/>
                        <a:tabLst>
                          <a:tab pos="27813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Application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simultanée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l’échelle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tout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l’hôpital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Pendant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combien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temps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87020" indent="-195580">
                        <a:lnSpc>
                          <a:spcPct val="100000"/>
                        </a:lnSpc>
                        <a:buAutoNum type="alphaLcPeriod"/>
                        <a:tabLst>
                          <a:tab pos="28702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Lots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travail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Séquentiels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incrémentiels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746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actuelle,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compte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nombreuses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liaisons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entre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numéros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(environ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130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000),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par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7829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exemple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cumulable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non,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conditionnel,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…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gérez-vous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cela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tenez-vous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déjà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compte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Allez-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vous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prévoir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l’avenir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t-il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également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quelque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chose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prévu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pseudocodes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Régions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(Flandre,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Wallonie,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Bruxelles)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29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quelle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mesure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scission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entre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honoraires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purs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»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coûts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sera-t-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elle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imposée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titre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indicatif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obligatoire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(dans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cadre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financement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hospitalier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cadre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d’un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hôpital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répartition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coûts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réelle)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niveau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poc2,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est-ce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médecins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devront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faire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double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encodage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Version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version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V1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4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Où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sont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softs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concernant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l’enregistrement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parallèle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V0/V1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S’agira-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t-il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d’un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double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enregistrement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d’un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entre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54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nomenclatures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V0 et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V1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32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planning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n’est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respecté,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dry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sera-t-elle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raccourcie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date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butoir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2029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sera-t-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elle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reportée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89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1908" y="3609797"/>
            <a:ext cx="10119360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Réforme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nomenclature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prestations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médicales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médecins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|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Contenu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000" b="1" spc="-20" dirty="0">
                <a:solidFill>
                  <a:srgbClr val="006E82"/>
                </a:solidFill>
                <a:latin typeface="Verdana"/>
                <a:cs typeface="Verdana"/>
              </a:rPr>
              <a:t>QUOI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99" y="407774"/>
            <a:ext cx="1182355" cy="72955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82" rIns="0" bIns="0" rtlCol="0">
            <a:spAutoFit/>
          </a:bodyPr>
          <a:lstStyle/>
          <a:p>
            <a:pPr marL="2946400">
              <a:lnSpc>
                <a:spcPct val="100000"/>
              </a:lnSpc>
              <a:spcBef>
                <a:spcPts val="105"/>
              </a:spcBef>
            </a:pPr>
            <a:r>
              <a:rPr dirty="0"/>
              <a:t>Questions</a:t>
            </a:r>
            <a:r>
              <a:rPr spc="-40" dirty="0"/>
              <a:t> </a:t>
            </a:r>
            <a:r>
              <a:rPr dirty="0"/>
              <a:t>recueillies</a:t>
            </a:r>
            <a:r>
              <a:rPr spc="-40" dirty="0"/>
              <a:t> </a:t>
            </a:r>
            <a:r>
              <a:rPr dirty="0"/>
              <a:t>pendant</a:t>
            </a:r>
            <a:r>
              <a:rPr spc="-5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dirty="0"/>
              <a:t>séance</a:t>
            </a:r>
            <a:r>
              <a:rPr spc="-20" dirty="0"/>
              <a:t> </a:t>
            </a:r>
            <a:r>
              <a:rPr sz="1400" b="0" i="1" spc="-10" dirty="0">
                <a:latin typeface="Verdana"/>
                <a:cs typeface="Verdana"/>
              </a:rPr>
              <a:t>(4/4)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628" y="1705313"/>
            <a:ext cx="10451607" cy="1956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850" y="1723517"/>
            <a:ext cx="10374503" cy="187960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31087" y="1718754"/>
          <a:ext cx="10460355" cy="479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"Quelle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votre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question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votre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réflexion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?"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33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4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montants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auront-ils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règles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d’application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structurées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propres,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seront-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intégrés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règles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d’application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54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prestations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34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4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Comment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voyez-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vous des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règles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remboursement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telles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1×/5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nouvelle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Faudra-t-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il,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54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pendant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transitoire,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comparer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l’ancienne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35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aura-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t-il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tableau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conversion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entre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l’ancienne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nouvelle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nomenclature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36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4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Fera-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t-on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usage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SNOMED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coder,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exemple,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topographie,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afin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standardiser/simplifier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l’échange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les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54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logiciels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médicaux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  <a:solidFill>
                      <a:srgbClr val="DAECEE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fld id="{81D60167-4931-47E6-BA6A-407CBD079E47}" type="slidenum">
              <a:rPr spc="-25" dirty="0"/>
              <a:t>90</a:t>
            </a:fld>
            <a:endParaRPr spc="-25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0782" y="2400261"/>
            <a:ext cx="4239006" cy="4193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53329" y="495681"/>
            <a:ext cx="3921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E82"/>
                </a:solidFill>
                <a:latin typeface="Verdana"/>
                <a:cs typeface="Verdana"/>
              </a:rPr>
              <a:t>Questions</a:t>
            </a:r>
            <a:r>
              <a:rPr sz="2000" b="1" spc="-40" dirty="0">
                <a:solidFill>
                  <a:srgbClr val="006E82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006E82"/>
                </a:solidFill>
                <a:latin typeface="Verdana"/>
                <a:cs typeface="Verdana"/>
              </a:rPr>
              <a:t>supplémentaires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5651" y="1446237"/>
            <a:ext cx="8334375" cy="831215"/>
          </a:xfrm>
          <a:custGeom>
            <a:avLst/>
            <a:gdLst/>
            <a:ahLst/>
            <a:cxnLst/>
            <a:rect l="l" t="t" r="r" b="b"/>
            <a:pathLst>
              <a:path w="8334375" h="831214">
                <a:moveTo>
                  <a:pt x="0" y="830999"/>
                </a:moveTo>
                <a:lnTo>
                  <a:pt x="8334248" y="830999"/>
                </a:lnTo>
                <a:lnTo>
                  <a:pt x="833424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2405888" y="1471625"/>
            <a:ext cx="81121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Scannez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le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code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QR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ci-</a:t>
            </a:r>
            <a:r>
              <a:rPr sz="2400" b="0" dirty="0">
                <a:latin typeface="Arial"/>
                <a:cs typeface="Arial"/>
              </a:rPr>
              <a:t>dessous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pour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poser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vos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questions.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latin typeface="Arial"/>
                <a:cs typeface="Arial"/>
              </a:rPr>
              <a:t>Les</a:t>
            </a:r>
            <a:r>
              <a:rPr sz="2400" b="0" spc="-7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réponses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seront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fournies</a:t>
            </a:r>
            <a:r>
              <a:rPr sz="2400" b="0" spc="-7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ultérieurement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dans</a:t>
            </a:r>
            <a:r>
              <a:rPr sz="2400" b="0" spc="-7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une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FAQ.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500" y="836675"/>
            <a:ext cx="9842500" cy="714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384" y="410187"/>
            <a:ext cx="1727890" cy="729558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041908" y="4438015"/>
            <a:ext cx="8062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MERCI</a:t>
            </a:r>
            <a:r>
              <a:rPr sz="4000" spc="-114" dirty="0"/>
              <a:t> </a:t>
            </a:r>
            <a:r>
              <a:rPr sz="4000" dirty="0"/>
              <a:t>DE</a:t>
            </a:r>
            <a:r>
              <a:rPr sz="4000" spc="-125" dirty="0"/>
              <a:t> </a:t>
            </a:r>
            <a:r>
              <a:rPr sz="4000" dirty="0"/>
              <a:t>VOTRE</a:t>
            </a:r>
            <a:r>
              <a:rPr sz="4000" spc="-114" dirty="0"/>
              <a:t> </a:t>
            </a:r>
            <a:r>
              <a:rPr sz="4000" spc="-10" dirty="0"/>
              <a:t>PRÉSENCE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1280393" y="6290109"/>
            <a:ext cx="2235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spc="-25" dirty="0">
                <a:latin typeface="Arial"/>
                <a:cs typeface="Arial"/>
              </a:rPr>
              <a:t>92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6461</Words>
  <Application>Microsoft Office PowerPoint</Application>
  <PresentationFormat>Breedbeeld</PresentationFormat>
  <Paragraphs>1132</Paragraphs>
  <Slides>92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92</vt:i4>
      </vt:variant>
    </vt:vector>
  </HeadingPairs>
  <TitlesOfParts>
    <vt:vector size="102" baseType="lpstr">
      <vt:lpstr>Arial</vt:lpstr>
      <vt:lpstr>Calibri</vt:lpstr>
      <vt:lpstr>Cambria Math</vt:lpstr>
      <vt:lpstr>Courier New</vt:lpstr>
      <vt:lpstr>Liberation Sans Narrow</vt:lpstr>
      <vt:lpstr>Segoe UI Symbol</vt:lpstr>
      <vt:lpstr>Times New Roman</vt:lpstr>
      <vt:lpstr>Verdana</vt:lpstr>
      <vt:lpstr>Wingdings</vt:lpstr>
      <vt:lpstr>Office Theme</vt:lpstr>
      <vt:lpstr>Hervorming Nomenclatuur | Nationale Kick Off Digitalisering</vt:lpstr>
      <vt:lpstr>Bienvenue / Introduction</vt:lpstr>
      <vt:lpstr>Agenda</vt:lpstr>
      <vt:lpstr>Questions?</vt:lpstr>
      <vt:lpstr>Réforme de la nomenclature des prestations médicales des médecins | Contenu</vt:lpstr>
      <vt:lpstr>PowerPoint-presentatie</vt:lpstr>
      <vt:lpstr>01 valorisLa nomatencionlatetulere détermine la</vt:lpstr>
      <vt:lpstr>1. Pourquoi la nomenclature est-elle réformée ?</vt:lpstr>
      <vt:lpstr>PowerPoint-presentatie</vt:lpstr>
      <vt:lpstr>2. Qu’est-ce qui va changer concrètement ?</vt:lpstr>
      <vt:lpstr>2. Qu’est-ce qui va changer concrètement ?</vt:lpstr>
      <vt:lpstr>2. Qu’est-ce qui va changer concrètement ?</vt:lpstr>
      <vt:lpstr>2. Qu’est-ce qui va changer concrètement ?</vt:lpstr>
      <vt:lpstr>2. Qu’est-ce qui va changer concrètement ?</vt:lpstr>
      <vt:lpstr>2. Qu’est-ce qui va changer concrètement ?</vt:lpstr>
      <vt:lpstr>2. Qu’est-ce qui va changer concrètement ?</vt:lpstr>
      <vt:lpstr>2. Qu’est-ce qui va changer concrètement ?</vt:lpstr>
      <vt:lpstr>2. Qu’est-ce qui va changer concrètement ?</vt:lpstr>
      <vt:lpstr>PowerPoint-presentatie</vt:lpstr>
      <vt:lpstr>3. Comment la réforme de la nomenclature est-elle mise en œuvre ?</vt:lpstr>
      <vt:lpstr>Chronologie indicative (actuelle)</vt:lpstr>
      <vt:lpstr>De V0 à V1</vt:lpstr>
      <vt:lpstr>La restructuration est répartie en 3 secteurs d’activité</vt:lpstr>
      <vt:lpstr>Préparation | Phase 1: Restructuration &amp; adaptation des libellés</vt:lpstr>
      <vt:lpstr>Préparation | Phase 1bis: Règles d’application</vt:lpstr>
      <vt:lpstr>B. Mise en oeuvre | incl. préparation</vt:lpstr>
      <vt:lpstr>Préparation à la mise en oeuvre| PoC 1 – Mesure statistique</vt:lpstr>
      <vt:lpstr>Numérisation de la nomenclature</vt:lpstr>
      <vt:lpstr>Agenda</vt:lpstr>
      <vt:lpstr>Soutien</vt:lpstr>
      <vt:lpstr>Numérisation de la nomenclature</vt:lpstr>
      <vt:lpstr>PowerPoint-presentatie</vt:lpstr>
      <vt:lpstr>Exemple et impacts d'une nomenclature textuelle</vt:lpstr>
      <vt:lpstr>Base de données - Nomensoft</vt:lpstr>
      <vt:lpstr>Vitesse de communication</vt:lpstr>
      <vt:lpstr>PowerPoint-presentatie</vt:lpstr>
      <vt:lpstr>Bénéfices de la numérisation (1/3)</vt:lpstr>
      <vt:lpstr>Bénéfices de la numérisation (2/3)</vt:lpstr>
      <vt:lpstr>Bénéfices de la numérisation (3/3)</vt:lpstr>
      <vt:lpstr>Numérisation de la nomenclature QOUI</vt:lpstr>
      <vt:lpstr>Uniformisation, codage &amp; standardisation</vt:lpstr>
      <vt:lpstr>Conséquence</vt:lpstr>
      <vt:lpstr>Numérisation de la nomenclature</vt:lpstr>
      <vt:lpstr>Le processus de numérisation, étape par étape</vt:lpstr>
      <vt:lpstr>Du texte vers les données</vt:lpstr>
      <vt:lpstr>Nouvel outil de gestion</vt:lpstr>
      <vt:lpstr>Numérisation de la nomenclature réformée - impact pour les softs</vt:lpstr>
      <vt:lpstr>Qu'est-ce qu'une "prestation structurée" ?</vt:lpstr>
      <vt:lpstr>Règles d’application/de facturation : du texte vers une logique lisible par machine</vt:lpstr>
      <vt:lpstr>Solution temporaire – non pérenne (contexte PoC 2)</vt:lpstr>
      <vt:lpstr>Description des principales entités</vt:lpstr>
      <vt:lpstr>Diagramme conceptuel</vt:lpstr>
      <vt:lpstr>Diagramme conceptual - entités</vt:lpstr>
      <vt:lpstr>Business rules – structure</vt:lpstr>
      <vt:lpstr>Structure des règles : structure fixe et claire</vt:lpstr>
      <vt:lpstr>Condition de règle — structure</vt:lpstr>
      <vt:lpstr>Exemple : règle ageBenefMin18</vt:lpstr>
      <vt:lpstr>Exemple de règle : Âge minimum</vt:lpstr>
      <vt:lpstr>Résultat - exemple</vt:lpstr>
      <vt:lpstr>Résultat - exemple</vt:lpstr>
      <vt:lpstr>Exemple</vt:lpstr>
      <vt:lpstr>Exemple (suite)</vt:lpstr>
      <vt:lpstr>Echange numérique : plus rapide qu'attendre la publication</vt:lpstr>
      <vt:lpstr>Transmission des informations</vt:lpstr>
      <vt:lpstr>Numérisation de la nomenclature</vt:lpstr>
      <vt:lpstr>Comment?</vt:lpstr>
      <vt:lpstr>PoC 2 – Test qualitatif</vt:lpstr>
      <vt:lpstr>PoC 2 – Test qualitatif | Zoom sur les hôpitaux PoC et les hôpitaux sentinelles</vt:lpstr>
      <vt:lpstr>Planification indicative des lots ATMC</vt:lpstr>
      <vt:lpstr>Gouvernance – Comment assurons-nous le suivi de PoC 2 ?</vt:lpstr>
      <vt:lpstr>PoC 2 vs étapes suivantes (Intégration OA et dry-run national)</vt:lpstr>
      <vt:lpstr>PowerPoint-presentatie</vt:lpstr>
      <vt:lpstr>Soutien au changement et à la communication</vt:lpstr>
      <vt:lpstr>Agenda</vt:lpstr>
      <vt:lpstr>Soutien</vt:lpstr>
      <vt:lpstr>Soutien au changement et à la communication</vt:lpstr>
      <vt:lpstr>Approche change &amp; communication : de réactive à proactive</vt:lpstr>
      <vt:lpstr>Approche</vt:lpstr>
      <vt:lpstr>Plan d’approche (PdA)</vt:lpstr>
      <vt:lpstr>Soutien</vt:lpstr>
      <vt:lpstr>Effets collatéraux</vt:lpstr>
      <vt:lpstr>Effets collatéraux</vt:lpstr>
      <vt:lpstr>Effets collatéraux</vt:lpstr>
      <vt:lpstr>Effets collatéraux « internes » au sein des hôpitaux</vt:lpstr>
      <vt:lpstr>PowerPoint-presentatie</vt:lpstr>
      <vt:lpstr>Agenda</vt:lpstr>
      <vt:lpstr>Questions recueillies pendant la séance (1/4)</vt:lpstr>
      <vt:lpstr>Questions recueillies pendant la séance (2/4)</vt:lpstr>
      <vt:lpstr>Questions recueillies pendant la séance (3/4)</vt:lpstr>
      <vt:lpstr>Questions recueillies pendant la séance (4/4)</vt:lpstr>
      <vt:lpstr>Scannez le code QR ci-dessous pour poser vos questions. Les réponses seront fournies ultérieurement dans une FAQ.</vt:lpstr>
      <vt:lpstr>MERCI DE VOTRE PRÉSENCE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Flamant, Aline</dc:creator>
  <cp:lastModifiedBy>Inge Willemsens</cp:lastModifiedBy>
  <cp:revision>1</cp:revision>
  <dcterms:created xsi:type="dcterms:W3CDTF">2026-03-04T09:25:11Z</dcterms:created>
  <dcterms:modified xsi:type="dcterms:W3CDTF">2026-03-05T08:42:53Z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2026-03-04T00:00:00Z</vt:filetime>
  </property>
  <property fmtid="{D5CDD505-2E9C-101B-9397-08002B2CF9AE}" pid="5" name="Producer">
    <vt:lpwstr>Microsoft® PowerPoint® for Microsoft 365</vt:lpwstr>
  </property>
</Properties>
</file>