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4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3"/>
  </p:notesMasterIdLst>
  <p:sldIdLst>
    <p:sldId id="2069" r:id="rId5"/>
    <p:sldId id="2071" r:id="rId6"/>
    <p:sldId id="2098" r:id="rId7"/>
    <p:sldId id="256" r:id="rId8"/>
    <p:sldId id="257" r:id="rId9"/>
    <p:sldId id="258" r:id="rId10"/>
    <p:sldId id="275" r:id="rId11"/>
    <p:sldId id="2072" r:id="rId12"/>
    <p:sldId id="2073" r:id="rId13"/>
    <p:sldId id="2075" r:id="rId14"/>
    <p:sldId id="2074" r:id="rId15"/>
    <p:sldId id="259" r:id="rId16"/>
    <p:sldId id="260" r:id="rId17"/>
    <p:sldId id="2078" r:id="rId18"/>
    <p:sldId id="263" r:id="rId19"/>
    <p:sldId id="261" r:id="rId20"/>
    <p:sldId id="2080" r:id="rId21"/>
    <p:sldId id="2082" r:id="rId22"/>
    <p:sldId id="2081" r:id="rId23"/>
    <p:sldId id="2084" r:id="rId24"/>
    <p:sldId id="2085" r:id="rId25"/>
    <p:sldId id="2087" r:id="rId26"/>
    <p:sldId id="2086" r:id="rId27"/>
    <p:sldId id="2088" r:id="rId28"/>
    <p:sldId id="2089" r:id="rId29"/>
    <p:sldId id="2090" r:id="rId30"/>
    <p:sldId id="2091" r:id="rId31"/>
    <p:sldId id="2092" r:id="rId3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C3370A8-000F-759D-9D11-A824A2650F34}" name="Chabeau, Kurt" initials="KC" userId="S::Kurt.Chabeau@solidaris.be::155fcf70-3a24-49dc-a69b-df184aba86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6A9D61-3662-4FC6-ADE6-0B22D50791FE}" v="43" dt="2025-12-09T12:58:05.1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 autoAdjust="0"/>
    <p:restoredTop sz="87322" autoAdjust="0"/>
  </p:normalViewPr>
  <p:slideViewPr>
    <p:cSldViewPr snapToGrid="0">
      <p:cViewPr varScale="1">
        <p:scale>
          <a:sx n="55" d="100"/>
          <a:sy n="55" d="100"/>
        </p:scale>
        <p:origin x="8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report%20au%20moins%201soin%20break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4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5/R&#233;sultats/R&#233;sultats%20Brut%20report%20moye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mutsocmut365-my.sharepoint.com/personal/kurt_chabeau_solidaris_be/Documents/01.%20Kurt/01.%20Call%20center%20Kurt/Enqu&#234;te%20soci&#233;tale/Report%20de%20soin/2024/1.%20Evolution%20break&#233;%20par%20cat&#233;gori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292246596600503E-2"/>
          <c:y val="0.12398043329296252"/>
          <c:w val="0.95166603138851202"/>
          <c:h val="0.83806230611200605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'EVOLUTION GRAPHIQUE'!$E$2:$O$2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'EVOLUTION GRAPHIQUE'!$E$3:$O$3</c:f>
              <c:numCache>
                <c:formatCode>0%</c:formatCode>
                <c:ptCount val="11"/>
                <c:pt idx="0">
                  <c:v>0.316</c:v>
                </c:pt>
                <c:pt idx="1">
                  <c:v>0.309</c:v>
                </c:pt>
                <c:pt idx="2">
                  <c:v>0.32900000000000001</c:v>
                </c:pt>
                <c:pt idx="3">
                  <c:v>0.38400000000000001</c:v>
                </c:pt>
                <c:pt idx="4">
                  <c:v>0.47799999999999998</c:v>
                </c:pt>
                <c:pt idx="5">
                  <c:v>0.436</c:v>
                </c:pt>
                <c:pt idx="6">
                  <c:v>0.45100000000000001</c:v>
                </c:pt>
                <c:pt idx="7">
                  <c:v>0.42</c:v>
                </c:pt>
                <c:pt idx="8">
                  <c:v>0.442</c:v>
                </c:pt>
                <c:pt idx="9">
                  <c:v>0.40600000000000003</c:v>
                </c:pt>
                <c:pt idx="10">
                  <c:v>0.40799999999999997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44-4B01-8B8F-CC9309732B7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58405184"/>
        <c:axId val="458391744"/>
      </c:lineChart>
      <c:catAx>
        <c:axId val="45840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8391744"/>
        <c:crosses val="autoZero"/>
        <c:auto val="1"/>
        <c:lblAlgn val="ctr"/>
        <c:lblOffset val="100"/>
        <c:noMultiLvlLbl val="0"/>
      </c:catAx>
      <c:valAx>
        <c:axId val="45839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840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124890638670169E-2"/>
          <c:y val="5.086705202312139E-2"/>
          <c:w val="0.95505848227304935"/>
          <c:h val="0.841130924515333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GS!$L$17</c:f>
              <c:strCache>
                <c:ptCount val="1"/>
                <c:pt idx="0">
                  <c:v>GS1-2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GS!$M$16:$R$16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GS!$M$17:$R$17</c:f>
              <c:numCache>
                <c:formatCode>0</c:formatCode>
                <c:ptCount val="6"/>
                <c:pt idx="0">
                  <c:v>-2.6999999999999997</c:v>
                </c:pt>
                <c:pt idx="1">
                  <c:v>-1.7000000000000002</c:v>
                </c:pt>
                <c:pt idx="2">
                  <c:v>4.6000000000000014</c:v>
                </c:pt>
                <c:pt idx="3">
                  <c:v>2.5000000000000009</c:v>
                </c:pt>
                <c:pt idx="4">
                  <c:v>-1.7000000000000002</c:v>
                </c:pt>
                <c:pt idx="5">
                  <c:v>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6-46E9-A317-932E9D922CE6}"/>
            </c:ext>
          </c:extLst>
        </c:ser>
        <c:ser>
          <c:idx val="1"/>
          <c:order val="1"/>
          <c:tx>
            <c:strRef>
              <c:f>GS!$L$18</c:f>
              <c:strCache>
                <c:ptCount val="1"/>
                <c:pt idx="0">
                  <c:v>GS3-4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2.777777777777676E-3"/>
                  <c:y val="3.69945837695144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36-46E9-A317-932E9D922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GS!$M$16:$R$16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GS!$M$18:$R$18</c:f>
              <c:numCache>
                <c:formatCode>0</c:formatCode>
                <c:ptCount val="6"/>
                <c:pt idx="0">
                  <c:v>4.4000000000000012</c:v>
                </c:pt>
                <c:pt idx="1">
                  <c:v>5.5999999999999979</c:v>
                </c:pt>
                <c:pt idx="2">
                  <c:v>8.4</c:v>
                </c:pt>
                <c:pt idx="3">
                  <c:v>6.6999999999999993</c:v>
                </c:pt>
                <c:pt idx="4">
                  <c:v>1.1999999999999997</c:v>
                </c:pt>
                <c:pt idx="5">
                  <c:v>2.8000000000000012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36-46E9-A317-932E9D922CE6}"/>
            </c:ext>
          </c:extLst>
        </c:ser>
        <c:ser>
          <c:idx val="2"/>
          <c:order val="2"/>
          <c:tx>
            <c:strRef>
              <c:f>GS!$L$19</c:f>
              <c:strCache>
                <c:ptCount val="1"/>
                <c:pt idx="0">
                  <c:v>GS5-6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GS!$M$16:$R$16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GS!$M$19:$R$19</c:f>
              <c:numCache>
                <c:formatCode>0</c:formatCode>
                <c:ptCount val="6"/>
                <c:pt idx="0">
                  <c:v>6.8000000000000007</c:v>
                </c:pt>
                <c:pt idx="1">
                  <c:v>5.6999999999999993</c:v>
                </c:pt>
                <c:pt idx="2">
                  <c:v>9.1</c:v>
                </c:pt>
                <c:pt idx="3">
                  <c:v>4.5000000000000009</c:v>
                </c:pt>
                <c:pt idx="4">
                  <c:v>-0.60000000000000053</c:v>
                </c:pt>
                <c:pt idx="5">
                  <c:v>8.2000000000000011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136-46E9-A317-932E9D922CE6}"/>
            </c:ext>
          </c:extLst>
        </c:ser>
        <c:ser>
          <c:idx val="3"/>
          <c:order val="3"/>
          <c:tx>
            <c:strRef>
              <c:f>GS!$L$20</c:f>
              <c:strCache>
                <c:ptCount val="1"/>
                <c:pt idx="0">
                  <c:v>GS7-8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5.5555555555555558E-3"/>
                  <c:y val="3.237030631286704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36-46E9-A317-932E9D922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GS!$M$16:$R$16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GS!$M$20:$R$20</c:f>
              <c:numCache>
                <c:formatCode>0</c:formatCode>
                <c:ptCount val="6"/>
                <c:pt idx="0">
                  <c:v>3.400000000000003</c:v>
                </c:pt>
                <c:pt idx="1">
                  <c:v>5.8999999999999995</c:v>
                </c:pt>
                <c:pt idx="2">
                  <c:v>12.499999999999996</c:v>
                </c:pt>
                <c:pt idx="3">
                  <c:v>7.1999999999999984</c:v>
                </c:pt>
                <c:pt idx="4">
                  <c:v>0.10000000000000009</c:v>
                </c:pt>
                <c:pt idx="5">
                  <c:v>9.8999999999999986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136-46E9-A317-932E9D922C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60142271"/>
        <c:axId val="1560141023"/>
      </c:barChart>
      <c:catAx>
        <c:axId val="1560142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60141023"/>
        <c:crosses val="autoZero"/>
        <c:auto val="1"/>
        <c:lblAlgn val="ctr"/>
        <c:lblOffset val="100"/>
        <c:noMultiLvlLbl val="0"/>
      </c:catAx>
      <c:valAx>
        <c:axId val="1560141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60142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358923884514442E-2"/>
          <c:y val="5.0056882821387941E-2"/>
          <c:w val="0.87630774278215218"/>
          <c:h val="0.795790133741814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GS!$L$10</c:f>
              <c:strCache>
                <c:ptCount val="1"/>
                <c:pt idx="0">
                  <c:v>GS1-2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2.7777777777777779E-3"/>
                  <c:y val="8.97464784046067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20-4545-AC90-7535FD5C4D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GS!$M$9:$R$9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GS!$M$10:$R$10</c:f>
              <c:numCache>
                <c:formatCode>0</c:formatCode>
                <c:ptCount val="6"/>
                <c:pt idx="0">
                  <c:v>1.4</c:v>
                </c:pt>
                <c:pt idx="1">
                  <c:v>1.9000000000000004</c:v>
                </c:pt>
                <c:pt idx="2">
                  <c:v>0.80000000000000071</c:v>
                </c:pt>
                <c:pt idx="3">
                  <c:v>2.2000000000000006</c:v>
                </c:pt>
                <c:pt idx="4">
                  <c:v>-0.10000000000000009</c:v>
                </c:pt>
                <c:pt idx="5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20-4545-AC90-7535FD5C4D18}"/>
            </c:ext>
          </c:extLst>
        </c:ser>
        <c:ser>
          <c:idx val="1"/>
          <c:order val="1"/>
          <c:tx>
            <c:strRef>
              <c:f>GS!$L$11</c:f>
              <c:strCache>
                <c:ptCount val="1"/>
                <c:pt idx="0">
                  <c:v>GS3-4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7777777777777523E-3"/>
                  <c:y val="2.27531285551763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20-4545-AC90-7535FD5C4D18}"/>
                </c:ext>
              </c:extLst>
            </c:dLbl>
            <c:dLbl>
              <c:idx val="1"/>
              <c:layout>
                <c:manualLayout>
                  <c:x val="-5.5555555555555558E-3"/>
                  <c:y val="-4.171358713890509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20-4545-AC90-7535FD5C4D18}"/>
                </c:ext>
              </c:extLst>
            </c:dLbl>
            <c:dLbl>
              <c:idx val="5"/>
              <c:layout>
                <c:manualLayout>
                  <c:x val="-2.7776684164479439E-3"/>
                  <c:y val="1.35261668036763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888888888888877E-2"/>
                      <c:h val="6.36406797273207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E20-4545-AC90-7535FD5C4D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GS!$M$9:$R$9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GS!$M$11:$R$11</c:f>
              <c:numCache>
                <c:formatCode>0</c:formatCode>
                <c:ptCount val="6"/>
                <c:pt idx="0">
                  <c:v>0.59999999999999776</c:v>
                </c:pt>
                <c:pt idx="1">
                  <c:v>-3.1000000000000028</c:v>
                </c:pt>
                <c:pt idx="2">
                  <c:v>1.6000000000000014</c:v>
                </c:pt>
                <c:pt idx="3">
                  <c:v>1.2000000000000011</c:v>
                </c:pt>
                <c:pt idx="4">
                  <c:v>-0.9000000000000008</c:v>
                </c:pt>
                <c:pt idx="5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20-4545-AC90-7535FD5C4D18}"/>
            </c:ext>
          </c:extLst>
        </c:ser>
        <c:ser>
          <c:idx val="2"/>
          <c:order val="2"/>
          <c:tx>
            <c:strRef>
              <c:f>GS!$L$12</c:f>
              <c:strCache>
                <c:ptCount val="1"/>
                <c:pt idx="0">
                  <c:v>GS5-6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3888888888888888E-2"/>
                  <c:y val="1.36522354500909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E20-4545-AC90-7535FD5C4D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GS!$M$9:$R$9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GS!$M$12:$R$12</c:f>
              <c:numCache>
                <c:formatCode>0</c:formatCode>
                <c:ptCount val="6"/>
                <c:pt idx="0">
                  <c:v>-1.5000000000000013</c:v>
                </c:pt>
                <c:pt idx="1">
                  <c:v>-0.50000000000000044</c:v>
                </c:pt>
                <c:pt idx="2">
                  <c:v>3.3000000000000003</c:v>
                </c:pt>
                <c:pt idx="3">
                  <c:v>-3.8000000000000007</c:v>
                </c:pt>
                <c:pt idx="4">
                  <c:v>0.50000000000000044</c:v>
                </c:pt>
                <c:pt idx="5">
                  <c:v>2.7000000000000024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E20-4545-AC90-7535FD5C4D18}"/>
            </c:ext>
          </c:extLst>
        </c:ser>
        <c:ser>
          <c:idx val="3"/>
          <c:order val="3"/>
          <c:tx>
            <c:strRef>
              <c:f>GS!$L$13</c:f>
              <c:strCache>
                <c:ptCount val="1"/>
                <c:pt idx="0">
                  <c:v>GS7-8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2.777777777777676E-3"/>
                  <c:y val="1.36518771331058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E20-4545-AC90-7535FD5C4D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GS!$M$9:$R$9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GS!$M$13:$R$13</c:f>
              <c:numCache>
                <c:formatCode>0</c:formatCode>
                <c:ptCount val="6"/>
                <c:pt idx="0">
                  <c:v>3.099999999999997</c:v>
                </c:pt>
                <c:pt idx="1">
                  <c:v>0.60000000000000053</c:v>
                </c:pt>
                <c:pt idx="2">
                  <c:v>4.1999999999999957</c:v>
                </c:pt>
                <c:pt idx="3">
                  <c:v>6.799999999999998</c:v>
                </c:pt>
                <c:pt idx="4">
                  <c:v>0.30000000000000027</c:v>
                </c:pt>
                <c:pt idx="5">
                  <c:v>3.799999999999998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E20-4545-AC90-7535FD5C4D1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01236783"/>
        <c:axId val="1492657663"/>
      </c:barChart>
      <c:catAx>
        <c:axId val="1601236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92657663"/>
        <c:crosses val="autoZero"/>
        <c:auto val="1"/>
        <c:lblAlgn val="ctr"/>
        <c:lblOffset val="100"/>
        <c:noMultiLvlLbl val="0"/>
      </c:catAx>
      <c:valAx>
        <c:axId val="1492657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01236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039663206412422E-2"/>
          <c:y val="4.400785309990525E-2"/>
          <c:w val="0.92913278009696798"/>
          <c:h val="0.82059448718722994"/>
        </c:manualLayout>
      </c:layout>
      <c:lineChart>
        <c:grouping val="standard"/>
        <c:varyColors val="0"/>
        <c:ser>
          <c:idx val="0"/>
          <c:order val="0"/>
          <c:tx>
            <c:strRef>
              <c:f>Prof!$B$35</c:f>
              <c:strCache>
                <c:ptCount val="1"/>
                <c:pt idx="0">
                  <c:v>actifs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142482897518906E-2"/>
                  <c:y val="-2.72087100162765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0C0E-40F1-997B-64F7D45FF47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0E-40F1-997B-64F7D45FF47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0E-40F1-997B-64F7D45FF47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C0E-40F1-997B-64F7D45FF47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0E-40F1-997B-64F7D45FF47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0E-40F1-997B-64F7D45FF47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0E-40F1-997B-64F7D45FF47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0E-40F1-997B-64F7D45FF47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0E-40F1-997B-64F7D45FF47D}"/>
                </c:ext>
              </c:extLst>
            </c:dLbl>
            <c:dLbl>
              <c:idx val="9"/>
              <c:layout>
                <c:manualLayout>
                  <c:x val="-2.6951355007004494E-2"/>
                  <c:y val="-2.08010215974417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0E-40F1-997B-64F7D45FF47D}"/>
                </c:ext>
              </c:extLst>
            </c:dLbl>
            <c:dLbl>
              <c:idx val="10"/>
              <c:layout>
                <c:manualLayout>
                  <c:x val="-3.1282769691542214E-2"/>
                  <c:y val="-1.77144834949046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0E-40F1-997B-64F7D45FF4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Prof!$C$34:$M$34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Prof!$C$35:$M$35</c:f>
              <c:numCache>
                <c:formatCode>0%</c:formatCode>
                <c:ptCount val="11"/>
                <c:pt idx="0">
                  <c:v>0.33300000000000002</c:v>
                </c:pt>
                <c:pt idx="1">
                  <c:v>0.32200000000000001</c:v>
                </c:pt>
                <c:pt idx="2">
                  <c:v>0.308</c:v>
                </c:pt>
                <c:pt idx="3">
                  <c:v>0.34100000000000003</c:v>
                </c:pt>
                <c:pt idx="4">
                  <c:v>0.44400000000000001</c:v>
                </c:pt>
                <c:pt idx="5">
                  <c:v>0.36599999999999999</c:v>
                </c:pt>
                <c:pt idx="6">
                  <c:v>0.438</c:v>
                </c:pt>
                <c:pt idx="7">
                  <c:v>0.38500000000000001</c:v>
                </c:pt>
                <c:pt idx="8">
                  <c:v>0.36399999999999999</c:v>
                </c:pt>
                <c:pt idx="9">
                  <c:v>0.32700000000000001</c:v>
                </c:pt>
                <c:pt idx="10">
                  <c:v>0.33300000000000002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0C0E-40F1-997B-64F7D45FF47D}"/>
            </c:ext>
          </c:extLst>
        </c:ser>
        <c:ser>
          <c:idx val="1"/>
          <c:order val="1"/>
          <c:tx>
            <c:strRef>
              <c:f>Prof!$B$36</c:f>
              <c:strCache>
                <c:ptCount val="1"/>
                <c:pt idx="0">
                  <c:v>chômeurs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7184363734637885E-2"/>
                  <c:y val="2.27633735680447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0E-40F1-997B-64F7D45FF47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0E-40F1-997B-64F7D45FF47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0E-40F1-997B-64F7D45FF47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0E-40F1-997B-64F7D45FF47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0E-40F1-997B-64F7D45FF47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0E-40F1-997B-64F7D45FF47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0E-40F1-997B-64F7D45FF47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C0E-40F1-997B-64F7D45FF47D}"/>
                </c:ext>
              </c:extLst>
            </c:dLbl>
            <c:dLbl>
              <c:idx val="8"/>
              <c:layout>
                <c:manualLayout>
                  <c:x val="-3.5529207104926006E-2"/>
                  <c:y val="-2.67232051108147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C0E-40F1-997B-64F7D45FF47D}"/>
                </c:ext>
              </c:extLst>
            </c:dLbl>
            <c:dLbl>
              <c:idx val="9"/>
              <c:layout>
                <c:manualLayout>
                  <c:x val="-3.0726720745560415E-2"/>
                  <c:y val="-2.4004865806859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C0E-40F1-997B-64F7D45FF4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Prof!$C$34:$M$34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Prof!$C$36:$M$36</c:f>
              <c:numCache>
                <c:formatCode>0%</c:formatCode>
                <c:ptCount val="11"/>
                <c:pt idx="0">
                  <c:v>0.53700000000000003</c:v>
                </c:pt>
                <c:pt idx="1">
                  <c:v>0.48299999999999998</c:v>
                </c:pt>
                <c:pt idx="2">
                  <c:v>0.50900000000000001</c:v>
                </c:pt>
                <c:pt idx="3">
                  <c:v>0.502</c:v>
                </c:pt>
                <c:pt idx="4">
                  <c:v>0.60299999999999998</c:v>
                </c:pt>
                <c:pt idx="5">
                  <c:v>0.59699999999999998</c:v>
                </c:pt>
                <c:pt idx="6">
                  <c:v>0.61599999999999999</c:v>
                </c:pt>
                <c:pt idx="7">
                  <c:v>0.53300000000000003</c:v>
                </c:pt>
                <c:pt idx="8">
                  <c:v>0.63200000000000001</c:v>
                </c:pt>
                <c:pt idx="9">
                  <c:v>0.57499999999999996</c:v>
                </c:pt>
                <c:pt idx="10">
                  <c:v>0.52200000000000002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0C0E-40F1-997B-64F7D45FF47D}"/>
            </c:ext>
          </c:extLst>
        </c:ser>
        <c:ser>
          <c:idx val="2"/>
          <c:order val="2"/>
          <c:tx>
            <c:strRef>
              <c:f>Prof!$B$37</c:f>
              <c:strCache>
                <c:ptCount val="1"/>
                <c:pt idx="0">
                  <c:v>pensionnés</c:v>
                </c:pt>
              </c:strCache>
            </c:strRef>
          </c:tx>
          <c:spPr>
            <a:ln w="28575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142482897518906E-2"/>
                  <c:y val="-3.36163984351114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0C0E-40F1-997B-64F7D45FF47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C0E-40F1-997B-64F7D45FF47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C0E-40F1-997B-64F7D45FF47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C0E-40F1-997B-64F7D45FF47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C0E-40F1-997B-64F7D45FF47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0C0E-40F1-997B-64F7D45FF47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0C0E-40F1-997B-64F7D45FF47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0C0E-40F1-997B-64F7D45FF47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0C0E-40F1-997B-64F7D45FF47D}"/>
                </c:ext>
              </c:extLst>
            </c:dLbl>
            <c:dLbl>
              <c:idx val="9"/>
              <c:layout>
                <c:manualLayout>
                  <c:x val="-2.1288306399170748E-2"/>
                  <c:y val="-1.43933331786069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0C0E-40F1-997B-64F7D45FF47D}"/>
                </c:ext>
              </c:extLst>
            </c:dLbl>
            <c:dLbl>
              <c:idx val="10"/>
              <c:layout>
                <c:manualLayout>
                  <c:x val="-3.0254800028240925E-2"/>
                  <c:y val="-2.72087100162765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0C0E-40F1-997B-64F7D45FF4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Prof!$C$34:$M$34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Prof!$C$37:$M$37</c:f>
              <c:numCache>
                <c:formatCode>0%</c:formatCode>
                <c:ptCount val="11"/>
                <c:pt idx="0">
                  <c:v>0.14000000000000001</c:v>
                </c:pt>
                <c:pt idx="1">
                  <c:v>0.21199999999999999</c:v>
                </c:pt>
                <c:pt idx="2">
                  <c:v>0.19600000000000001</c:v>
                </c:pt>
                <c:pt idx="3">
                  <c:v>0.27</c:v>
                </c:pt>
                <c:pt idx="4">
                  <c:v>0.36299999999999999</c:v>
                </c:pt>
                <c:pt idx="5">
                  <c:v>0.32500000000000001</c:v>
                </c:pt>
                <c:pt idx="6">
                  <c:v>0.29099999999999998</c:v>
                </c:pt>
                <c:pt idx="7">
                  <c:v>0.24199999999999999</c:v>
                </c:pt>
                <c:pt idx="8">
                  <c:v>0.38200000000000001</c:v>
                </c:pt>
                <c:pt idx="9">
                  <c:v>0.38800000000000001</c:v>
                </c:pt>
                <c:pt idx="10">
                  <c:v>0.373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0C0E-40F1-997B-64F7D45FF47D}"/>
            </c:ext>
          </c:extLst>
        </c:ser>
        <c:ser>
          <c:idx val="3"/>
          <c:order val="3"/>
          <c:tx>
            <c:strRef>
              <c:f>Prof!$B$38</c:f>
              <c:strCache>
                <c:ptCount val="1"/>
                <c:pt idx="0">
                  <c:v>étudiants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142482897518906E-2"/>
                  <c:y val="-2.08010215974417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0C0E-40F1-997B-64F7D45FF47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0C0E-40F1-997B-64F7D45FF47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0C0E-40F1-997B-64F7D45FF47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0C0E-40F1-997B-64F7D45FF47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0C0E-40F1-997B-64F7D45FF47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0C0E-40F1-997B-64F7D45FF47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0C0E-40F1-997B-64F7D45FF47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0C0E-40F1-997B-64F7D45FF47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0C0E-40F1-997B-64F7D45FF47D}"/>
                </c:ext>
              </c:extLst>
            </c:dLbl>
            <c:dLbl>
              <c:idx val="9"/>
              <c:layout>
                <c:manualLayout>
                  <c:x val="-3.2142482897518886E-2"/>
                  <c:y val="-3.36163984351113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0C0E-40F1-997B-64F7D45FF47D}"/>
                </c:ext>
              </c:extLst>
            </c:dLbl>
            <c:dLbl>
              <c:idx val="10"/>
              <c:layout>
                <c:manualLayout>
                  <c:x val="-2.8957150704999084E-2"/>
                  <c:y val="-2.31565538060241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0C0E-40F1-997B-64F7D45FF4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Prof!$C$34:$M$34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Prof!$C$38:$M$38</c:f>
              <c:numCache>
                <c:formatCode>0%</c:formatCode>
                <c:ptCount val="11"/>
                <c:pt idx="0">
                  <c:v>0.26100000000000001</c:v>
                </c:pt>
                <c:pt idx="1">
                  <c:v>0.187</c:v>
                </c:pt>
                <c:pt idx="2">
                  <c:v>0.29899999999999999</c:v>
                </c:pt>
                <c:pt idx="3">
                  <c:v>0.35499999999999998</c:v>
                </c:pt>
                <c:pt idx="4">
                  <c:v>0.38400000000000001</c:v>
                </c:pt>
                <c:pt idx="5">
                  <c:v>0.38700000000000001</c:v>
                </c:pt>
                <c:pt idx="6">
                  <c:v>0.373</c:v>
                </c:pt>
                <c:pt idx="7">
                  <c:v>0.29499999999999998</c:v>
                </c:pt>
                <c:pt idx="8">
                  <c:v>0.40300000000000002</c:v>
                </c:pt>
                <c:pt idx="9">
                  <c:v>0.42399999999999999</c:v>
                </c:pt>
                <c:pt idx="10">
                  <c:v>0.47299999999999998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9-0C0E-40F1-997B-64F7D45FF47D}"/>
            </c:ext>
          </c:extLst>
        </c:ser>
        <c:ser>
          <c:idx val="4"/>
          <c:order val="4"/>
          <c:tx>
            <c:strRef>
              <c:f>Prof!$B$39</c:f>
              <c:strCache>
                <c:ptCount val="1"/>
                <c:pt idx="0">
                  <c:v>incapacités de travail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0C0E-40F1-997B-64F7D45FF47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0C0E-40F1-997B-64F7D45FF47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0C0E-40F1-997B-64F7D45FF47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0C0E-40F1-997B-64F7D45FF47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0C0E-40F1-997B-64F7D45FF47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0C0E-40F1-997B-64F7D45FF47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0C0E-40F1-997B-64F7D45FF47D}"/>
                </c:ext>
              </c:extLst>
            </c:dLbl>
            <c:dLbl>
              <c:idx val="9"/>
              <c:layout>
                <c:manualLayout>
                  <c:x val="-2.6479434289685001E-2"/>
                  <c:y val="-3.36163984351113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0C0E-40F1-997B-64F7D45FF4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Prof!$C$34:$M$34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Prof!$C$39:$M$39</c:f>
              <c:numCache>
                <c:formatCode>0%</c:formatCode>
                <c:ptCount val="11"/>
                <c:pt idx="0">
                  <c:v>0.56200000000000006</c:v>
                </c:pt>
                <c:pt idx="1">
                  <c:v>0.51500000000000001</c:v>
                </c:pt>
                <c:pt idx="2">
                  <c:v>0.51900000000000002</c:v>
                </c:pt>
                <c:pt idx="3">
                  <c:v>0.60699999999999998</c:v>
                </c:pt>
                <c:pt idx="4">
                  <c:v>0.77900000000000003</c:v>
                </c:pt>
                <c:pt idx="5">
                  <c:v>0.72199999999999998</c:v>
                </c:pt>
                <c:pt idx="6">
                  <c:v>0.73099999999999998</c:v>
                </c:pt>
                <c:pt idx="7">
                  <c:v>0.66200000000000003</c:v>
                </c:pt>
                <c:pt idx="8">
                  <c:v>0.79400000000000004</c:v>
                </c:pt>
                <c:pt idx="9">
                  <c:v>0.63400000000000001</c:v>
                </c:pt>
                <c:pt idx="10">
                  <c:v>0.63900000000000001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0C0E-40F1-997B-64F7D45FF47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711692399"/>
        <c:axId val="1199814687"/>
      </c:lineChart>
      <c:catAx>
        <c:axId val="1711692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99814687"/>
        <c:crosses val="autoZero"/>
        <c:auto val="1"/>
        <c:lblAlgn val="ctr"/>
        <c:lblOffset val="100"/>
        <c:noMultiLvlLbl val="0"/>
      </c:catAx>
      <c:valAx>
        <c:axId val="1199814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11692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Prof!$B$3</c:f>
              <c:strCache>
                <c:ptCount val="1"/>
                <c:pt idx="0">
                  <c:v>actifs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36606144049565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977-47D8-8D56-A192E8858993}"/>
                </c:ext>
              </c:extLst>
            </c:dLbl>
            <c:dLbl>
              <c:idx val="1"/>
              <c:layout>
                <c:manualLayout>
                  <c:x val="-3.7376394592352274E-17"/>
                  <c:y val="1.024546080371734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77-47D8-8D56-A192E8858993}"/>
                </c:ext>
              </c:extLst>
            </c:dLbl>
            <c:dLbl>
              <c:idx val="2"/>
              <c:layout>
                <c:manualLayout>
                  <c:x val="-7.4752789184704548E-17"/>
                  <c:y val="1.36606144049565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977-47D8-8D56-A192E8858993}"/>
                </c:ext>
              </c:extLst>
            </c:dLbl>
            <c:dLbl>
              <c:idx val="4"/>
              <c:layout>
                <c:manualLayout>
                  <c:x val="0"/>
                  <c:y val="6.83030720247827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77-47D8-8D56-A192E8858993}"/>
                </c:ext>
              </c:extLst>
            </c:dLbl>
            <c:dLbl>
              <c:idx val="5"/>
              <c:layout>
                <c:manualLayout>
                  <c:x val="0"/>
                  <c:y val="2.04909216074348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977-47D8-8D56-A192E88589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Prof!$C$3:$H$3</c:f>
              <c:numCache>
                <c:formatCode>0%</c:formatCode>
                <c:ptCount val="6"/>
                <c:pt idx="0">
                  <c:v>0.19800000000000001</c:v>
                </c:pt>
                <c:pt idx="1">
                  <c:v>0.16500000000000001</c:v>
                </c:pt>
                <c:pt idx="2">
                  <c:v>0.154</c:v>
                </c:pt>
                <c:pt idx="3">
                  <c:v>0.17</c:v>
                </c:pt>
                <c:pt idx="4">
                  <c:v>6.8000000000000005E-2</c:v>
                </c:pt>
                <c:pt idx="5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F7-4C20-B15A-E52360F32E83}"/>
            </c:ext>
          </c:extLst>
        </c:ser>
        <c:ser>
          <c:idx val="1"/>
          <c:order val="1"/>
          <c:tx>
            <c:strRef>
              <c:f>Prof!$B$4</c:f>
              <c:strCache>
                <c:ptCount val="1"/>
                <c:pt idx="0">
                  <c:v>chômeurs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6.8965517241380151E-3"/>
                  <c:y val="1.10243406446026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F7-4C20-B15A-E52360F32E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Prof!$C$4:$H$4</c:f>
              <c:numCache>
                <c:formatCode>0%</c:formatCode>
                <c:ptCount val="6"/>
                <c:pt idx="0">
                  <c:v>0.26900000000000002</c:v>
                </c:pt>
                <c:pt idx="1">
                  <c:v>0.20599999999999999</c:v>
                </c:pt>
                <c:pt idx="2">
                  <c:v>0.36499999999999999</c:v>
                </c:pt>
                <c:pt idx="3">
                  <c:v>0.23899999999999999</c:v>
                </c:pt>
                <c:pt idx="4">
                  <c:v>0.108</c:v>
                </c:pt>
                <c:pt idx="5">
                  <c:v>0.224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F7-4C20-B15A-E52360F32E83}"/>
            </c:ext>
          </c:extLst>
        </c:ser>
        <c:ser>
          <c:idx val="2"/>
          <c:order val="2"/>
          <c:tx>
            <c:strRef>
              <c:f>Prof!$B$5</c:f>
              <c:strCache>
                <c:ptCount val="1"/>
                <c:pt idx="0">
                  <c:v>pensionnés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6.8965517241378468E-3"/>
                  <c:y val="1.83739010743378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AF7-4C20-B15A-E52360F32E83}"/>
                </c:ext>
              </c:extLst>
            </c:dLbl>
            <c:dLbl>
              <c:idx val="5"/>
              <c:layout>
                <c:manualLayout>
                  <c:x val="-1.495055783694091E-16"/>
                  <c:y val="6.83030720247827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77-47D8-8D56-A192E88589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Prof!$C$5:$H$5</c:f>
              <c:numCache>
                <c:formatCode>0%</c:formatCode>
                <c:ptCount val="6"/>
                <c:pt idx="0">
                  <c:v>0.20699999999999999</c:v>
                </c:pt>
                <c:pt idx="1">
                  <c:v>0.187</c:v>
                </c:pt>
                <c:pt idx="2">
                  <c:v>9.2999999999999999E-2</c:v>
                </c:pt>
                <c:pt idx="3">
                  <c:v>0.157</c:v>
                </c:pt>
                <c:pt idx="4">
                  <c:v>0.106</c:v>
                </c:pt>
                <c:pt idx="5">
                  <c:v>0.158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F7-4C20-B15A-E52360F32E83}"/>
            </c:ext>
          </c:extLst>
        </c:ser>
        <c:ser>
          <c:idx val="3"/>
          <c:order val="3"/>
          <c:tx>
            <c:strRef>
              <c:f>Prof!$B$6</c:f>
              <c:strCache>
                <c:ptCount val="1"/>
                <c:pt idx="0">
                  <c:v>étudiants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3762671867851565E-3"/>
                  <c:y val="1.83737952843989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AF7-4C20-B15A-E52360F32E83}"/>
                </c:ext>
              </c:extLst>
            </c:dLbl>
            <c:dLbl>
              <c:idx val="1"/>
              <c:layout>
                <c:manualLayout>
                  <c:x val="4.5977011494252448E-3"/>
                  <c:y val="1.10243406446027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AF7-4C20-B15A-E52360F32E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Prof!$C$6:$H$6</c:f>
              <c:numCache>
                <c:formatCode>0%</c:formatCode>
                <c:ptCount val="6"/>
                <c:pt idx="0">
                  <c:v>0.20499999999999999</c:v>
                </c:pt>
                <c:pt idx="1">
                  <c:v>0.17799999999999999</c:v>
                </c:pt>
                <c:pt idx="2">
                  <c:v>0.25900000000000001</c:v>
                </c:pt>
                <c:pt idx="3">
                  <c:v>0.20599999999999999</c:v>
                </c:pt>
                <c:pt idx="4">
                  <c:v>0.04</c:v>
                </c:pt>
                <c:pt idx="5">
                  <c:v>0.193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AF7-4C20-B15A-E52360F32E83}"/>
            </c:ext>
          </c:extLst>
        </c:ser>
        <c:ser>
          <c:idx val="4"/>
          <c:order val="4"/>
          <c:tx>
            <c:strRef>
              <c:f>Prof!$B$7</c:f>
              <c:strCache>
                <c:ptCount val="1"/>
                <c:pt idx="0">
                  <c:v>incapacités de travail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Prof!$C$7:$H$7</c:f>
              <c:numCache>
                <c:formatCode>0%</c:formatCode>
                <c:ptCount val="6"/>
                <c:pt idx="0">
                  <c:v>0.4</c:v>
                </c:pt>
                <c:pt idx="1">
                  <c:v>0.316</c:v>
                </c:pt>
                <c:pt idx="2">
                  <c:v>0.313</c:v>
                </c:pt>
                <c:pt idx="3">
                  <c:v>0.32500000000000001</c:v>
                </c:pt>
                <c:pt idx="4">
                  <c:v>0.13300000000000001</c:v>
                </c:pt>
                <c:pt idx="5">
                  <c:v>0.35399999999999998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F7-4C20-B15A-E52360F32E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82570799"/>
        <c:axId val="1582571279"/>
      </c:barChart>
      <c:catAx>
        <c:axId val="1582570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82571279"/>
        <c:crosses val="autoZero"/>
        <c:auto val="1"/>
        <c:lblAlgn val="ctr"/>
        <c:lblOffset val="100"/>
        <c:noMultiLvlLbl val="0"/>
      </c:catAx>
      <c:valAx>
        <c:axId val="1582571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82570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Prof!$K$18</c:f>
              <c:strCache>
                <c:ptCount val="1"/>
                <c:pt idx="0">
                  <c:v>actifs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Prof!$L$17:$Q$17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Prof!$L$18:$Q$18</c:f>
              <c:numCache>
                <c:formatCode>0</c:formatCode>
                <c:ptCount val="6"/>
                <c:pt idx="0">
                  <c:v>0.30000000000000027</c:v>
                </c:pt>
                <c:pt idx="1">
                  <c:v>1.2000000000000011</c:v>
                </c:pt>
                <c:pt idx="2">
                  <c:v>6.8000000000000007</c:v>
                </c:pt>
                <c:pt idx="3">
                  <c:v>3.1</c:v>
                </c:pt>
                <c:pt idx="4">
                  <c:v>-2.3999999999999995</c:v>
                </c:pt>
                <c:pt idx="5">
                  <c:v>-0.80000000000000071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4E-46A0-AAEC-D0F5C2BAE77A}"/>
            </c:ext>
          </c:extLst>
        </c:ser>
        <c:ser>
          <c:idx val="1"/>
          <c:order val="1"/>
          <c:tx>
            <c:strRef>
              <c:f>Prof!$K$19</c:f>
              <c:strCache>
                <c:ptCount val="1"/>
                <c:pt idx="0">
                  <c:v>chômeurs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731334408019993E-17"/>
                  <c:y val="1.38248847926267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4E-46A0-AAEC-D0F5C2BAE7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Prof!$L$17:$Q$17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Prof!$L$19:$Q$19</c:f>
              <c:numCache>
                <c:formatCode>0</c:formatCode>
                <c:ptCount val="6"/>
                <c:pt idx="0">
                  <c:v>-11.6</c:v>
                </c:pt>
                <c:pt idx="1">
                  <c:v>-7.9000000000000039</c:v>
                </c:pt>
                <c:pt idx="2">
                  <c:v>12</c:v>
                </c:pt>
                <c:pt idx="3">
                  <c:v>-4.6000000000000041</c:v>
                </c:pt>
                <c:pt idx="4">
                  <c:v>-6.3999999999999986</c:v>
                </c:pt>
                <c:pt idx="5">
                  <c:v>-2.3999999999999995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4E-46A0-AAEC-D0F5C2BAE77A}"/>
            </c:ext>
          </c:extLst>
        </c:ser>
        <c:ser>
          <c:idx val="2"/>
          <c:order val="2"/>
          <c:tx>
            <c:strRef>
              <c:f>Prof!$K$20</c:f>
              <c:strCache>
                <c:ptCount val="1"/>
                <c:pt idx="0">
                  <c:v>pensionnés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Prof!$L$17:$Q$17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Prof!$L$20:$Q$20</c:f>
              <c:numCache>
                <c:formatCode>0</c:formatCode>
                <c:ptCount val="6"/>
                <c:pt idx="0">
                  <c:v>11.299999999999999</c:v>
                </c:pt>
                <c:pt idx="1">
                  <c:v>9.9</c:v>
                </c:pt>
                <c:pt idx="2">
                  <c:v>5.8</c:v>
                </c:pt>
                <c:pt idx="3">
                  <c:v>11.1</c:v>
                </c:pt>
                <c:pt idx="4">
                  <c:v>6.6000000000000005</c:v>
                </c:pt>
                <c:pt idx="5">
                  <c:v>11.899999999999999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4E-46A0-AAEC-D0F5C2BAE77A}"/>
            </c:ext>
          </c:extLst>
        </c:ser>
        <c:ser>
          <c:idx val="3"/>
          <c:order val="3"/>
          <c:tx>
            <c:strRef>
              <c:f>Prof!$K$21</c:f>
              <c:strCache>
                <c:ptCount val="1"/>
                <c:pt idx="0">
                  <c:v>étudiants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Prof!$L$17:$Q$17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Prof!$L$21:$Q$21</c:f>
              <c:numCache>
                <c:formatCode>0</c:formatCode>
                <c:ptCount val="6"/>
                <c:pt idx="0">
                  <c:v>1.5999999999999988</c:v>
                </c:pt>
                <c:pt idx="1">
                  <c:v>9.1999999999999993</c:v>
                </c:pt>
                <c:pt idx="2">
                  <c:v>16.3</c:v>
                </c:pt>
                <c:pt idx="3">
                  <c:v>9.5</c:v>
                </c:pt>
                <c:pt idx="4">
                  <c:v>-7.9000000000000012</c:v>
                </c:pt>
                <c:pt idx="5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4E-46A0-AAEC-D0F5C2BAE77A}"/>
            </c:ext>
          </c:extLst>
        </c:ser>
        <c:ser>
          <c:idx val="4"/>
          <c:order val="4"/>
          <c:tx>
            <c:strRef>
              <c:f>Prof!$K$22</c:f>
              <c:strCache>
                <c:ptCount val="1"/>
                <c:pt idx="0">
                  <c:v>incapacités de travail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Prof!$L$17:$Q$17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Prof!$L$22:$Q$22</c:f>
              <c:numCache>
                <c:formatCode>0</c:formatCode>
                <c:ptCount val="6"/>
                <c:pt idx="0">
                  <c:v>11.399999999999999</c:v>
                </c:pt>
                <c:pt idx="1">
                  <c:v>-1.8999999999999961</c:v>
                </c:pt>
                <c:pt idx="2">
                  <c:v>5.6999999999999993</c:v>
                </c:pt>
                <c:pt idx="3">
                  <c:v>1.7000000000000015</c:v>
                </c:pt>
                <c:pt idx="4">
                  <c:v>-1.9999999999999991</c:v>
                </c:pt>
                <c:pt idx="5">
                  <c:v>7.399999999999995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4E-46A0-AAEC-D0F5C2BAE77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8772143"/>
        <c:axId val="368770063"/>
      </c:barChart>
      <c:catAx>
        <c:axId val="3687721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8770063"/>
        <c:crosses val="autoZero"/>
        <c:auto val="1"/>
        <c:lblAlgn val="ctr"/>
        <c:lblOffset val="100"/>
        <c:noMultiLvlLbl val="0"/>
      </c:catAx>
      <c:valAx>
        <c:axId val="368770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8772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914479440069991E-2"/>
          <c:y val="5.011389521640091E-2"/>
          <c:w val="0.87630774278215218"/>
          <c:h val="0.795557548472727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Prof!$K$11</c:f>
              <c:strCache>
                <c:ptCount val="1"/>
                <c:pt idx="0">
                  <c:v>actifs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Prof!$L$9:$Q$10</c:f>
              <c:multiLvlStrCache>
                <c:ptCount val="6"/>
                <c:lvl>
                  <c:pt idx="0">
                    <c:v>dentiste</c:v>
                  </c:pt>
                  <c:pt idx="1">
                    <c:v>ophtalmo</c:v>
                  </c:pt>
                  <c:pt idx="2">
                    <c:v>psy</c:v>
                  </c:pt>
                  <c:pt idx="3">
                    <c:v>spécialiste</c:v>
                  </c:pt>
                  <c:pt idx="4">
                    <c:v>généraliste</c:v>
                  </c:pt>
                  <c:pt idx="5">
                    <c:v>médicaments</c:v>
                  </c:pt>
                </c:lvl>
                <c:lvl>
                  <c:pt idx="0">
                    <c:v>evol 24-25</c:v>
                  </c:pt>
                </c:lvl>
              </c:multiLvlStrCache>
            </c:multiLvlStrRef>
          </c:cat>
          <c:val>
            <c:numRef>
              <c:f>Prof!$L$11:$Q$11</c:f>
              <c:numCache>
                <c:formatCode>0</c:formatCode>
                <c:ptCount val="6"/>
                <c:pt idx="0">
                  <c:v>1.8000000000000016</c:v>
                </c:pt>
                <c:pt idx="1">
                  <c:v>2.8</c:v>
                </c:pt>
                <c:pt idx="2">
                  <c:v>1.4999999999999987</c:v>
                </c:pt>
                <c:pt idx="3">
                  <c:v>2.9</c:v>
                </c:pt>
                <c:pt idx="4">
                  <c:v>-0.40000000000000036</c:v>
                </c:pt>
                <c:pt idx="5">
                  <c:v>3.8999999999999995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B6-4B6F-B05A-F18F74EF7C2F}"/>
            </c:ext>
          </c:extLst>
        </c:ser>
        <c:ser>
          <c:idx val="1"/>
          <c:order val="1"/>
          <c:tx>
            <c:strRef>
              <c:f>Prof!$K$12</c:f>
              <c:strCache>
                <c:ptCount val="1"/>
                <c:pt idx="0">
                  <c:v>chômeurs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Prof!$L$9:$Q$10</c:f>
              <c:multiLvlStrCache>
                <c:ptCount val="6"/>
                <c:lvl>
                  <c:pt idx="0">
                    <c:v>dentiste</c:v>
                  </c:pt>
                  <c:pt idx="1">
                    <c:v>ophtalmo</c:v>
                  </c:pt>
                  <c:pt idx="2">
                    <c:v>psy</c:v>
                  </c:pt>
                  <c:pt idx="3">
                    <c:v>spécialiste</c:v>
                  </c:pt>
                  <c:pt idx="4">
                    <c:v>généraliste</c:v>
                  </c:pt>
                  <c:pt idx="5">
                    <c:v>médicaments</c:v>
                  </c:pt>
                </c:lvl>
                <c:lvl>
                  <c:pt idx="0">
                    <c:v>evol 24-25</c:v>
                  </c:pt>
                </c:lvl>
              </c:multiLvlStrCache>
            </c:multiLvlStrRef>
          </c:cat>
          <c:val>
            <c:numRef>
              <c:f>Prof!$L$12:$Q$12</c:f>
              <c:numCache>
                <c:formatCode>0</c:formatCode>
                <c:ptCount val="6"/>
                <c:pt idx="0">
                  <c:v>-14.600000000000001</c:v>
                </c:pt>
                <c:pt idx="1">
                  <c:v>-15.4</c:v>
                </c:pt>
                <c:pt idx="2">
                  <c:v>15.799999999999997</c:v>
                </c:pt>
                <c:pt idx="3">
                  <c:v>-1.9000000000000017</c:v>
                </c:pt>
                <c:pt idx="4">
                  <c:v>2.9</c:v>
                </c:pt>
                <c:pt idx="5">
                  <c:v>-3.7000000000000006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B6-4B6F-B05A-F18F74EF7C2F}"/>
            </c:ext>
          </c:extLst>
        </c:ser>
        <c:ser>
          <c:idx val="2"/>
          <c:order val="2"/>
          <c:tx>
            <c:strRef>
              <c:f>Prof!$K$13</c:f>
              <c:strCache>
                <c:ptCount val="1"/>
                <c:pt idx="0">
                  <c:v>pensionnés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8410041841004185E-2"/>
                  <c:y val="2.7057852266775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7B6-4B6F-B05A-F18F74EF7C2F}"/>
                </c:ext>
              </c:extLst>
            </c:dLbl>
            <c:dLbl>
              <c:idx val="1"/>
              <c:layout>
                <c:manualLayout>
                  <c:x val="-6.1366097230288838E-17"/>
                  <c:y val="4.735062006764382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B6-4B6F-B05A-F18F74EF7C2F}"/>
                </c:ext>
              </c:extLst>
            </c:dLbl>
            <c:dLbl>
              <c:idx val="3"/>
              <c:layout>
                <c:manualLayout>
                  <c:x val="0"/>
                  <c:y val="4.28410372040586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7B6-4B6F-B05A-F18F74EF7C2F}"/>
                </c:ext>
              </c:extLst>
            </c:dLbl>
            <c:dLbl>
              <c:idx val="4"/>
              <c:layout>
                <c:manualLayout>
                  <c:x val="-1.3389121338912256E-2"/>
                  <c:y val="2.2548624488455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7B6-4B6F-B05A-F18F74EF7C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Prof!$L$9:$Q$10</c:f>
              <c:multiLvlStrCache>
                <c:ptCount val="6"/>
                <c:lvl>
                  <c:pt idx="0">
                    <c:v>dentiste</c:v>
                  </c:pt>
                  <c:pt idx="1">
                    <c:v>ophtalmo</c:v>
                  </c:pt>
                  <c:pt idx="2">
                    <c:v>psy</c:v>
                  </c:pt>
                  <c:pt idx="3">
                    <c:v>spécialiste</c:v>
                  </c:pt>
                  <c:pt idx="4">
                    <c:v>généraliste</c:v>
                  </c:pt>
                  <c:pt idx="5">
                    <c:v>médicaments</c:v>
                  </c:pt>
                </c:lvl>
                <c:lvl>
                  <c:pt idx="0">
                    <c:v>evol 24-25</c:v>
                  </c:pt>
                </c:lvl>
              </c:multiLvlStrCache>
            </c:multiLvlStrRef>
          </c:cat>
          <c:val>
            <c:numRef>
              <c:f>Prof!$L$13:$Q$13</c:f>
              <c:numCache>
                <c:formatCode>0</c:formatCode>
                <c:ptCount val="6"/>
                <c:pt idx="0">
                  <c:v>-0.60000000000000053</c:v>
                </c:pt>
                <c:pt idx="1">
                  <c:v>-0.20000000000000018</c:v>
                </c:pt>
                <c:pt idx="2">
                  <c:v>-1.5000000000000013</c:v>
                </c:pt>
                <c:pt idx="3">
                  <c:v>-0.10000000000000009</c:v>
                </c:pt>
                <c:pt idx="4">
                  <c:v>-0.5999999999999992</c:v>
                </c:pt>
                <c:pt idx="5">
                  <c:v>1.7000000000000015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7B6-4B6F-B05A-F18F74EF7C2F}"/>
            </c:ext>
          </c:extLst>
        </c:ser>
        <c:ser>
          <c:idx val="3"/>
          <c:order val="3"/>
          <c:tx>
            <c:strRef>
              <c:f>Prof!$K$14</c:f>
              <c:strCache>
                <c:ptCount val="1"/>
                <c:pt idx="0">
                  <c:v>étudiants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00418410041841E-2"/>
                  <c:y val="2.25479143179255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7B6-4B6F-B05A-F18F74EF7C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Prof!$L$9:$Q$10</c:f>
              <c:multiLvlStrCache>
                <c:ptCount val="6"/>
                <c:lvl>
                  <c:pt idx="0">
                    <c:v>dentiste</c:v>
                  </c:pt>
                  <c:pt idx="1">
                    <c:v>ophtalmo</c:v>
                  </c:pt>
                  <c:pt idx="2">
                    <c:v>psy</c:v>
                  </c:pt>
                  <c:pt idx="3">
                    <c:v>spécialiste</c:v>
                  </c:pt>
                  <c:pt idx="4">
                    <c:v>généraliste</c:v>
                  </c:pt>
                  <c:pt idx="5">
                    <c:v>médicaments</c:v>
                  </c:pt>
                </c:lvl>
                <c:lvl>
                  <c:pt idx="0">
                    <c:v>evol 24-25</c:v>
                  </c:pt>
                </c:lvl>
              </c:multiLvlStrCache>
            </c:multiLvlStrRef>
          </c:cat>
          <c:val>
            <c:numRef>
              <c:f>Prof!$L$14:$Q$14</c:f>
              <c:numCache>
                <c:formatCode>0</c:formatCode>
                <c:ptCount val="6"/>
                <c:pt idx="0">
                  <c:v>0.29999999999999749</c:v>
                </c:pt>
                <c:pt idx="1">
                  <c:v>-2.5000000000000022</c:v>
                </c:pt>
                <c:pt idx="2">
                  <c:v>9.7000000000000011</c:v>
                </c:pt>
                <c:pt idx="3">
                  <c:v>-0.60000000000000331</c:v>
                </c:pt>
                <c:pt idx="4">
                  <c:v>-2.0999999999999996</c:v>
                </c:pt>
                <c:pt idx="5">
                  <c:v>1.5000000000000013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B6-4B6F-B05A-F18F74EF7C2F}"/>
            </c:ext>
          </c:extLst>
        </c:ser>
        <c:ser>
          <c:idx val="4"/>
          <c:order val="4"/>
          <c:tx>
            <c:strRef>
              <c:f>Prof!$K$15</c:f>
              <c:strCache>
                <c:ptCount val="1"/>
                <c:pt idx="0">
                  <c:v>incapacités de travail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Prof!$L$9:$Q$10</c:f>
              <c:multiLvlStrCache>
                <c:ptCount val="6"/>
                <c:lvl>
                  <c:pt idx="0">
                    <c:v>dentiste</c:v>
                  </c:pt>
                  <c:pt idx="1">
                    <c:v>ophtalmo</c:v>
                  </c:pt>
                  <c:pt idx="2">
                    <c:v>psy</c:v>
                  </c:pt>
                  <c:pt idx="3">
                    <c:v>spécialiste</c:v>
                  </c:pt>
                  <c:pt idx="4">
                    <c:v>généraliste</c:v>
                  </c:pt>
                  <c:pt idx="5">
                    <c:v>médicaments</c:v>
                  </c:pt>
                </c:lvl>
                <c:lvl>
                  <c:pt idx="0">
                    <c:v>evol 24-25</c:v>
                  </c:pt>
                </c:lvl>
              </c:multiLvlStrCache>
            </c:multiLvlStrRef>
          </c:cat>
          <c:val>
            <c:numRef>
              <c:f>Prof!$L$15:$Q$15</c:f>
              <c:numCache>
                <c:formatCode>0</c:formatCode>
                <c:ptCount val="6"/>
                <c:pt idx="0">
                  <c:v>10.200000000000003</c:v>
                </c:pt>
                <c:pt idx="1">
                  <c:v>-3.5999999999999979</c:v>
                </c:pt>
                <c:pt idx="2">
                  <c:v>-5.3999999999999995</c:v>
                </c:pt>
                <c:pt idx="3">
                  <c:v>2.5000000000000022</c:v>
                </c:pt>
                <c:pt idx="4">
                  <c:v>0.60000000000000053</c:v>
                </c:pt>
                <c:pt idx="5">
                  <c:v>3.099999999999997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7B6-4B6F-B05A-F18F74EF7C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98484335"/>
        <c:axId val="1659844863"/>
      </c:barChart>
      <c:catAx>
        <c:axId val="1798484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59844863"/>
        <c:crosses val="autoZero"/>
        <c:auto val="1"/>
        <c:lblAlgn val="ctr"/>
        <c:lblOffset val="100"/>
        <c:noMultiLvlLbl val="0"/>
      </c:catAx>
      <c:valAx>
        <c:axId val="1659844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984843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624625144743968E-2"/>
          <c:y val="3.9391226499552373E-2"/>
          <c:w val="0.92485632066874535"/>
          <c:h val="0.79561903016375413"/>
        </c:manualLayout>
      </c:layout>
      <c:lineChart>
        <c:grouping val="standard"/>
        <c:varyColors val="0"/>
        <c:ser>
          <c:idx val="0"/>
          <c:order val="0"/>
          <c:tx>
            <c:strRef>
              <c:f>Famille!$B$34</c:f>
              <c:strCache>
                <c:ptCount val="1"/>
                <c:pt idx="0">
                  <c:v>seul sans enfant</c:v>
                </c:pt>
              </c:strCache>
            </c:strRef>
          </c:tx>
          <c:spPr>
            <a:ln w="28575" cap="rnd">
              <a:solidFill>
                <a:schemeClr val="accent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9541845243173437E-2"/>
                  <c:y val="-3.04118878604811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12-4C79-8DE2-CF19010BA4A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12-4C79-8DE2-CF19010BA4A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12-4C79-8DE2-CF19010BA4A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12-4C79-8DE2-CF19010BA4A4}"/>
                </c:ext>
              </c:extLst>
            </c:dLbl>
            <c:dLbl>
              <c:idx val="4"/>
              <c:layout>
                <c:manualLayout>
                  <c:x val="-3.5517713732982667E-2"/>
                  <c:y val="1.70150625436188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12-4C79-8DE2-CF19010BA4A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12-4C79-8DE2-CF19010BA4A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F12-4C79-8DE2-CF19010BA4A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F12-4C79-8DE2-CF19010BA4A4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F12-4C79-8DE2-CF19010BA4A4}"/>
                </c:ext>
              </c:extLst>
            </c:dLbl>
            <c:dLbl>
              <c:idx val="9"/>
              <c:layout>
                <c:manualLayout>
                  <c:x val="-1.7138615326613447E-2"/>
                  <c:y val="-2.8031053770840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F12-4C79-8DE2-CF19010BA4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Famille!$C$33:$M$33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Famille!$C$34:$M$34</c:f>
              <c:numCache>
                <c:formatCode>0%</c:formatCode>
                <c:ptCount val="11"/>
                <c:pt idx="0">
                  <c:v>0.249</c:v>
                </c:pt>
                <c:pt idx="1">
                  <c:v>0.30299999999999999</c:v>
                </c:pt>
                <c:pt idx="2">
                  <c:v>0.33700000000000002</c:v>
                </c:pt>
                <c:pt idx="3">
                  <c:v>0.49</c:v>
                </c:pt>
                <c:pt idx="4">
                  <c:v>0.48399999999999999</c:v>
                </c:pt>
                <c:pt idx="5">
                  <c:v>0.46700000000000003</c:v>
                </c:pt>
                <c:pt idx="6">
                  <c:v>0.48499999999999999</c:v>
                </c:pt>
                <c:pt idx="7">
                  <c:v>0.43099999999999999</c:v>
                </c:pt>
                <c:pt idx="8">
                  <c:v>0.54</c:v>
                </c:pt>
                <c:pt idx="9">
                  <c:v>0.45200000000000001</c:v>
                </c:pt>
                <c:pt idx="10">
                  <c:v>0.443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2F12-4C79-8DE2-CF19010BA4A4}"/>
            </c:ext>
          </c:extLst>
        </c:ser>
        <c:ser>
          <c:idx val="1"/>
          <c:order val="1"/>
          <c:tx>
            <c:strRef>
              <c:f>Famille!$B$35</c:f>
              <c:strCache>
                <c:ptCount val="1"/>
                <c:pt idx="0">
                  <c:v>seul avec enfant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F12-4C79-8DE2-CF19010BA4A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F12-4C79-8DE2-CF19010BA4A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F12-4C79-8DE2-CF19010BA4A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F12-4C79-8DE2-CF19010BA4A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F12-4C79-8DE2-CF19010BA4A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F12-4C79-8DE2-CF19010BA4A4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F12-4C79-8DE2-CF19010BA4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Famille!$C$33:$M$33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Famille!$C$35:$M$35</c:f>
              <c:numCache>
                <c:formatCode>0%</c:formatCode>
                <c:ptCount val="11"/>
                <c:pt idx="0">
                  <c:v>0.47099999999999997</c:v>
                </c:pt>
                <c:pt idx="1">
                  <c:v>0.41599999999999998</c:v>
                </c:pt>
                <c:pt idx="2">
                  <c:v>0.55100000000000005</c:v>
                </c:pt>
                <c:pt idx="3">
                  <c:v>0.57799999999999996</c:v>
                </c:pt>
                <c:pt idx="4">
                  <c:v>0.73499999999999999</c:v>
                </c:pt>
                <c:pt idx="5">
                  <c:v>0.58299999999999996</c:v>
                </c:pt>
                <c:pt idx="6">
                  <c:v>0.63900000000000001</c:v>
                </c:pt>
                <c:pt idx="7">
                  <c:v>0.55500000000000005</c:v>
                </c:pt>
                <c:pt idx="8">
                  <c:v>0.69</c:v>
                </c:pt>
                <c:pt idx="9">
                  <c:v>0.60099999999999998</c:v>
                </c:pt>
                <c:pt idx="10">
                  <c:v>0.60199999999999998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2F12-4C79-8DE2-CF19010BA4A4}"/>
            </c:ext>
          </c:extLst>
        </c:ser>
        <c:ser>
          <c:idx val="2"/>
          <c:order val="2"/>
          <c:tx>
            <c:strRef>
              <c:f>Famille!$B$36</c:f>
              <c:strCache>
                <c:ptCount val="1"/>
                <c:pt idx="0">
                  <c:v>couple sans enfant</c:v>
                </c:pt>
              </c:strCache>
            </c:strRef>
          </c:tx>
          <c:spPr>
            <a:ln w="28575" cap="rnd">
              <a:solidFill>
                <a:schemeClr val="accent6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8627270822189905E-2"/>
                  <c:y val="9.706530094692428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12-4C79-8DE2-CF19010BA4A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12-4C79-8DE2-CF19010BA4A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F12-4C79-8DE2-CF19010BA4A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F12-4C79-8DE2-CF19010BA4A4}"/>
                </c:ext>
              </c:extLst>
            </c:dLbl>
            <c:dLbl>
              <c:idx val="4"/>
              <c:layout>
                <c:manualLayout>
                  <c:x val="-3.7842554806297717E-2"/>
                  <c:y val="-2.07334385139336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F12-4C79-8DE2-CF19010BA4A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F12-4C79-8DE2-CF19010BA4A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F12-4C79-8DE2-CF19010BA4A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F12-4C79-8DE2-CF19010BA4A4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F12-4C79-8DE2-CF19010BA4A4}"/>
                </c:ext>
              </c:extLst>
            </c:dLbl>
            <c:dLbl>
              <c:idx val="9"/>
              <c:layout>
                <c:manualLayout>
                  <c:x val="-3.0845885632930229E-2"/>
                  <c:y val="-2.8031053770840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2F12-4C79-8DE2-CF19010BA4A4}"/>
                </c:ext>
              </c:extLst>
            </c:dLbl>
            <c:dLbl>
              <c:idx val="10"/>
              <c:layout>
                <c:manualLayout>
                  <c:x val="-1.7581115785302949E-2"/>
                  <c:y val="-3.1772258992738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F12-4C79-8DE2-CF19010BA4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Famille!$C$33:$M$33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Famille!$C$36:$M$36</c:f>
              <c:numCache>
                <c:formatCode>0%</c:formatCode>
                <c:ptCount val="11"/>
                <c:pt idx="0">
                  <c:v>0.23200000000000001</c:v>
                </c:pt>
                <c:pt idx="1">
                  <c:v>0.24199999999999999</c:v>
                </c:pt>
                <c:pt idx="2">
                  <c:v>0.27</c:v>
                </c:pt>
                <c:pt idx="3">
                  <c:v>0.28100000000000003</c:v>
                </c:pt>
                <c:pt idx="4">
                  <c:v>0.38500000000000001</c:v>
                </c:pt>
                <c:pt idx="5">
                  <c:v>0.38400000000000001</c:v>
                </c:pt>
                <c:pt idx="6">
                  <c:v>0.34399999999999997</c:v>
                </c:pt>
                <c:pt idx="7">
                  <c:v>0.23799999999999999</c:v>
                </c:pt>
                <c:pt idx="8">
                  <c:v>0.33400000000000002</c:v>
                </c:pt>
                <c:pt idx="9">
                  <c:v>0.29499999999999998</c:v>
                </c:pt>
                <c:pt idx="10">
                  <c:v>0.315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2F12-4C79-8DE2-CF19010BA4A4}"/>
            </c:ext>
          </c:extLst>
        </c:ser>
        <c:ser>
          <c:idx val="3"/>
          <c:order val="3"/>
          <c:tx>
            <c:strRef>
              <c:f>Famille!$B$37</c:f>
              <c:strCache>
                <c:ptCount val="1"/>
                <c:pt idx="0">
                  <c:v>couple avec enfant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F12-4C79-8DE2-CF19010BA4A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2F12-4C79-8DE2-CF19010BA4A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F12-4C79-8DE2-CF19010BA4A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2F12-4C79-8DE2-CF19010BA4A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2F12-4C79-8DE2-CF19010BA4A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2F12-4C79-8DE2-CF19010BA4A4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2F12-4C79-8DE2-CF19010BA4A4}"/>
                </c:ext>
              </c:extLst>
            </c:dLbl>
            <c:dLbl>
              <c:idx val="9"/>
              <c:layout>
                <c:manualLayout>
                  <c:x val="-1.252391542113184E-2"/>
                  <c:y val="-1.62813127093749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2F12-4C79-8DE2-CF19010BA4A4}"/>
                </c:ext>
              </c:extLst>
            </c:dLbl>
            <c:dLbl>
              <c:idx val="10"/>
              <c:layout>
                <c:manualLayout>
                  <c:x val="-1.7581115785302949E-2"/>
                  <c:y val="-2.80310537708402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2F12-4C79-8DE2-CF19010BA4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Famille!$C$33:$M$33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Famille!$C$37:$M$37</c:f>
              <c:numCache>
                <c:formatCode>0%</c:formatCode>
                <c:ptCount val="11"/>
                <c:pt idx="0">
                  <c:v>0.38100000000000001</c:v>
                </c:pt>
                <c:pt idx="1">
                  <c:v>0.33900000000000002</c:v>
                </c:pt>
                <c:pt idx="2">
                  <c:v>0.32700000000000001</c:v>
                </c:pt>
                <c:pt idx="3">
                  <c:v>0.33600000000000002</c:v>
                </c:pt>
                <c:pt idx="4">
                  <c:v>0.50700000000000001</c:v>
                </c:pt>
                <c:pt idx="5">
                  <c:v>0.41799999999999998</c:v>
                </c:pt>
                <c:pt idx="6">
                  <c:v>0.48099999999999998</c:v>
                </c:pt>
                <c:pt idx="7">
                  <c:v>0.44700000000000001</c:v>
                </c:pt>
                <c:pt idx="8">
                  <c:v>0.38800000000000001</c:v>
                </c:pt>
                <c:pt idx="9">
                  <c:v>0.39800000000000002</c:v>
                </c:pt>
                <c:pt idx="10">
                  <c:v>0.38600000000000001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8-2F12-4C79-8DE2-CF19010BA4A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35564655"/>
        <c:axId val="1214845215"/>
      </c:lineChart>
      <c:catAx>
        <c:axId val="1135564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14845215"/>
        <c:crosses val="autoZero"/>
        <c:auto val="1"/>
        <c:lblAlgn val="ctr"/>
        <c:lblOffset val="100"/>
        <c:noMultiLvlLbl val="0"/>
      </c:catAx>
      <c:valAx>
        <c:axId val="1214845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35564655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446431911797529E-2"/>
          <c:y val="4.2024832855778411E-2"/>
          <c:w val="0.90124230065080579"/>
          <c:h val="0.7819545909196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Famille!$B$3</c:f>
              <c:strCache>
                <c:ptCount val="1"/>
                <c:pt idx="0">
                  <c:v>seul sans enfant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Famille!$C$3:$H$3</c:f>
              <c:numCache>
                <c:formatCode>0%</c:formatCode>
                <c:ptCount val="6"/>
                <c:pt idx="0">
                  <c:v>0.251</c:v>
                </c:pt>
                <c:pt idx="1">
                  <c:v>0.25</c:v>
                </c:pt>
                <c:pt idx="2">
                  <c:v>0.2</c:v>
                </c:pt>
                <c:pt idx="3">
                  <c:v>0.21299999999999999</c:v>
                </c:pt>
                <c:pt idx="4">
                  <c:v>0.11</c:v>
                </c:pt>
                <c:pt idx="5">
                  <c:v>0.187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4A-4217-A33F-C8EFCA952624}"/>
            </c:ext>
          </c:extLst>
        </c:ser>
        <c:ser>
          <c:idx val="1"/>
          <c:order val="1"/>
          <c:tx>
            <c:strRef>
              <c:f>Famille!$B$4</c:f>
              <c:strCache>
                <c:ptCount val="1"/>
                <c:pt idx="0">
                  <c:v>seul avec enfant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Famille!$C$4:$H$4</c:f>
              <c:numCache>
                <c:formatCode>0%</c:formatCode>
                <c:ptCount val="6"/>
                <c:pt idx="0">
                  <c:v>0.36</c:v>
                </c:pt>
                <c:pt idx="1">
                  <c:v>0.27300000000000002</c:v>
                </c:pt>
                <c:pt idx="2">
                  <c:v>0.27900000000000003</c:v>
                </c:pt>
                <c:pt idx="3">
                  <c:v>0.29299999999999998</c:v>
                </c:pt>
                <c:pt idx="4">
                  <c:v>9.7000000000000003E-2</c:v>
                </c:pt>
                <c:pt idx="5">
                  <c:v>0.219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4A-4217-A33F-C8EFCA952624}"/>
            </c:ext>
          </c:extLst>
        </c:ser>
        <c:ser>
          <c:idx val="2"/>
          <c:order val="2"/>
          <c:tx>
            <c:strRef>
              <c:f>Famille!$B$5</c:f>
              <c:strCache>
                <c:ptCount val="1"/>
                <c:pt idx="0">
                  <c:v>couple sans enfant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Famille!$C$5:$H$5</c:f>
              <c:numCache>
                <c:formatCode>0%</c:formatCode>
                <c:ptCount val="6"/>
                <c:pt idx="0">
                  <c:v>0.192</c:v>
                </c:pt>
                <c:pt idx="1">
                  <c:v>0.13600000000000001</c:v>
                </c:pt>
                <c:pt idx="2">
                  <c:v>0.11600000000000001</c:v>
                </c:pt>
                <c:pt idx="3">
                  <c:v>0.14299999999999999</c:v>
                </c:pt>
                <c:pt idx="4">
                  <c:v>7.0000000000000007E-2</c:v>
                </c:pt>
                <c:pt idx="5">
                  <c:v>0.13100000000000001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4A-4217-A33F-C8EFCA952624}"/>
            </c:ext>
          </c:extLst>
        </c:ser>
        <c:ser>
          <c:idx val="3"/>
          <c:order val="3"/>
          <c:tx>
            <c:strRef>
              <c:f>Famille!$B$6</c:f>
              <c:strCache>
                <c:ptCount val="1"/>
                <c:pt idx="0">
                  <c:v>couple avec enfant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Famille!$C$6:$H$6</c:f>
              <c:numCache>
                <c:formatCode>0%</c:formatCode>
                <c:ptCount val="6"/>
                <c:pt idx="0">
                  <c:v>0.23300000000000001</c:v>
                </c:pt>
                <c:pt idx="1">
                  <c:v>0.21299999999999999</c:v>
                </c:pt>
                <c:pt idx="2">
                  <c:v>0.17</c:v>
                </c:pt>
                <c:pt idx="3">
                  <c:v>0.17499999999999999</c:v>
                </c:pt>
                <c:pt idx="4">
                  <c:v>8.5000000000000006E-2</c:v>
                </c:pt>
                <c:pt idx="5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4A-4217-A33F-C8EFCA9526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48053615"/>
        <c:axId val="1248049775"/>
      </c:barChart>
      <c:catAx>
        <c:axId val="1248053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48049775"/>
        <c:crosses val="autoZero"/>
        <c:auto val="1"/>
        <c:lblAlgn val="ctr"/>
        <c:lblOffset val="100"/>
        <c:noMultiLvlLbl val="0"/>
      </c:catAx>
      <c:valAx>
        <c:axId val="1248049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48053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Famille!$L$18</c:f>
              <c:strCache>
                <c:ptCount val="1"/>
                <c:pt idx="0">
                  <c:v>seul sans enfant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Famille!$M$17:$R$17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Famille!$M$18:$R$18</c:f>
              <c:numCache>
                <c:formatCode>0</c:formatCode>
                <c:ptCount val="6"/>
                <c:pt idx="0">
                  <c:v>8.1999999999999993</c:v>
                </c:pt>
                <c:pt idx="1">
                  <c:v>11.5</c:v>
                </c:pt>
                <c:pt idx="2">
                  <c:v>11.400000000000002</c:v>
                </c:pt>
                <c:pt idx="3">
                  <c:v>12.2</c:v>
                </c:pt>
                <c:pt idx="4">
                  <c:v>4.1999999999999993</c:v>
                </c:pt>
                <c:pt idx="5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26-43B0-93A1-A883F415C33E}"/>
            </c:ext>
          </c:extLst>
        </c:ser>
        <c:ser>
          <c:idx val="1"/>
          <c:order val="1"/>
          <c:tx>
            <c:strRef>
              <c:f>Famille!$L$19</c:f>
              <c:strCache>
                <c:ptCount val="1"/>
                <c:pt idx="0">
                  <c:v>seul avec enfant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Famille!$M$17:$R$17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Famille!$M$19:$R$19</c:f>
              <c:numCache>
                <c:formatCode>0</c:formatCode>
                <c:ptCount val="6"/>
                <c:pt idx="0">
                  <c:v>9.0999999999999979</c:v>
                </c:pt>
                <c:pt idx="1">
                  <c:v>-3.8999999999999977</c:v>
                </c:pt>
                <c:pt idx="2">
                  <c:v>9.9000000000000039</c:v>
                </c:pt>
                <c:pt idx="3">
                  <c:v>3.3999999999999977</c:v>
                </c:pt>
                <c:pt idx="4">
                  <c:v>-4.4000000000000012</c:v>
                </c:pt>
                <c:pt idx="5">
                  <c:v>-1.9999999999999991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26-43B0-93A1-A883F415C33E}"/>
            </c:ext>
          </c:extLst>
        </c:ser>
        <c:ser>
          <c:idx val="2"/>
          <c:order val="2"/>
          <c:tx>
            <c:strRef>
              <c:f>Famille!$L$20</c:f>
              <c:strCache>
                <c:ptCount val="1"/>
                <c:pt idx="0">
                  <c:v>couple sans enfant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Famille!$M$17:$R$17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Famille!$M$20:$R$20</c:f>
              <c:numCache>
                <c:formatCode>0</c:formatCode>
                <c:ptCount val="6"/>
                <c:pt idx="0">
                  <c:v>6</c:v>
                </c:pt>
                <c:pt idx="1">
                  <c:v>2.2000000000000006</c:v>
                </c:pt>
                <c:pt idx="2">
                  <c:v>3.7000000000000006</c:v>
                </c:pt>
                <c:pt idx="3">
                  <c:v>3.399999999999999</c:v>
                </c:pt>
                <c:pt idx="4">
                  <c:v>0.80000000000000071</c:v>
                </c:pt>
                <c:pt idx="5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26-43B0-93A1-A883F415C33E}"/>
            </c:ext>
          </c:extLst>
        </c:ser>
        <c:ser>
          <c:idx val="3"/>
          <c:order val="3"/>
          <c:tx>
            <c:strRef>
              <c:f>Famille!$L$21</c:f>
              <c:strCache>
                <c:ptCount val="1"/>
                <c:pt idx="0">
                  <c:v>couple avec enfant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Famille!$M$17:$R$17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Famille!$M$21:$R$21</c:f>
              <c:numCache>
                <c:formatCode>0</c:formatCode>
                <c:ptCount val="6"/>
                <c:pt idx="0">
                  <c:v>-2.2999999999999994</c:v>
                </c:pt>
                <c:pt idx="1">
                  <c:v>5.1000000000000014</c:v>
                </c:pt>
                <c:pt idx="2">
                  <c:v>5.8000000000000025</c:v>
                </c:pt>
                <c:pt idx="3">
                  <c:v>0.10000000000000009</c:v>
                </c:pt>
                <c:pt idx="4">
                  <c:v>-3.399999999999999</c:v>
                </c:pt>
                <c:pt idx="5">
                  <c:v>-1.1999999999999984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26-43B0-93A1-A883F415C33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44354543"/>
        <c:axId val="1844351215"/>
      </c:barChart>
      <c:catAx>
        <c:axId val="1844354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44351215"/>
        <c:crosses val="autoZero"/>
        <c:auto val="1"/>
        <c:lblAlgn val="ctr"/>
        <c:lblOffset val="100"/>
        <c:noMultiLvlLbl val="0"/>
      </c:catAx>
      <c:valAx>
        <c:axId val="1844351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44354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Famille!$L$10</c:f>
              <c:strCache>
                <c:ptCount val="1"/>
                <c:pt idx="0">
                  <c:v>seul sans enfant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Famille!$M$9:$R$9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Famille!$M$10:$R$10</c:f>
              <c:numCache>
                <c:formatCode>0</c:formatCode>
                <c:ptCount val="6"/>
                <c:pt idx="0">
                  <c:v>0.40000000000000036</c:v>
                </c:pt>
                <c:pt idx="1">
                  <c:v>1.5000000000000013</c:v>
                </c:pt>
                <c:pt idx="2">
                  <c:v>2.0000000000000018</c:v>
                </c:pt>
                <c:pt idx="3">
                  <c:v>1.9999999999999991</c:v>
                </c:pt>
                <c:pt idx="4">
                  <c:v>-0.89999999999999947</c:v>
                </c:pt>
                <c:pt idx="5">
                  <c:v>0.10000000000000009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AC-4050-8931-A4402B6C7B92}"/>
            </c:ext>
          </c:extLst>
        </c:ser>
        <c:ser>
          <c:idx val="1"/>
          <c:order val="1"/>
          <c:tx>
            <c:strRef>
              <c:f>Famille!$L$11</c:f>
              <c:strCache>
                <c:ptCount val="1"/>
                <c:pt idx="0">
                  <c:v>seul avec enfant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3888888888888888E-2"/>
                  <c:y val="-4.49973568481725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AC-4050-8931-A4402B6C7B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Famille!$M$9:$R$9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Famille!$M$11:$R$11</c:f>
              <c:numCache>
                <c:formatCode>0</c:formatCode>
                <c:ptCount val="6"/>
                <c:pt idx="0">
                  <c:v>-1.4000000000000012</c:v>
                </c:pt>
                <c:pt idx="1">
                  <c:v>-2.6999999999999966</c:v>
                </c:pt>
                <c:pt idx="2">
                  <c:v>3.5000000000000031</c:v>
                </c:pt>
                <c:pt idx="3">
                  <c:v>2.599999999999997</c:v>
                </c:pt>
                <c:pt idx="4">
                  <c:v>-3.8000000000000007</c:v>
                </c:pt>
                <c:pt idx="5">
                  <c:v>4.9000000000000012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AC-4050-8931-A4402B6C7B92}"/>
            </c:ext>
          </c:extLst>
        </c:ser>
        <c:ser>
          <c:idx val="2"/>
          <c:order val="2"/>
          <c:tx>
            <c:strRef>
              <c:f>Famille!$L$12</c:f>
              <c:strCache>
                <c:ptCount val="1"/>
                <c:pt idx="0">
                  <c:v>couple sans enfant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5.0925337632079971E-17"/>
                  <c:y val="3.6657685052756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AC-4050-8931-A4402B6C7B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Famille!$M$9:$R$9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Famille!$M$12:$R$12</c:f>
              <c:numCache>
                <c:formatCode>0</c:formatCode>
                <c:ptCount val="6"/>
                <c:pt idx="0">
                  <c:v>4.1000000000000005</c:v>
                </c:pt>
                <c:pt idx="1">
                  <c:v>-0.50000000000000044</c:v>
                </c:pt>
                <c:pt idx="2">
                  <c:v>-0.19999999999999879</c:v>
                </c:pt>
                <c:pt idx="3">
                  <c:v>1.5999999999999988</c:v>
                </c:pt>
                <c:pt idx="4">
                  <c:v>1.4</c:v>
                </c:pt>
                <c:pt idx="5">
                  <c:v>4.3000000000000007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9AC-4050-8931-A4402B6C7B92}"/>
            </c:ext>
          </c:extLst>
        </c:ser>
        <c:ser>
          <c:idx val="3"/>
          <c:order val="3"/>
          <c:tx>
            <c:strRef>
              <c:f>Famille!$L$13</c:f>
              <c:strCache>
                <c:ptCount val="1"/>
                <c:pt idx="0">
                  <c:v>couple avec enfant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0185067526415994E-16"/>
                  <c:y val="5.49865275791351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AC-4050-8931-A4402B6C7B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Famille!$M$9:$R$9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Famille!$M$13:$R$13</c:f>
              <c:numCache>
                <c:formatCode>0</c:formatCode>
                <c:ptCount val="6"/>
                <c:pt idx="0">
                  <c:v>1.2000000000000011</c:v>
                </c:pt>
                <c:pt idx="1">
                  <c:v>1.9999999999999991</c:v>
                </c:pt>
                <c:pt idx="2">
                  <c:v>1.0000000000000009</c:v>
                </c:pt>
                <c:pt idx="3">
                  <c:v>-0.40000000000000036</c:v>
                </c:pt>
                <c:pt idx="4">
                  <c:v>1.4</c:v>
                </c:pt>
                <c:pt idx="5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9AC-4050-8931-A4402B6C7B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38683999"/>
        <c:axId val="1498457967"/>
      </c:barChart>
      <c:catAx>
        <c:axId val="2038683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98457967"/>
        <c:crosses val="autoZero"/>
        <c:auto val="1"/>
        <c:lblAlgn val="ctr"/>
        <c:lblOffset val="100"/>
        <c:noMultiLvlLbl val="0"/>
      </c:catAx>
      <c:valAx>
        <c:axId val="1498457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386839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'Evolution de la moyenne'!$A$8</c:f>
              <c:strCache>
                <c:ptCount val="1"/>
                <c:pt idx="0">
                  <c:v>Population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'Evolution de la moyenne'!$B$7:$L$7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'Evolution de la moyenne'!$B$8:$L$8</c:f>
              <c:numCache>
                <c:formatCode>General</c:formatCode>
                <c:ptCount val="11"/>
                <c:pt idx="0">
                  <c:v>0.93</c:v>
                </c:pt>
                <c:pt idx="1">
                  <c:v>0.85</c:v>
                </c:pt>
                <c:pt idx="2">
                  <c:v>1.07</c:v>
                </c:pt>
                <c:pt idx="3">
                  <c:v>1.22</c:v>
                </c:pt>
                <c:pt idx="4">
                  <c:v>1.36</c:v>
                </c:pt>
                <c:pt idx="5">
                  <c:v>1.32</c:v>
                </c:pt>
                <c:pt idx="6">
                  <c:v>1.32</c:v>
                </c:pt>
                <c:pt idx="7">
                  <c:v>1.1599999999999999</c:v>
                </c:pt>
                <c:pt idx="8">
                  <c:v>1.18</c:v>
                </c:pt>
                <c:pt idx="9" formatCode="0.00">
                  <c:v>1</c:v>
                </c:pt>
                <c:pt idx="10">
                  <c:v>1.07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EE-4D1C-BE0A-AF2F76CCBB02}"/>
            </c:ext>
          </c:extLst>
        </c:ser>
        <c:ser>
          <c:idx val="1"/>
          <c:order val="1"/>
          <c:tx>
            <c:strRef>
              <c:f>'Evolution de la moyenne'!$A$9</c:f>
              <c:strCache>
                <c:ptCount val="1"/>
                <c:pt idx="0">
                  <c:v>Reportants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'Evolution de la moyenne'!$B$7:$L$7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'Evolution de la moyenne'!$B$9:$L$9</c:f>
              <c:numCache>
                <c:formatCode>General</c:formatCode>
                <c:ptCount val="11"/>
                <c:pt idx="0">
                  <c:v>2.59</c:v>
                </c:pt>
                <c:pt idx="1">
                  <c:v>2.46</c:v>
                </c:pt>
                <c:pt idx="2">
                  <c:v>2.99</c:v>
                </c:pt>
                <c:pt idx="3">
                  <c:v>3.07</c:v>
                </c:pt>
                <c:pt idx="4">
                  <c:v>2.73</c:v>
                </c:pt>
                <c:pt idx="5">
                  <c:v>2.81</c:v>
                </c:pt>
                <c:pt idx="6">
                  <c:v>2.76</c:v>
                </c:pt>
                <c:pt idx="7">
                  <c:v>2.89</c:v>
                </c:pt>
                <c:pt idx="8">
                  <c:v>2.69</c:v>
                </c:pt>
                <c:pt idx="9">
                  <c:v>2.46</c:v>
                </c:pt>
                <c:pt idx="10">
                  <c:v>2.63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EE-4D1C-BE0A-AF2F76CCB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33289567"/>
        <c:axId val="1133290527"/>
      </c:lineChart>
      <c:catAx>
        <c:axId val="1133289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33290527"/>
        <c:crosses val="autoZero"/>
        <c:auto val="1"/>
        <c:lblAlgn val="ctr"/>
        <c:lblOffset val="100"/>
        <c:noMultiLvlLbl val="0"/>
      </c:catAx>
      <c:valAx>
        <c:axId val="1133290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33289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'evol glob'!$B$3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42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tint val="42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tint val="42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tint val="42000"/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1"/>
              <c:layout>
                <c:manualLayout>
                  <c:x val="7.6923076923076927E-3"/>
                  <c:y val="3.15333031408163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0A-45BB-8552-A332337DAFF1}"/>
                </c:ext>
              </c:extLst>
            </c:dLbl>
            <c:dLbl>
              <c:idx val="3"/>
              <c:layout>
                <c:manualLayout>
                  <c:x val="6.44468313641246E-3"/>
                  <c:y val="1.092398568929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0A-45BB-8552-A332337DAF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glob'!$B$4:$B$9</c:f>
              <c:numCache>
                <c:formatCode>0%</c:formatCode>
                <c:ptCount val="6"/>
                <c:pt idx="0">
                  <c:v>0.20400000000000001</c:v>
                </c:pt>
                <c:pt idx="1">
                  <c:v>0.156</c:v>
                </c:pt>
                <c:pt idx="2">
                  <c:v>0.10100000000000001</c:v>
                </c:pt>
                <c:pt idx="3">
                  <c:v>0.14200000000000002</c:v>
                </c:pt>
                <c:pt idx="4">
                  <c:v>0.09</c:v>
                </c:pt>
                <c:pt idx="5">
                  <c:v>0.129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0A-45BB-8552-A332337DAFF1}"/>
            </c:ext>
          </c:extLst>
        </c:ser>
        <c:ser>
          <c:idx val="1"/>
          <c:order val="1"/>
          <c:tx>
            <c:strRef>
              <c:f>'evol glob'!$C$3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4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tint val="54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tint val="54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tint val="54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glob'!$C$4:$C$9</c:f>
              <c:numCache>
                <c:formatCode>0%</c:formatCode>
                <c:ptCount val="6"/>
                <c:pt idx="0">
                  <c:v>0.186</c:v>
                </c:pt>
                <c:pt idx="1">
                  <c:v>0.151</c:v>
                </c:pt>
                <c:pt idx="2">
                  <c:v>8.8999999999999996E-2</c:v>
                </c:pt>
                <c:pt idx="3">
                  <c:v>0.13900000000000001</c:v>
                </c:pt>
                <c:pt idx="4">
                  <c:v>8.3999999999999991E-2</c:v>
                </c:pt>
                <c:pt idx="5">
                  <c:v>0.11299999999999999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0A-45BB-8552-A332337DAFF1}"/>
            </c:ext>
          </c:extLst>
        </c:ser>
        <c:ser>
          <c:idx val="2"/>
          <c:order val="2"/>
          <c:tx>
            <c:strRef>
              <c:f>'evol glob'!$D$3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65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tint val="65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tint val="65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tint val="65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glob'!$D$4:$D$9</c:f>
              <c:numCache>
                <c:formatCode>0%</c:formatCode>
                <c:ptCount val="6"/>
                <c:pt idx="0">
                  <c:v>0.22899999999999998</c:v>
                </c:pt>
                <c:pt idx="1">
                  <c:v>0.192</c:v>
                </c:pt>
                <c:pt idx="2">
                  <c:v>0.13200000000000001</c:v>
                </c:pt>
                <c:pt idx="3">
                  <c:v>0.17499999999999999</c:v>
                </c:pt>
                <c:pt idx="4">
                  <c:v>0.11499999999999999</c:v>
                </c:pt>
                <c:pt idx="5">
                  <c:v>0.14100000000000001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0A-45BB-8552-A332337DAFF1}"/>
            </c:ext>
          </c:extLst>
        </c:ser>
        <c:ser>
          <c:idx val="3"/>
          <c:order val="3"/>
          <c:tx>
            <c:strRef>
              <c:f>'evol glob'!$E$3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77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tint val="77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tint val="77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tint val="77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glob'!$E$4:$E$9</c:f>
              <c:numCache>
                <c:formatCode>0%</c:formatCode>
                <c:ptCount val="6"/>
                <c:pt idx="0">
                  <c:v>0.246</c:v>
                </c:pt>
                <c:pt idx="1">
                  <c:v>0.22</c:v>
                </c:pt>
                <c:pt idx="2">
                  <c:v>0.153</c:v>
                </c:pt>
                <c:pt idx="3">
                  <c:v>0.23</c:v>
                </c:pt>
                <c:pt idx="4">
                  <c:v>0.14300000000000002</c:v>
                </c:pt>
                <c:pt idx="5">
                  <c:v>0.17100000000000001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20A-45BB-8552-A332337DAFF1}"/>
            </c:ext>
          </c:extLst>
        </c:ser>
        <c:ser>
          <c:idx val="4"/>
          <c:order val="4"/>
          <c:tx>
            <c:strRef>
              <c:f>'evol glob'!$F$3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89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tint val="89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tint val="89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tint val="89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glob'!$F$4:$F$9</c:f>
              <c:numCache>
                <c:formatCode>0%</c:formatCode>
                <c:ptCount val="6"/>
                <c:pt idx="0">
                  <c:v>0.27300000000000002</c:v>
                </c:pt>
                <c:pt idx="1">
                  <c:v>0.22399999999999998</c:v>
                </c:pt>
                <c:pt idx="2">
                  <c:v>0.17399999999999999</c:v>
                </c:pt>
                <c:pt idx="3">
                  <c:v>0.254</c:v>
                </c:pt>
                <c:pt idx="4">
                  <c:v>0.16199999999999998</c:v>
                </c:pt>
                <c:pt idx="5">
                  <c:v>0.215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0A-45BB-8552-A332337DAFF1}"/>
            </c:ext>
          </c:extLst>
        </c:ser>
        <c:ser>
          <c:idx val="5"/>
          <c:order val="5"/>
          <c:tx>
            <c:strRef>
              <c:f>'evol glob'!$G$3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glob'!$G$4:$G$9</c:f>
              <c:numCache>
                <c:formatCode>0%</c:formatCode>
                <c:ptCount val="6"/>
                <c:pt idx="0">
                  <c:v>0.26600000000000001</c:v>
                </c:pt>
                <c:pt idx="1">
                  <c:v>0.21299999999999999</c:v>
                </c:pt>
                <c:pt idx="2">
                  <c:v>0.17899999999999999</c:v>
                </c:pt>
                <c:pt idx="3">
                  <c:v>0.22900000000000001</c:v>
                </c:pt>
                <c:pt idx="4">
                  <c:v>0.14199999999999999</c:v>
                </c:pt>
                <c:pt idx="5">
                  <c:v>0.192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20A-45BB-8552-A332337DAFF1}"/>
            </c:ext>
          </c:extLst>
        </c:ser>
        <c:ser>
          <c:idx val="6"/>
          <c:order val="6"/>
          <c:tx>
            <c:strRef>
              <c:f>'evol glob'!$H$3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88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shade val="88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shade val="88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88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glob'!$H$4:$H$9</c:f>
              <c:numCache>
                <c:formatCode>0%</c:formatCode>
                <c:ptCount val="6"/>
                <c:pt idx="0">
                  <c:v>0.27400000000000002</c:v>
                </c:pt>
                <c:pt idx="1">
                  <c:v>0.219</c:v>
                </c:pt>
                <c:pt idx="2">
                  <c:v>0.191</c:v>
                </c:pt>
                <c:pt idx="3">
                  <c:v>0.24399999999999999</c:v>
                </c:pt>
                <c:pt idx="4">
                  <c:v>0.127</c:v>
                </c:pt>
                <c:pt idx="5">
                  <c:v>0.186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0A-45BB-8552-A332337DAFF1}"/>
            </c:ext>
          </c:extLst>
        </c:ser>
        <c:ser>
          <c:idx val="7"/>
          <c:order val="7"/>
          <c:tx>
            <c:strRef>
              <c:f>'evol glob'!$I$3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76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shade val="76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shade val="76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76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glob'!$I$4:$I$9</c:f>
              <c:numCache>
                <c:formatCode>0%</c:formatCode>
                <c:ptCount val="6"/>
                <c:pt idx="0">
                  <c:v>0.248</c:v>
                </c:pt>
                <c:pt idx="1">
                  <c:v>0.19800000000000001</c:v>
                </c:pt>
                <c:pt idx="2">
                  <c:v>0.19</c:v>
                </c:pt>
                <c:pt idx="3">
                  <c:v>0.21300000000000002</c:v>
                </c:pt>
                <c:pt idx="4">
                  <c:v>0.13799999999999998</c:v>
                </c:pt>
                <c:pt idx="5">
                  <c:v>0.192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20A-45BB-8552-A332337DAFF1}"/>
            </c:ext>
          </c:extLst>
        </c:ser>
        <c:ser>
          <c:idx val="8"/>
          <c:order val="8"/>
          <c:tx>
            <c:strRef>
              <c:f>'evol glob'!$J$3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65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shade val="65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shade val="65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65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glob'!$J$4:$J$9</c:f>
              <c:numCache>
                <c:formatCode>0%</c:formatCode>
                <c:ptCount val="6"/>
                <c:pt idx="0">
                  <c:v>0.25</c:v>
                </c:pt>
                <c:pt idx="1">
                  <c:v>0.21800000000000003</c:v>
                </c:pt>
                <c:pt idx="2">
                  <c:v>0.16799999999999998</c:v>
                </c:pt>
                <c:pt idx="3">
                  <c:v>0.22799999999999998</c:v>
                </c:pt>
                <c:pt idx="4">
                  <c:v>0.122</c:v>
                </c:pt>
                <c:pt idx="5">
                  <c:v>0.19600000000000001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20A-45BB-8552-A332337DAFF1}"/>
            </c:ext>
          </c:extLst>
        </c:ser>
        <c:ser>
          <c:idx val="9"/>
          <c:order val="9"/>
          <c:tx>
            <c:strRef>
              <c:f>'evol glob'!$K$3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3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shade val="53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shade val="53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53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glob'!$K$4:$K$9</c:f>
              <c:numCache>
                <c:formatCode>0%</c:formatCode>
                <c:ptCount val="6"/>
                <c:pt idx="0">
                  <c:v>0.22500000000000001</c:v>
                </c:pt>
                <c:pt idx="1">
                  <c:v>0.19800000000000001</c:v>
                </c:pt>
                <c:pt idx="2">
                  <c:v>0.16300000000000001</c:v>
                </c:pt>
                <c:pt idx="3">
                  <c:v>0.17899999999999999</c:v>
                </c:pt>
                <c:pt idx="4">
                  <c:v>8.900000000000001E-2</c:v>
                </c:pt>
                <c:pt idx="5">
                  <c:v>0.14599999999999999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20A-45BB-8552-A332337DAFF1}"/>
            </c:ext>
          </c:extLst>
        </c:ser>
        <c:ser>
          <c:idx val="10"/>
          <c:order val="10"/>
          <c:tx>
            <c:strRef>
              <c:f>'evol glob'!$L$3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41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shade val="41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shade val="41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41000"/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7.6923076923076927E-3"/>
                  <c:y val="-2.890519396381437E-17"/>
                </c:manualLayout>
              </c:layout>
              <c:tx>
                <c:rich>
                  <a:bodyPr/>
                  <a:lstStyle/>
                  <a:p>
                    <a:fld id="{D5BB9F36-7DC7-48D3-B364-A5A55E91D63D}" type="VALUE">
                      <a:rPr lang="en-US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nl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620A-45BB-8552-A332337DAFF1}"/>
                </c:ext>
              </c:extLst>
            </c:dLbl>
            <c:dLbl>
              <c:idx val="1"/>
              <c:layout>
                <c:manualLayout>
                  <c:x val="5.1282051282051282E-3"/>
                  <c:y val="3.15333031408163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0A-45BB-8552-A332337DAFF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620A-45BB-8552-A332337DAFF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E7A2397-6EFE-47CF-B845-6932D3440244}" type="VALUE">
                      <a:rPr lang="en-US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nl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620A-45BB-8552-A332337DAFF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620A-45BB-8552-A332337DAF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'evol glob'!$A$4:$A$9</c:f>
              <c:strCache>
                <c:ptCount val="6"/>
                <c:pt idx="0">
                  <c:v>dentiste</c:v>
                </c:pt>
                <c:pt idx="1">
                  <c:v>soins optiques</c:v>
                </c:pt>
                <c:pt idx="2">
                  <c:v>santé mentale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'evol glob'!$L$4:$L$9</c:f>
              <c:numCache>
                <c:formatCode>0%</c:formatCode>
                <c:ptCount val="6"/>
                <c:pt idx="0">
                  <c:v>0.23300000000000001</c:v>
                </c:pt>
                <c:pt idx="1">
                  <c:v>0.19500000000000001</c:v>
                </c:pt>
                <c:pt idx="2">
                  <c:v>0.187</c:v>
                </c:pt>
                <c:pt idx="3">
                  <c:v>0.19399999999999998</c:v>
                </c:pt>
                <c:pt idx="4">
                  <c:v>8.8000000000000009E-2</c:v>
                </c:pt>
                <c:pt idx="5">
                  <c:v>0.17399999999999999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20A-45BB-8552-A332337DAF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157456800"/>
        <c:axId val="1157451808"/>
      </c:barChart>
      <c:catAx>
        <c:axId val="115745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57451808"/>
        <c:crosses val="autoZero"/>
        <c:auto val="1"/>
        <c:lblAlgn val="ctr"/>
        <c:lblOffset val="100"/>
        <c:noMultiLvlLbl val="0"/>
      </c:catAx>
      <c:valAx>
        <c:axId val="1157451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57456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456036745406818E-2"/>
          <c:y val="5.0925925925925923E-2"/>
          <c:w val="0.88498840769903764"/>
          <c:h val="0.73577136191309422"/>
        </c:manualLayout>
      </c:layout>
      <c:lineChart>
        <c:grouping val="standard"/>
        <c:varyColors val="0"/>
        <c:ser>
          <c:idx val="0"/>
          <c:order val="0"/>
          <c:tx>
            <c:strRef>
              <c:f>'H-F'!$B$26</c:f>
              <c:strCache>
                <c:ptCount val="1"/>
                <c:pt idx="0">
                  <c:v>femme</c:v>
                </c:pt>
              </c:strCache>
            </c:strRef>
          </c:tx>
          <c:spPr>
            <a:ln w="28575" cap="rnd">
              <a:solidFill>
                <a:schemeClr val="accent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993219597550307E-2"/>
                  <c:y val="-3.0057961504811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FD-4F51-ACC8-9BD61053A76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FD-4F51-ACC8-9BD61053A76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FD-4F51-ACC8-9BD61053A76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FD-4F51-ACC8-9BD61053A76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FD-4F51-ACC8-9BD61053A76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FD-4F51-ACC8-9BD61053A76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6FD-4F51-ACC8-9BD61053A768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15-48D3-8D14-08F027778D92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CF0-4FD5-BAFE-F180063B08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'H-F'!$C$25:$M$25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'H-F'!$C$26:$M$26</c:f>
              <c:numCache>
                <c:formatCode>0%</c:formatCode>
                <c:ptCount val="11"/>
                <c:pt idx="0">
                  <c:v>0.35799999999999998</c:v>
                </c:pt>
                <c:pt idx="1">
                  <c:v>0.33900000000000002</c:v>
                </c:pt>
                <c:pt idx="2">
                  <c:v>0.38100000000000001</c:v>
                </c:pt>
                <c:pt idx="3">
                  <c:v>0.436</c:v>
                </c:pt>
                <c:pt idx="4">
                  <c:v>0.495</c:v>
                </c:pt>
                <c:pt idx="5">
                  <c:v>0.48399999999999999</c:v>
                </c:pt>
                <c:pt idx="6">
                  <c:v>0.48399999999999999</c:v>
                </c:pt>
                <c:pt idx="7">
                  <c:v>0.44800000000000001</c:v>
                </c:pt>
                <c:pt idx="8">
                  <c:v>0.5</c:v>
                </c:pt>
                <c:pt idx="9">
                  <c:v>0.47699999999999998</c:v>
                </c:pt>
                <c:pt idx="10">
                  <c:v>0.48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6FD-4F51-ACC8-9BD61053A768}"/>
            </c:ext>
          </c:extLst>
        </c:ser>
        <c:ser>
          <c:idx val="1"/>
          <c:order val="1"/>
          <c:tx>
            <c:strRef>
              <c:f>'H-F'!$B$27</c:f>
              <c:strCache>
                <c:ptCount val="1"/>
                <c:pt idx="0">
                  <c:v>homme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6FD-4F51-ACC8-9BD61053A76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6FD-4F51-ACC8-9BD61053A76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6FD-4F51-ACC8-9BD61053A768}"/>
                </c:ext>
              </c:extLst>
            </c:dLbl>
            <c:dLbl>
              <c:idx val="4"/>
              <c:layout>
                <c:manualLayout>
                  <c:x val="-2.0215441819772528E-2"/>
                  <c:y val="-2.0103828619490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430664916885387E-2"/>
                      <c:h val="9.25233304170312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6FD-4F51-ACC8-9BD61053A76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6FD-4F51-ACC8-9BD61053A76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6FD-4F51-ACC8-9BD61053A76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6FD-4F51-ACC8-9BD61053A768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15-48D3-8D14-08F027778D92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CF0-4FD5-BAFE-F180063B08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'H-F'!$C$25:$M$25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'H-F'!$C$27:$M$27</c:f>
              <c:numCache>
                <c:formatCode>0%</c:formatCode>
                <c:ptCount val="11"/>
                <c:pt idx="0">
                  <c:v>0.27400000000000002</c:v>
                </c:pt>
                <c:pt idx="1">
                  <c:v>0.27700000000000002</c:v>
                </c:pt>
                <c:pt idx="2">
                  <c:v>0.27200000000000002</c:v>
                </c:pt>
                <c:pt idx="3">
                  <c:v>0.316</c:v>
                </c:pt>
                <c:pt idx="4">
                  <c:v>0.45700000000000002</c:v>
                </c:pt>
                <c:pt idx="5">
                  <c:v>0.38200000000000001</c:v>
                </c:pt>
                <c:pt idx="6">
                  <c:v>0.41299999999999998</c:v>
                </c:pt>
                <c:pt idx="7">
                  <c:v>0.34200000000000003</c:v>
                </c:pt>
                <c:pt idx="8">
                  <c:v>0.38</c:v>
                </c:pt>
                <c:pt idx="9">
                  <c:v>0.33100000000000002</c:v>
                </c:pt>
                <c:pt idx="10">
                  <c:v>0.33200000000000002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26FD-4F51-ACC8-9BD61053A76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30210655"/>
        <c:axId val="659821231"/>
      </c:lineChart>
      <c:catAx>
        <c:axId val="830210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9821231"/>
        <c:crosses val="autoZero"/>
        <c:auto val="1"/>
        <c:lblAlgn val="ctr"/>
        <c:lblOffset val="100"/>
        <c:noMultiLvlLbl val="0"/>
      </c:catAx>
      <c:valAx>
        <c:axId val="65982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0210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643569553805774"/>
          <c:y val="0.89409667541557303"/>
          <c:w val="0.71268416447944005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'H-F'!$B$3</c:f>
              <c:strCache>
                <c:ptCount val="1"/>
                <c:pt idx="0">
                  <c:v>femme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'H-F'!$C$2:$H$2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'H-F'!$C$3:$H$3</c:f>
              <c:numCache>
                <c:formatCode>0%</c:formatCode>
                <c:ptCount val="6"/>
                <c:pt idx="0">
                  <c:v>0.26800000000000002</c:v>
                </c:pt>
                <c:pt idx="1">
                  <c:v>0.25600000000000001</c:v>
                </c:pt>
                <c:pt idx="2">
                  <c:v>0.23100000000000001</c:v>
                </c:pt>
                <c:pt idx="3">
                  <c:v>0.222</c:v>
                </c:pt>
                <c:pt idx="4">
                  <c:v>0.109</c:v>
                </c:pt>
                <c:pt idx="5">
                  <c:v>0.20599999999999999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96-4946-A606-6E5E717BCF7F}"/>
            </c:ext>
          </c:extLst>
        </c:ser>
        <c:ser>
          <c:idx val="1"/>
          <c:order val="1"/>
          <c:tx>
            <c:strRef>
              <c:f>'H-F'!$B$4</c:f>
              <c:strCache>
                <c:ptCount val="1"/>
                <c:pt idx="0">
                  <c:v>homme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'H-F'!$C$2:$H$2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'H-F'!$C$4:$H$4</c:f>
              <c:numCache>
                <c:formatCode>0%</c:formatCode>
                <c:ptCount val="6"/>
                <c:pt idx="0">
                  <c:v>0.19700000000000001</c:v>
                </c:pt>
                <c:pt idx="1">
                  <c:v>0.13200000000000001</c:v>
                </c:pt>
                <c:pt idx="2">
                  <c:v>0.14199999999999999</c:v>
                </c:pt>
                <c:pt idx="3">
                  <c:v>0.16500000000000001</c:v>
                </c:pt>
                <c:pt idx="4">
                  <c:v>6.6000000000000003E-2</c:v>
                </c:pt>
                <c:pt idx="5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96-4946-A606-6E5E717BCF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85111167"/>
        <c:axId val="1585111647"/>
      </c:barChart>
      <c:catAx>
        <c:axId val="1585111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85111647"/>
        <c:crosses val="autoZero"/>
        <c:auto val="1"/>
        <c:lblAlgn val="ctr"/>
        <c:lblOffset val="100"/>
        <c:noMultiLvlLbl val="0"/>
      </c:catAx>
      <c:valAx>
        <c:axId val="1585111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85111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354671460648959E-2"/>
          <c:y val="6.4940018144251335E-2"/>
          <c:w val="0.9221406807176743"/>
          <c:h val="0.829321892381097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'H-F'!$K$14</c:f>
              <c:strCache>
                <c:ptCount val="1"/>
                <c:pt idx="0">
                  <c:v>femme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5233717614855633E-3"/>
                  <c:y val="3.10427697558786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27-4093-9205-07A9ED2954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'H-F'!$L$13:$Q$13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'H-F'!$L$14:$Q$14</c:f>
              <c:numCache>
                <c:formatCode>0.0</c:formatCode>
                <c:ptCount val="6"/>
                <c:pt idx="0">
                  <c:v>3.7000000000000006</c:v>
                </c:pt>
                <c:pt idx="1">
                  <c:v>7.3000000000000007</c:v>
                </c:pt>
                <c:pt idx="2">
                  <c:v>10.500000000000002</c:v>
                </c:pt>
                <c:pt idx="3">
                  <c:v>6.2</c:v>
                </c:pt>
                <c:pt idx="4">
                  <c:v>-0.20000000000000018</c:v>
                </c:pt>
                <c:pt idx="5">
                  <c:v>4.6999999999999984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82-4E68-9D32-B202F7C44FDA}"/>
            </c:ext>
          </c:extLst>
        </c:ser>
        <c:ser>
          <c:idx val="1"/>
          <c:order val="1"/>
          <c:tx>
            <c:strRef>
              <c:f>'H-F'!$K$15</c:f>
              <c:strCache>
                <c:ptCount val="1"/>
                <c:pt idx="0">
                  <c:v>homme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1.5233717614855633E-3"/>
                  <c:y val="3.10425253265453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27-4093-9205-07A9ED2954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'H-F'!$L$13:$Q$13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'H-F'!$L$15:$Q$15</c:f>
              <c:numCache>
                <c:formatCode>0.0</c:formatCode>
                <c:ptCount val="6"/>
                <c:pt idx="0">
                  <c:v>2.300000000000002</c:v>
                </c:pt>
                <c:pt idx="1">
                  <c:v>0.50000000000000044</c:v>
                </c:pt>
                <c:pt idx="2">
                  <c:v>6.6999999999999975</c:v>
                </c:pt>
                <c:pt idx="3">
                  <c:v>4.2000000000000011</c:v>
                </c:pt>
                <c:pt idx="4">
                  <c:v>-0.19999999999999879</c:v>
                </c:pt>
                <c:pt idx="5">
                  <c:v>4.3000000000000007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82-4E68-9D32-B202F7C44F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6382591"/>
        <c:axId val="1706383423"/>
      </c:barChart>
      <c:catAx>
        <c:axId val="1706382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06383423"/>
        <c:crosses val="autoZero"/>
        <c:auto val="1"/>
        <c:lblAlgn val="ctr"/>
        <c:lblOffset val="100"/>
        <c:noMultiLvlLbl val="0"/>
      </c:catAx>
      <c:valAx>
        <c:axId val="1706383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06382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'H-F'!$K$10</c:f>
              <c:strCache>
                <c:ptCount val="1"/>
                <c:pt idx="0">
                  <c:v>femme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'H-F'!$L$9:$Q$9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'H-F'!$L$10:$Q$10</c:f>
              <c:numCache>
                <c:formatCode>0.0</c:formatCode>
                <c:ptCount val="6"/>
                <c:pt idx="0">
                  <c:v>0.70000000000000062</c:v>
                </c:pt>
                <c:pt idx="1">
                  <c:v>1.6000000000000014</c:v>
                </c:pt>
                <c:pt idx="2">
                  <c:v>1.6000000000000014</c:v>
                </c:pt>
                <c:pt idx="3">
                  <c:v>-1.4999999999999987</c:v>
                </c:pt>
                <c:pt idx="4">
                  <c:v>0.29999999999999888</c:v>
                </c:pt>
                <c:pt idx="5">
                  <c:v>2.6999999999999997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AF-4B59-AA80-3331CA4B5677}"/>
            </c:ext>
          </c:extLst>
        </c:ser>
        <c:ser>
          <c:idx val="1"/>
          <c:order val="1"/>
          <c:tx>
            <c:strRef>
              <c:f>'H-F'!$K$11</c:f>
              <c:strCache>
                <c:ptCount val="1"/>
                <c:pt idx="0">
                  <c:v>homme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'H-F'!$L$9:$Q$9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'H-F'!$L$11:$Q$11</c:f>
              <c:numCache>
                <c:formatCode>0.0</c:formatCode>
                <c:ptCount val="6"/>
                <c:pt idx="0">
                  <c:v>1.0000000000000009</c:v>
                </c:pt>
                <c:pt idx="1">
                  <c:v>-2.1999999999999993</c:v>
                </c:pt>
                <c:pt idx="2">
                  <c:v>3.2999999999999972</c:v>
                </c:pt>
                <c:pt idx="3">
                  <c:v>4.7000000000000011</c:v>
                </c:pt>
                <c:pt idx="4">
                  <c:v>-0.40000000000000036</c:v>
                </c:pt>
                <c:pt idx="5">
                  <c:v>2.9000000000000026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AF-4B59-AA80-3331CA4B56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97225343"/>
        <c:axId val="1654700847"/>
      </c:barChart>
      <c:catAx>
        <c:axId val="1497225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54700847"/>
        <c:crosses val="autoZero"/>
        <c:auto val="1"/>
        <c:lblAlgn val="ctr"/>
        <c:lblOffset val="100"/>
        <c:noMultiLvlLbl val="0"/>
      </c:catAx>
      <c:valAx>
        <c:axId val="1654700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972253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GS!$B$31</c:f>
              <c:strCache>
                <c:ptCount val="1"/>
                <c:pt idx="0">
                  <c:v>GS1-2</c:v>
                </c:pt>
              </c:strCache>
            </c:strRef>
          </c:tx>
          <c:spPr>
            <a:ln w="28575" cap="rnd">
              <a:solidFill>
                <a:schemeClr val="accent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522460280578851E-2"/>
                  <c:y val="2.8705117452004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0F-4D1C-9EAD-DA8187A165C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0F-4D1C-9EAD-DA8187A165C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0F-4D1C-9EAD-DA8187A165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0F-4D1C-9EAD-DA8187A165CE}"/>
                </c:ext>
              </c:extLst>
            </c:dLbl>
            <c:dLbl>
              <c:idx val="4"/>
              <c:layout>
                <c:manualLayout>
                  <c:x val="-2.288542736505763E-2"/>
                  <c:y val="-3.0421677194462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0F-4D1C-9EAD-DA8187A165C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0F-4D1C-9EAD-DA8187A165C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0F-4D1C-9EAD-DA8187A165C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50F-4D1C-9EAD-DA8187A165CE}"/>
                </c:ext>
              </c:extLst>
            </c:dLbl>
            <c:dLbl>
              <c:idx val="8"/>
              <c:layout>
                <c:manualLayout>
                  <c:x val="-2.4013846095325041E-2"/>
                  <c:y val="-3.01357881185052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50F-4D1C-9EAD-DA8187A165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GS!$C$30:$M$30</c:f>
              <c:numCache>
                <c:formatCode>0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GS!$C$31:$M$31</c:f>
              <c:numCache>
                <c:formatCode>0%</c:formatCode>
                <c:ptCount val="11"/>
                <c:pt idx="0">
                  <c:v>0.25700000000000001</c:v>
                </c:pt>
                <c:pt idx="1">
                  <c:v>0.25800000000000001</c:v>
                </c:pt>
                <c:pt idx="2">
                  <c:v>0.23300000000000001</c:v>
                </c:pt>
                <c:pt idx="3">
                  <c:v>0.223</c:v>
                </c:pt>
                <c:pt idx="4">
                  <c:v>0.33</c:v>
                </c:pt>
                <c:pt idx="5">
                  <c:v>0.22800000000000001</c:v>
                </c:pt>
                <c:pt idx="6">
                  <c:v>0.29399999999999998</c:v>
                </c:pt>
                <c:pt idx="7">
                  <c:v>0.25600000000000001</c:v>
                </c:pt>
                <c:pt idx="8">
                  <c:v>0.30499999999999999</c:v>
                </c:pt>
                <c:pt idx="9">
                  <c:v>0.24299999999999999</c:v>
                </c:pt>
                <c:pt idx="10">
                  <c:v>0.23100000000000001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50F-4D1C-9EAD-DA8187A165CE}"/>
            </c:ext>
          </c:extLst>
        </c:ser>
        <c:ser>
          <c:idx val="1"/>
          <c:order val="1"/>
          <c:tx>
            <c:strRef>
              <c:f>GS!$B$32</c:f>
              <c:strCache>
                <c:ptCount val="1"/>
                <c:pt idx="0">
                  <c:v>GS3-4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7019951310434021E-2"/>
                  <c:y val="8.460386207644637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50F-4D1C-9EAD-DA8187A165C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50F-4D1C-9EAD-DA8187A165C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50F-4D1C-9EAD-DA8187A165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50F-4D1C-9EAD-DA8187A165CE}"/>
                </c:ext>
              </c:extLst>
            </c:dLbl>
            <c:dLbl>
              <c:idx val="4"/>
              <c:layout>
                <c:manualLayout>
                  <c:x val="-2.8924074708052798E-2"/>
                  <c:y val="-2.3442904228538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50F-4D1C-9EAD-DA8187A165C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50F-4D1C-9EAD-DA8187A165C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50F-4D1C-9EAD-DA8187A165C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50F-4D1C-9EAD-DA8187A165CE}"/>
                </c:ext>
              </c:extLst>
            </c:dLbl>
            <c:dLbl>
              <c:idx val="8"/>
              <c:layout>
                <c:manualLayout>
                  <c:x val="-2.0495644566168536E-2"/>
                  <c:y val="-2.06681255282858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50F-4D1C-9EAD-DA8187A165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GS!$C$30:$M$30</c:f>
              <c:numCache>
                <c:formatCode>0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GS!$C$32:$M$32</c:f>
              <c:numCache>
                <c:formatCode>0%</c:formatCode>
                <c:ptCount val="11"/>
                <c:pt idx="0">
                  <c:v>0.28299999999999997</c:v>
                </c:pt>
                <c:pt idx="1">
                  <c:v>0.34200000000000003</c:v>
                </c:pt>
                <c:pt idx="2">
                  <c:v>0.30299999999999999</c:v>
                </c:pt>
                <c:pt idx="3">
                  <c:v>0.377</c:v>
                </c:pt>
                <c:pt idx="4">
                  <c:v>0.442</c:v>
                </c:pt>
                <c:pt idx="5">
                  <c:v>0.44900000000000001</c:v>
                </c:pt>
                <c:pt idx="6">
                  <c:v>0.47199999999999998</c:v>
                </c:pt>
                <c:pt idx="7">
                  <c:v>0.36399999999999999</c:v>
                </c:pt>
                <c:pt idx="8">
                  <c:v>0.38400000000000001</c:v>
                </c:pt>
                <c:pt idx="9">
                  <c:v>0.35699999999999998</c:v>
                </c:pt>
                <c:pt idx="10">
                  <c:v>0.36599999999999999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450F-4D1C-9EAD-DA8187A165CE}"/>
            </c:ext>
          </c:extLst>
        </c:ser>
        <c:ser>
          <c:idx val="2"/>
          <c:order val="2"/>
          <c:tx>
            <c:strRef>
              <c:f>GS!$B$33</c:f>
              <c:strCache>
                <c:ptCount val="1"/>
                <c:pt idx="0">
                  <c:v>GS5-6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396762904636917E-2"/>
                  <c:y val="-2.3272841594930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50F-4D1C-9EAD-DA8187A165C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50F-4D1C-9EAD-DA8187A165C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50F-4D1C-9EAD-DA8187A165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50F-4D1C-9EAD-DA8187A165CE}"/>
                </c:ext>
              </c:extLst>
            </c:dLbl>
            <c:dLbl>
              <c:idx val="4"/>
              <c:layout>
                <c:manualLayout>
                  <c:x val="-1.7744208604359237E-2"/>
                  <c:y val="2.57867809855267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50F-4D1C-9EAD-DA8187A165C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50F-4D1C-9EAD-DA8187A165C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50F-4D1C-9EAD-DA8187A165C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50F-4D1C-9EAD-DA8187A165CE}"/>
                </c:ext>
              </c:extLst>
            </c:dLbl>
            <c:dLbl>
              <c:idx val="8"/>
              <c:layout>
                <c:manualLayout>
                  <c:x val="-2.1703374034767395E-2"/>
                  <c:y val="-2.9424053015417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50F-4D1C-9EAD-DA8187A165CE}"/>
                </c:ext>
              </c:extLst>
            </c:dLbl>
            <c:dLbl>
              <c:idx val="9"/>
              <c:layout>
                <c:manualLayout>
                  <c:x val="-1.9055403400661874E-2"/>
                  <c:y val="-2.3041878153340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450F-4D1C-9EAD-DA8187A165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GS!$C$30:$M$30</c:f>
              <c:numCache>
                <c:formatCode>0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GS!$C$33:$M$33</c:f>
              <c:numCache>
                <c:formatCode>0%</c:formatCode>
                <c:ptCount val="11"/>
                <c:pt idx="0">
                  <c:v>0.309</c:v>
                </c:pt>
                <c:pt idx="1">
                  <c:v>0.308</c:v>
                </c:pt>
                <c:pt idx="2">
                  <c:v>0.32200000000000001</c:v>
                </c:pt>
                <c:pt idx="3">
                  <c:v>0.41799999999999998</c:v>
                </c:pt>
                <c:pt idx="4">
                  <c:v>0.56200000000000006</c:v>
                </c:pt>
                <c:pt idx="5">
                  <c:v>0.49199999999999999</c:v>
                </c:pt>
                <c:pt idx="6">
                  <c:v>0.47799999999999998</c:v>
                </c:pt>
                <c:pt idx="7">
                  <c:v>0.47399999999999998</c:v>
                </c:pt>
                <c:pt idx="8">
                  <c:v>0.45</c:v>
                </c:pt>
                <c:pt idx="9">
                  <c:v>0.47799999999999998</c:v>
                </c:pt>
                <c:pt idx="10">
                  <c:v>0.45900000000000002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450F-4D1C-9EAD-DA8187A165CE}"/>
            </c:ext>
          </c:extLst>
        </c:ser>
        <c:ser>
          <c:idx val="3"/>
          <c:order val="3"/>
          <c:tx>
            <c:strRef>
              <c:f>GS!$B$34</c:f>
              <c:strCache>
                <c:ptCount val="1"/>
                <c:pt idx="0">
                  <c:v>GS7-8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067404617901023E-2"/>
                  <c:y val="-2.0354199099219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50F-4D1C-9EAD-DA8187A165C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50F-4D1C-9EAD-DA8187A165C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50F-4D1C-9EAD-DA8187A165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50F-4D1C-9EAD-DA8187A165CE}"/>
                </c:ext>
              </c:extLst>
            </c:dLbl>
            <c:dLbl>
              <c:idx val="4"/>
              <c:layout>
                <c:manualLayout>
                  <c:x val="-1.936570428696413E-2"/>
                  <c:y val="-3.15633949833361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50F-4D1C-9EAD-DA8187A165C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50F-4D1C-9EAD-DA8187A165C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50F-4D1C-9EAD-DA8187A165C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450F-4D1C-9EAD-DA8187A165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GS!$C$30:$M$30</c:f>
              <c:numCache>
                <c:formatCode>0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GS!$C$34:$M$34</c:f>
              <c:numCache>
                <c:formatCode>0%</c:formatCode>
                <c:ptCount val="11"/>
                <c:pt idx="0">
                  <c:v>0.42</c:v>
                </c:pt>
                <c:pt idx="1">
                  <c:v>0.32800000000000001</c:v>
                </c:pt>
                <c:pt idx="2">
                  <c:v>0.45700000000000002</c:v>
                </c:pt>
                <c:pt idx="3">
                  <c:v>0.497</c:v>
                </c:pt>
                <c:pt idx="4">
                  <c:v>0.57299999999999995</c:v>
                </c:pt>
                <c:pt idx="5">
                  <c:v>0.56899999999999995</c:v>
                </c:pt>
                <c:pt idx="6">
                  <c:v>0.55600000000000005</c:v>
                </c:pt>
                <c:pt idx="7">
                  <c:v>0.49399999999999999</c:v>
                </c:pt>
                <c:pt idx="8">
                  <c:v>0.62</c:v>
                </c:pt>
                <c:pt idx="9">
                  <c:v>0.54400000000000004</c:v>
                </c:pt>
                <c:pt idx="10">
                  <c:v>0.57499999999999996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450F-4D1C-9EAD-DA8187A165C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16271279"/>
        <c:axId val="1583701551"/>
      </c:lineChart>
      <c:catAx>
        <c:axId val="1516271279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83701551"/>
        <c:crosses val="autoZero"/>
        <c:auto val="1"/>
        <c:lblAlgn val="ctr"/>
        <c:lblOffset val="100"/>
        <c:noMultiLvlLbl val="0"/>
      </c:catAx>
      <c:valAx>
        <c:axId val="1583701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16271279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682719007950092E-2"/>
          <c:y val="4.2002712728820425E-2"/>
          <c:w val="0.94818661973171547"/>
          <c:h val="0.840408305816611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GS!$B$3</c:f>
              <c:strCache>
                <c:ptCount val="1"/>
                <c:pt idx="0">
                  <c:v>GS1-2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GS!$C$3:$H$3</c:f>
              <c:numCache>
                <c:formatCode>0%</c:formatCode>
                <c:ptCount val="6"/>
                <c:pt idx="0">
                  <c:v>0.123</c:v>
                </c:pt>
                <c:pt idx="1">
                  <c:v>0.106</c:v>
                </c:pt>
                <c:pt idx="2">
                  <c:v>0.128</c:v>
                </c:pt>
                <c:pt idx="3">
                  <c:v>0.113</c:v>
                </c:pt>
                <c:pt idx="4">
                  <c:v>3.5999999999999997E-2</c:v>
                </c:pt>
                <c:pt idx="5">
                  <c:v>6.6000000000000003E-2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FF-45C6-9795-6A7FEC576250}"/>
            </c:ext>
          </c:extLst>
        </c:ser>
        <c:ser>
          <c:idx val="1"/>
          <c:order val="1"/>
          <c:tx>
            <c:strRef>
              <c:f>GS!$B$4</c:f>
              <c:strCache>
                <c:ptCount val="1"/>
                <c:pt idx="0">
                  <c:v>GS3-4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GS!$C$4:$H$4</c:f>
              <c:numCache>
                <c:formatCode>0%</c:formatCode>
                <c:ptCount val="6"/>
                <c:pt idx="0">
                  <c:v>0.219</c:v>
                </c:pt>
                <c:pt idx="1">
                  <c:v>0.17299999999999999</c:v>
                </c:pt>
                <c:pt idx="2">
                  <c:v>0.157</c:v>
                </c:pt>
                <c:pt idx="3">
                  <c:v>0.182</c:v>
                </c:pt>
                <c:pt idx="4">
                  <c:v>0.08</c:v>
                </c:pt>
                <c:pt idx="5">
                  <c:v>0.13900000000000001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FF-45C6-9795-6A7FEC576250}"/>
            </c:ext>
          </c:extLst>
        </c:ser>
        <c:ser>
          <c:idx val="2"/>
          <c:order val="2"/>
          <c:tx>
            <c:strRef>
              <c:f>GS!$B$5</c:f>
              <c:strCache>
                <c:ptCount val="1"/>
                <c:pt idx="0">
                  <c:v>GS5-6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GS!$C$5:$H$5</c:f>
              <c:numCache>
                <c:formatCode>0%</c:formatCode>
                <c:ptCount val="6"/>
                <c:pt idx="0">
                  <c:v>0.27300000000000002</c:v>
                </c:pt>
                <c:pt idx="1">
                  <c:v>0.23499999999999999</c:v>
                </c:pt>
                <c:pt idx="2">
                  <c:v>0.183</c:v>
                </c:pt>
                <c:pt idx="3">
                  <c:v>0.19700000000000001</c:v>
                </c:pt>
                <c:pt idx="4">
                  <c:v>9.8000000000000004E-2</c:v>
                </c:pt>
                <c:pt idx="5">
                  <c:v>0.19900000000000001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FF-45C6-9795-6A7FEC576250}"/>
            </c:ext>
          </c:extLst>
        </c:ser>
        <c:ser>
          <c:idx val="3"/>
          <c:order val="3"/>
          <c:tx>
            <c:strRef>
              <c:f>GS!$B$6</c:f>
              <c:strCache>
                <c:ptCount val="1"/>
                <c:pt idx="0">
                  <c:v>GS7-8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GS!$C$2:$H$2</c:f>
              <c:strCache>
                <c:ptCount val="6"/>
                <c:pt idx="0">
                  <c:v>dentiste</c:v>
                </c:pt>
                <c:pt idx="1">
                  <c:v>ophtalmo</c:v>
                </c:pt>
                <c:pt idx="2">
                  <c:v>psy</c:v>
                </c:pt>
                <c:pt idx="3">
                  <c:v>spécialiste</c:v>
                </c:pt>
                <c:pt idx="4">
                  <c:v>généraliste</c:v>
                </c:pt>
                <c:pt idx="5">
                  <c:v>médicaments</c:v>
                </c:pt>
              </c:strCache>
            </c:strRef>
          </c:cat>
          <c:val>
            <c:numRef>
              <c:f>GS!$C$6:$H$6</c:f>
              <c:numCache>
                <c:formatCode>0%</c:formatCode>
                <c:ptCount val="6"/>
                <c:pt idx="0">
                  <c:v>0.318</c:v>
                </c:pt>
                <c:pt idx="1">
                  <c:v>0.26700000000000002</c:v>
                </c:pt>
                <c:pt idx="2">
                  <c:v>0.28199999999999997</c:v>
                </c:pt>
                <c:pt idx="3">
                  <c:v>0.28599999999999998</c:v>
                </c:pt>
                <c:pt idx="4">
                  <c:v>0.13700000000000001</c:v>
                </c:pt>
                <c:pt idx="5">
                  <c:v>0.29099999999999998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FF-45C6-9795-6A7FEC5762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7108927"/>
        <c:axId val="1757107487"/>
      </c:barChart>
      <c:catAx>
        <c:axId val="1757108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57107487"/>
        <c:crosses val="autoZero"/>
        <c:auto val="1"/>
        <c:lblAlgn val="ctr"/>
        <c:lblOffset val="100"/>
        <c:noMultiLvlLbl val="0"/>
      </c:catAx>
      <c:valAx>
        <c:axId val="1757107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57108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384700925731665"/>
          <c:y val="0.93839979856929012"/>
          <c:w val="0.19230588881582411"/>
          <c:h val="6.16002014307099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0.3759</cdr:x>
      <cdr:y>0.54302</cdr:y>
    </cdr:from>
    <cdr:to>
      <cdr:x>0.86252</cdr:x>
      <cdr:y>0.6707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05121658-EB8F-5750-8DE2-5EEA952AD085}"/>
            </a:ext>
          </a:extLst>
        </cdr:cNvPr>
        <cdr:cNvSpPr txBox="1"/>
      </cdr:nvSpPr>
      <cdr:spPr>
        <a:xfrm xmlns:a="http://schemas.openxmlformats.org/drawingml/2006/main">
          <a:off x="4099220" y="3025182"/>
          <a:ext cx="5306569" cy="7113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 rtl="0"/>
          <a:r>
            <a:rPr lang="fr-BE" sz="1800" kern="1200" dirty="0">
              <a:solidFill>
                <a:schemeClr val="tx1"/>
              </a:solidFill>
            </a:rPr>
            <a:t>+ 9 pts depuis 2015 , </a:t>
          </a:r>
        </a:p>
        <a:p xmlns:a="http://schemas.openxmlformats.org/drawingml/2006/main">
          <a:pPr algn="l" rtl="0"/>
          <a:r>
            <a:rPr lang="fr-BE" sz="1800" kern="1200" dirty="0">
              <a:solidFill>
                <a:schemeClr val="tx1"/>
              </a:solidFill>
            </a:rPr>
            <a:t>MAIS tendanciellement à la baisse depuis 2019 </a:t>
          </a:r>
        </a:p>
      </cdr:txBody>
    </cdr:sp>
  </cdr:relSizeAnchor>
  <cdr:relSizeAnchor xmlns:cdr="http://schemas.openxmlformats.org/drawingml/2006/chartDrawing">
    <cdr:from>
      <cdr:x>0.41877</cdr:x>
      <cdr:y>0.28992</cdr:y>
    </cdr:from>
    <cdr:to>
      <cdr:x>0.93323</cdr:x>
      <cdr:y>0.35147</cdr:y>
    </cdr:to>
    <cdr:cxnSp macro="">
      <cdr:nvCxnSpPr>
        <cdr:cNvPr id="4" name="Connecteur droit avec flèche 3">
          <a:extLst xmlns:a="http://schemas.openxmlformats.org/drawingml/2006/main">
            <a:ext uri="{FF2B5EF4-FFF2-40B4-BE49-F238E27FC236}">
              <a16:creationId xmlns:a16="http://schemas.microsoft.com/office/drawing/2014/main" id="{2C4DF170-B982-63C0-E677-79BBDD7C93A8}"/>
            </a:ext>
          </a:extLst>
        </cdr:cNvPr>
        <cdr:cNvCxnSpPr/>
      </cdr:nvCxnSpPr>
      <cdr:spPr>
        <a:xfrm xmlns:a="http://schemas.openxmlformats.org/drawingml/2006/main">
          <a:off x="4326891" y="1487010"/>
          <a:ext cx="5315597" cy="31569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1">
          <a:schemeClr val="accent6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0.86639</cdr:x>
      <cdr:y>0.22039</cdr:y>
    </cdr:from>
    <cdr:to>
      <cdr:x>0.92162</cdr:x>
      <cdr:y>0.30431</cdr:y>
    </cdr:to>
    <cdr:sp macro="" textlink="">
      <cdr:nvSpPr>
        <cdr:cNvPr id="2" name="Est égal à 1">
          <a:extLst xmlns:a="http://schemas.openxmlformats.org/drawingml/2006/main">
            <a:ext uri="{FF2B5EF4-FFF2-40B4-BE49-F238E27FC236}">
              <a16:creationId xmlns:a16="http://schemas.microsoft.com/office/drawing/2014/main" id="{28C5C8A2-CFDD-FDB7-E248-12C858692584}"/>
            </a:ext>
          </a:extLst>
        </cdr:cNvPr>
        <cdr:cNvSpPr/>
      </cdr:nvSpPr>
      <cdr:spPr>
        <a:xfrm xmlns:a="http://schemas.openxmlformats.org/drawingml/2006/main">
          <a:off x="9107917" y="980819"/>
          <a:ext cx="580659" cy="373436"/>
        </a:xfrm>
        <a:prstGeom xmlns:a="http://schemas.openxmlformats.org/drawingml/2006/main" prst="mathEqual">
          <a:avLst/>
        </a:prstGeom>
      </cdr:spPr>
      <cdr:style>
        <a:lnRef xmlns:a="http://schemas.openxmlformats.org/drawingml/2006/main" idx="2">
          <a:schemeClr val="accent6">
            <a:shade val="15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defPPr>
            <a:defRPr lang="fr-FR"/>
          </a:defPPr>
          <a:lvl1pPr marL="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1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fr-BE" sz="1100">
            <a:solidFill>
              <a:schemeClr val="tx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0.26096</cdr:x>
      <cdr:y>0.59892</cdr:y>
    </cdr:from>
    <cdr:to>
      <cdr:x>0.28995</cdr:x>
      <cdr:y>0.66171</cdr:y>
    </cdr:to>
    <cdr:sp macro="" textlink="">
      <cdr:nvSpPr>
        <cdr:cNvPr id="2" name="Triangle isocèle 1">
          <a:extLst xmlns:a="http://schemas.openxmlformats.org/drawingml/2006/main">
            <a:ext uri="{FF2B5EF4-FFF2-40B4-BE49-F238E27FC236}">
              <a16:creationId xmlns:a16="http://schemas.microsoft.com/office/drawing/2014/main" id="{BF1317D5-B62B-5A80-2539-53119AF2D653}"/>
            </a:ext>
          </a:extLst>
        </cdr:cNvPr>
        <cdr:cNvSpPr/>
      </cdr:nvSpPr>
      <cdr:spPr>
        <a:xfrm xmlns:a="http://schemas.openxmlformats.org/drawingml/2006/main">
          <a:off x="2743317" y="2665388"/>
          <a:ext cx="304800" cy="279400"/>
        </a:xfrm>
        <a:prstGeom xmlns:a="http://schemas.openxmlformats.org/drawingml/2006/main" prst="triangle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nl-BE" dirty="0"/>
            <a:t>!</a:t>
          </a:r>
          <a:endParaRPr lang="fr-BE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0.39291</cdr:x>
      <cdr:y>0.20744</cdr:y>
    </cdr:from>
    <cdr:to>
      <cdr:x>0.44183</cdr:x>
      <cdr:y>0.28258</cdr:y>
    </cdr:to>
    <cdr:sp macro="" textlink="">
      <cdr:nvSpPr>
        <cdr:cNvPr id="2" name="Triangle isocèle 1">
          <a:extLst xmlns:a="http://schemas.openxmlformats.org/drawingml/2006/main">
            <a:ext uri="{FF2B5EF4-FFF2-40B4-BE49-F238E27FC236}">
              <a16:creationId xmlns:a16="http://schemas.microsoft.com/office/drawing/2014/main" id="{844CAAE0-44D3-366B-5EF0-B657C7A8DD1E}"/>
            </a:ext>
          </a:extLst>
        </cdr:cNvPr>
        <cdr:cNvSpPr/>
      </cdr:nvSpPr>
      <cdr:spPr>
        <a:xfrm xmlns:a="http://schemas.openxmlformats.org/drawingml/2006/main">
          <a:off x="2447543" y="771420"/>
          <a:ext cx="304800" cy="279400"/>
        </a:xfrm>
        <a:prstGeom xmlns:a="http://schemas.openxmlformats.org/drawingml/2006/main" prst="triangle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nl-BE"/>
            <a:t>!</a:t>
          </a:r>
          <a:endParaRPr lang="fr-BE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903C3-2DB0-4E98-B062-8F7247A1FBA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806B0-67DB-4B5B-A641-EBC51A0F1A8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852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1016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9E168-20F4-3743-01E7-02C823E4C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F554DFA-823D-7147-D63A-54A9D89619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3CA8C0D-06AB-C042-C800-33E780500D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B9CEBA-302A-A05A-6392-2FBD5057F8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27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4551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BB955-6E0B-FCE9-D894-C86C2CDF4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6615586-B2B9-0E91-DB47-B14EF92386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EF4A957-6DE1-CA24-61DA-3B33981263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C6ABBA4-6FF0-3FF7-7B8F-C76BD0328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28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20293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11917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3456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603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08104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09280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18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7856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25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66689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41FA0-C1D3-3410-30DE-6FABBF1D7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F7FC8B9-5E18-0CD4-A220-75FA2CEA41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D71A950-AAFB-881F-5655-8D622B0C39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DFEA76-8BD4-C07D-001D-92337A9BBF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806B0-67DB-4B5B-A641-EBC51A0F1A87}" type="slidenum">
              <a:rPr lang="fr-BE" smtClean="0"/>
              <a:t>26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9292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9B75A9-47B9-DB36-BF44-F0B375B13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8E7CC3-2204-4F6E-A9C0-CE3F4270AE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BC30AB-A23D-CAE9-E5FF-5DD34F93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AA8793-B7EF-DF00-F333-A2BFF30E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432FA2-7294-A8E2-A6E4-EF51192BD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2739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BC8C49-9A78-A4AC-B89C-EF0EAE6AF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8CF81F3-63C6-BAB7-CCEE-336A81974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D380B1-8C78-2455-26CB-148F9568A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8F5488-BEE2-C967-C763-006997D3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C84096-A462-8F80-ED4D-D451A0943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600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E8484BD-A503-034C-5D3A-8F82D1524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1CF995-2611-725A-5D4F-1914DEDAE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A26C8-14D0-29EF-FB64-1E912B0ED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C5C95F-B9AB-4CB2-1BF1-D307C01B6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6D76FB-D415-3489-31C7-BD31142B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242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D26776-4510-232D-D594-6842C7576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052AD0-FE64-F7DF-768B-0A3B3CBDE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774901-3E49-C484-B86D-5809196F5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BEB4BE-F4ED-5CD5-0E85-B5508DBFE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A53055-745E-E1CA-F619-1CC63DDD9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8965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AF2752-36C0-94F6-0FB0-DC049545A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1A0E1C-73C2-B0E8-C15E-C48256096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270BF8-61A3-18F7-8715-2A772B7CE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825479-3349-23F0-F3CF-24658242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F907E4-EDE2-A1A3-ADCB-FDC7F0770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784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9057BF-C8D7-380D-E5D6-5CFC9F91A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E72EE4-EF52-D72D-1AA5-5AC202EFA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31429BD-B4F2-FC39-3DAB-259C90205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1472DC-AAFD-2D80-EB75-B7A59AA39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BB0D01-4C6B-85E2-38DA-679E32846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55300A-67B7-CA3A-5E13-B2056736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3885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BDD232-9BB2-5064-6D21-CA9AD4CD0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83CF15-22A5-367E-C00A-488C57828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5F9C3B-353E-2125-25D1-A8390151A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6AE8C64-E701-D307-833A-D0E5289D78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54EC352-314F-BE62-1B2A-94CEDCCC18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EDDC7B2-0599-2455-DBAF-108863827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1DCC8EB-C700-B5BA-787A-BBA9B6F34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BB12A27-4FAE-D926-032E-03A7168AB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9249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3B9691-E6F3-A7EB-4A61-90D2082A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DC1E433-BABE-1782-3F54-80EE0D9EE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023DE2E-8F63-3E22-A468-F7EE2AD7A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5E8E710-6A7F-A115-B834-3DD2E9AC5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6501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92B3AC7-DBBE-4B57-1F9A-FBE06C4EB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77AFC11-BFA0-9DAF-2319-6FD6EF45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708434-7A12-999F-0B0C-BA660574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047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368C98-8C5C-ED4E-28FB-B5FADDC83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A8247B-8FF3-14AC-A81A-7D907A297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699D7C-8EBE-0657-280F-7B14E603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86D830-FCD7-2F2C-AABD-F05876A5B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5FCE27-BC69-F83A-11EA-D40BBC66A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F1A2B2-7B57-BF1A-840D-2D7DC8F48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758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8E7AAF-7932-EFE8-17B6-69EDE5DDB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DA118D4-A28E-E01A-6D22-D5E261D575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7730FE-341B-E731-91BD-81384F3D5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9ABE5B-CBB8-3354-14F0-AB19FF1B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953E72-C340-5E1B-9947-F5123068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5980DE-64B0-9D97-535B-494DC5BA7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9747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AE9FA2A-8F03-362D-4F7C-050AB4155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CF6B78-4D6D-50E5-FD34-6E03D8413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212BD9-DF9A-A584-06A0-BFF0543A8B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788801-E513-4B56-A2CD-3BFA59AC8FB5}" type="datetimeFigureOut">
              <a:rPr lang="fr-BE" smtClean="0"/>
              <a:t>14-12-25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1FAF7-3E8E-F8F6-EC28-CF3743DF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39C865-AD8C-84E0-808F-B35ADB841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38EC30-D7D9-404E-A5DF-C936609E8C7F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8226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socialsecurity.belgium.be/fr/news/depenses-de-sante-charge-des-menages-sha-14-02-2024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itut-solidaris.be/index.php/etudes/sante-mentale/etude-sante-mentale-tentatives-de-suicide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AD13047-5C34-0F84-4340-F9CEAEB06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79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D63324-1E72-0DDC-3C81-8B7D38F0C0AA}"/>
              </a:ext>
            </a:extLst>
          </p:cNvPr>
          <p:cNvSpPr txBox="1"/>
          <p:nvPr/>
        </p:nvSpPr>
        <p:spPr>
          <a:xfrm>
            <a:off x="3081759" y="2702687"/>
            <a:ext cx="740490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5F686F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Renoncement pour raisons financières 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DD549B-88CA-E28D-A329-898ACA27631B}"/>
              </a:ext>
            </a:extLst>
          </p:cNvPr>
          <p:cNvSpPr txBox="1"/>
          <p:nvPr/>
        </p:nvSpPr>
        <p:spPr>
          <a:xfrm>
            <a:off x="3081759" y="4149237"/>
            <a:ext cx="6094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Résultats</a:t>
            </a:r>
          </a:p>
        </p:txBody>
      </p:sp>
    </p:spTree>
    <p:extLst>
      <p:ext uri="{BB962C8B-B14F-4D97-AF65-F5344CB8AC3E}">
        <p14:creationId xmlns:p14="http://schemas.microsoft.com/office/powerpoint/2010/main" val="33465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7932D-627F-F4B3-EEA4-D2D26D875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FDB0970-1F0D-1EA2-9D3C-D0B6D9570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517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 15-25 </a:t>
            </a:r>
            <a:r>
              <a:rPr lang="en-US" sz="3100" b="1" dirty="0">
                <a:solidFill>
                  <a:srgbClr val="FF0000"/>
                </a:solidFill>
              </a:rPr>
              <a:t>par </a:t>
            </a:r>
            <a:r>
              <a:rPr lang="en-US" sz="3100" b="1" dirty="0" err="1">
                <a:solidFill>
                  <a:srgbClr val="FF0000"/>
                </a:solidFill>
              </a:rPr>
              <a:t>spécialité</a:t>
            </a:r>
            <a:r>
              <a:rPr lang="en-US" sz="3100" b="1" dirty="0">
                <a:solidFill>
                  <a:srgbClr val="FF0000"/>
                </a:solidFill>
              </a:rPr>
              <a:t> </a:t>
            </a:r>
            <a:r>
              <a:rPr lang="en-US" sz="31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selon</a:t>
            </a:r>
            <a:r>
              <a:rPr lang="en-US" sz="31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 le </a:t>
            </a:r>
            <a:r>
              <a:rPr lang="en-US" sz="31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sexe</a:t>
            </a:r>
            <a:br>
              <a:rPr lang="en-US" sz="33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9549520"/>
              </p:ext>
            </p:extLst>
          </p:nvPr>
        </p:nvGraphicFramePr>
        <p:xfrm>
          <a:off x="1418599" y="1053832"/>
          <a:ext cx="8336770" cy="4091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FBE9C22B-9D2A-B1C9-B484-15E2D61AE28B}"/>
              </a:ext>
            </a:extLst>
          </p:cNvPr>
          <p:cNvSpPr txBox="1"/>
          <p:nvPr/>
        </p:nvSpPr>
        <p:spPr>
          <a:xfrm>
            <a:off x="1216152" y="5016646"/>
            <a:ext cx="87416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Les résultats comparés de 2015 et 2025 vont dans le sens des tendances précitées 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BE" sz="1400" dirty="0"/>
              <a:t>Le renoncement financier est en </a:t>
            </a:r>
            <a:r>
              <a:rPr lang="fr-BE" sz="1400" b="1" dirty="0">
                <a:solidFill>
                  <a:srgbClr val="FF0000"/>
                </a:solidFill>
              </a:rPr>
              <a:t>augmentation auprès des 2 profils </a:t>
            </a:r>
            <a:r>
              <a:rPr lang="fr-BE" sz="1400" dirty="0"/>
              <a:t>dans presque toutes les spécialités, </a:t>
            </a:r>
            <a:r>
              <a:rPr lang="fr-BE" sz="1400" b="1" dirty="0"/>
              <a:t>en particulier </a:t>
            </a:r>
            <a:r>
              <a:rPr lang="fr-BE" sz="1400" dirty="0"/>
              <a:t>au niveau de la </a:t>
            </a:r>
            <a:r>
              <a:rPr lang="fr-BE" sz="1400" b="1" dirty="0"/>
              <a:t>santé mentale </a:t>
            </a:r>
            <a:r>
              <a:rPr lang="fr-BE" sz="1400" dirty="0"/>
              <a:t>(+10,5 pts pour les femmes ; +6,7pts pour les hommes). </a:t>
            </a:r>
          </a:p>
          <a:p>
            <a:pPr algn="just"/>
            <a:endParaRPr lang="fr-BE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BE" sz="1400" dirty="0"/>
              <a:t>Les </a:t>
            </a:r>
            <a:r>
              <a:rPr lang="fr-BE" sz="1400" b="1" dirty="0"/>
              <a:t>écarts de genre demeurent marqués</a:t>
            </a:r>
            <a:r>
              <a:rPr lang="fr-BE" sz="1400" dirty="0"/>
              <a:t>, les unes connaissant des hausses plus fortes dans l’ensemble des spécialités, particulièrement au niveau des soins en optiques (+7,3pts pour les femmes).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A0391D-C62B-37AA-F6DD-6311BB4A680B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422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4A336B-B682-1393-E9A6-3CEBC5EBA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B1A508F-0A3E-0404-4375-D077B8F6A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8336F891-A85F-542E-6B24-365ECD96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 24-25 </a:t>
            </a:r>
            <a:r>
              <a:rPr lang="en-US" sz="2800" b="1" dirty="0">
                <a:solidFill>
                  <a:srgbClr val="FF0000"/>
                </a:solidFill>
              </a:rPr>
              <a:t>par </a:t>
            </a:r>
            <a:r>
              <a:rPr lang="en-US" sz="2800" b="1" dirty="0" err="1">
                <a:solidFill>
                  <a:srgbClr val="FF0000"/>
                </a:solidFill>
              </a:rPr>
              <a:t>spécialité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selon</a:t>
            </a:r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 le </a:t>
            </a:r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sexe</a:t>
            </a:r>
            <a:br>
              <a:rPr lang="en-US" sz="33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6059699"/>
              </p:ext>
            </p:extLst>
          </p:nvPr>
        </p:nvGraphicFramePr>
        <p:xfrm>
          <a:off x="1484897" y="1286253"/>
          <a:ext cx="8614612" cy="3610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85B645FF-0706-BFAA-2D8C-F3E58AAC8767}"/>
              </a:ext>
            </a:extLst>
          </p:cNvPr>
          <p:cNvSpPr txBox="1"/>
          <p:nvPr/>
        </p:nvSpPr>
        <p:spPr>
          <a:xfrm>
            <a:off x="1373565" y="4897056"/>
            <a:ext cx="933353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De manière générale, l’</a:t>
            </a:r>
            <a:r>
              <a:rPr lang="fr-BE" sz="1400" b="1" dirty="0"/>
              <a:t>évolution annuelle </a:t>
            </a:r>
            <a:r>
              <a:rPr lang="fr-BE" sz="1400" dirty="0"/>
              <a:t>par discipline est </a:t>
            </a:r>
            <a:r>
              <a:rPr lang="fr-BE" sz="1400" b="1" dirty="0"/>
              <a:t>plus marquée chez les hommes </a:t>
            </a:r>
            <a:r>
              <a:rPr lang="fr-BE" sz="1400" dirty="0"/>
              <a:t>que chez les femmes. 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Ce n’est </a:t>
            </a:r>
            <a:r>
              <a:rPr lang="fr-BE" sz="1400" b="1" dirty="0"/>
              <a:t>pas le cas des soins en optique </a:t>
            </a:r>
            <a:r>
              <a:rPr lang="fr-BE" sz="1400" dirty="0"/>
              <a:t>dont le renoncement </a:t>
            </a:r>
            <a:r>
              <a:rPr lang="fr-BE" sz="1400" b="1" dirty="0">
                <a:solidFill>
                  <a:schemeClr val="accent6"/>
                </a:solidFill>
              </a:rPr>
              <a:t>baisse </a:t>
            </a:r>
            <a:r>
              <a:rPr lang="fr-BE" sz="1400" dirty="0"/>
              <a:t>pour les </a:t>
            </a:r>
            <a:r>
              <a:rPr lang="fr-BE" sz="1400" b="1" dirty="0">
                <a:solidFill>
                  <a:schemeClr val="accent6"/>
                </a:solidFill>
              </a:rPr>
              <a:t>hommes </a:t>
            </a:r>
            <a:r>
              <a:rPr lang="fr-BE" sz="1400" dirty="0"/>
              <a:t>et</a:t>
            </a:r>
            <a:r>
              <a:rPr lang="fr-BE" sz="1400" b="1" dirty="0">
                <a:solidFill>
                  <a:schemeClr val="accent6"/>
                </a:solidFill>
              </a:rPr>
              <a:t> </a:t>
            </a:r>
            <a:r>
              <a:rPr lang="fr-BE" sz="1400" b="1" dirty="0">
                <a:solidFill>
                  <a:srgbClr val="FF0000"/>
                </a:solidFill>
              </a:rPr>
              <a:t>augmente </a:t>
            </a:r>
            <a:r>
              <a:rPr lang="fr-BE" sz="1400" dirty="0"/>
              <a:t>pour les </a:t>
            </a:r>
            <a:r>
              <a:rPr lang="fr-BE" sz="1400" b="1" dirty="0">
                <a:solidFill>
                  <a:srgbClr val="FF0000"/>
                </a:solidFill>
              </a:rPr>
              <a:t>femmes</a:t>
            </a:r>
            <a:r>
              <a:rPr lang="fr-BE" sz="1400" dirty="0"/>
              <a:t>. A l’inverse, on note une </a:t>
            </a:r>
            <a:r>
              <a:rPr lang="fr-BE" sz="1400" b="1" dirty="0">
                <a:solidFill>
                  <a:srgbClr val="FF0000"/>
                </a:solidFill>
              </a:rPr>
              <a:t>hausse notable </a:t>
            </a:r>
            <a:r>
              <a:rPr lang="fr-BE" sz="1400" dirty="0"/>
              <a:t>du renoncement masculin aux </a:t>
            </a:r>
            <a:r>
              <a:rPr lang="fr-BE" sz="1400" b="1" dirty="0"/>
              <a:t>spécialistes</a:t>
            </a:r>
            <a:r>
              <a:rPr lang="fr-BE" sz="1400" dirty="0"/>
              <a:t> (près de 5pts en un an). Dans le même temps, cette discipline est </a:t>
            </a:r>
            <a:r>
              <a:rPr lang="fr-BE" sz="1400" b="1" dirty="0">
                <a:solidFill>
                  <a:schemeClr val="accent6"/>
                </a:solidFill>
              </a:rPr>
              <a:t>en recul chez les femmes</a:t>
            </a:r>
            <a:r>
              <a:rPr lang="fr-BE" sz="1400" dirty="0"/>
              <a:t>.</a:t>
            </a:r>
          </a:p>
          <a:p>
            <a:pPr algn="just"/>
            <a:r>
              <a:rPr lang="fr-BE" sz="1400" dirty="0"/>
              <a:t> </a:t>
            </a:r>
          </a:p>
          <a:p>
            <a:pPr algn="just"/>
            <a:r>
              <a:rPr lang="fr-BE" sz="1400" dirty="0"/>
              <a:t>Les médicaments, la santé et le dentaire sont les 3 disciplines rencontrant une hausse annuelle auprès des deux profils. </a:t>
            </a:r>
          </a:p>
          <a:p>
            <a:endParaRPr lang="fr-BE" dirty="0"/>
          </a:p>
          <a:p>
            <a:endParaRPr lang="fr-BE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B87A0F-507F-2A83-8A43-4E8138F9BBF4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9433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00000000-0008-0000-0300-000007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5204924"/>
              </p:ext>
            </p:extLst>
          </p:nvPr>
        </p:nvGraphicFramePr>
        <p:xfrm>
          <a:off x="838200" y="1253331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90D21C7C-2AD0-0081-58DC-02F1900553C6}"/>
              </a:ext>
            </a:extLst>
          </p:cNvPr>
          <p:cNvSpPr txBox="1"/>
          <p:nvPr/>
        </p:nvSpPr>
        <p:spPr>
          <a:xfrm>
            <a:off x="526539" y="428308"/>
            <a:ext cx="999324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1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  <a:ea typeface="+mj-ea"/>
                <a:cs typeface="+mj-cs"/>
              </a:rPr>
              <a:t>Evolution du renoncement à </a:t>
            </a:r>
            <a:r>
              <a:rPr lang="fr-BE" sz="31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au moins un soin </a:t>
            </a:r>
            <a:r>
              <a:rPr lang="fr-BE" sz="31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  <a:ea typeface="+mj-ea"/>
                <a:cs typeface="+mj-cs"/>
              </a:rPr>
              <a:t>selon le </a:t>
            </a:r>
            <a:r>
              <a:rPr lang="fr-BE" sz="3100" b="1" u="sng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GS</a:t>
            </a:r>
          </a:p>
          <a:p>
            <a:endParaRPr lang="fr-BE" dirty="0"/>
          </a:p>
        </p:txBody>
      </p:sp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047C5FBE-FB56-758D-3407-52B82C474AD9}"/>
              </a:ext>
            </a:extLst>
          </p:cNvPr>
          <p:cNvSpPr/>
          <p:nvPr/>
        </p:nvSpPr>
        <p:spPr>
          <a:xfrm>
            <a:off x="10196575" y="1929383"/>
            <a:ext cx="304800" cy="279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!</a:t>
            </a:r>
            <a:endParaRPr lang="fr-BE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D8A30A2-6C04-D1A4-C5DB-AF497DB65CD0}"/>
              </a:ext>
            </a:extLst>
          </p:cNvPr>
          <p:cNvSpPr txBox="1"/>
          <p:nvPr/>
        </p:nvSpPr>
        <p:spPr>
          <a:xfrm>
            <a:off x="1024128" y="5521751"/>
            <a:ext cx="96743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600" dirty="0"/>
              <a:t>Seul le </a:t>
            </a:r>
            <a:r>
              <a:rPr lang="fr-BE" sz="1600" b="1" dirty="0"/>
              <a:t>dernier quartile  </a:t>
            </a:r>
            <a:r>
              <a:rPr lang="fr-BE" sz="1600" dirty="0"/>
              <a:t>(GS7-8) enregistre une </a:t>
            </a:r>
            <a:r>
              <a:rPr lang="fr-BE" sz="1600" b="1" dirty="0">
                <a:solidFill>
                  <a:srgbClr val="FF0000"/>
                </a:solidFill>
              </a:rPr>
              <a:t>hausse sensible </a:t>
            </a:r>
            <a:r>
              <a:rPr lang="fr-BE" sz="1600" dirty="0"/>
              <a:t>du renoncement financier (</a:t>
            </a:r>
            <a:r>
              <a:rPr lang="fr-BE" sz="1600" dirty="0">
                <a:solidFill>
                  <a:srgbClr val="FF0000"/>
                </a:solidFill>
              </a:rPr>
              <a:t>+4pts </a:t>
            </a:r>
            <a:r>
              <a:rPr lang="fr-BE" sz="1600" dirty="0"/>
              <a:t>en un an). Sans égaler le pic « record » de 2023, le </a:t>
            </a:r>
            <a:r>
              <a:rPr lang="fr-BE" sz="1600" b="1" dirty="0"/>
              <a:t>taux </a:t>
            </a:r>
            <a:r>
              <a:rPr lang="fr-BE" sz="1600" dirty="0"/>
              <a:t>de renoncement des </a:t>
            </a:r>
            <a:r>
              <a:rPr lang="fr-BE" sz="1600" b="1" dirty="0"/>
              <a:t>GS7-8</a:t>
            </a:r>
            <a:r>
              <a:rPr lang="fr-BE" sz="1600" dirty="0"/>
              <a:t> est tout de même </a:t>
            </a:r>
            <a:r>
              <a:rPr lang="fr-BE" sz="1600" b="1" dirty="0"/>
              <a:t>supérieur au pic de 2019 </a:t>
            </a:r>
            <a:r>
              <a:rPr lang="fr-BE" sz="1600" dirty="0"/>
              <a:t>(année record pour tous les profils en terme de renoncement).</a:t>
            </a:r>
          </a:p>
          <a:p>
            <a:r>
              <a:rPr lang="fr-BE" sz="1600" dirty="0"/>
              <a:t> </a:t>
            </a:r>
          </a:p>
          <a:p>
            <a:r>
              <a:rPr lang="fr-BE" sz="1600" dirty="0"/>
              <a:t>Seule</a:t>
            </a:r>
            <a:r>
              <a:rPr lang="fr-BE" sz="1600" b="1" dirty="0"/>
              <a:t> la fraction la plus aisée renonce de moins en moins </a:t>
            </a:r>
            <a:r>
              <a:rPr lang="fr-BE" sz="1600" dirty="0"/>
              <a:t>à des soins en santé par rapport à 2015. </a:t>
            </a:r>
          </a:p>
          <a:p>
            <a:endParaRPr lang="fr-BE" sz="1600" dirty="0"/>
          </a:p>
          <a:p>
            <a:r>
              <a:rPr lang="fr-BE" sz="16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163B50-6BB6-3D02-A641-E661FDA1DD4A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1957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C81249-D86A-D87E-3DD2-DA6EAAE1C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39" y="56162"/>
            <a:ext cx="10515600" cy="1133693"/>
          </a:xfrm>
        </p:spPr>
        <p:txBody>
          <a:bodyPr>
            <a:normAutofit/>
          </a:bodyPr>
          <a:lstStyle/>
          <a:p>
            <a:r>
              <a:rPr lang="en-US" sz="31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Renoncement</a:t>
            </a:r>
            <a:r>
              <a:rPr lang="en-US" sz="31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3100" b="1" dirty="0">
                <a:solidFill>
                  <a:srgbClr val="FF0000"/>
                </a:solidFill>
              </a:rPr>
              <a:t>par </a:t>
            </a:r>
            <a:r>
              <a:rPr lang="en-US" sz="3100" b="1" dirty="0" err="1">
                <a:solidFill>
                  <a:srgbClr val="FF0000"/>
                </a:solidFill>
              </a:rPr>
              <a:t>spécialité</a:t>
            </a:r>
            <a:r>
              <a:rPr lang="en-US" sz="3100" b="1" dirty="0">
                <a:solidFill>
                  <a:srgbClr val="FF0000"/>
                </a:solidFill>
              </a:rPr>
              <a:t> </a:t>
            </a:r>
            <a:r>
              <a:rPr lang="fr-BE" sz="31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GS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8AEACF9-0119-84AE-D82F-8A42478F3902}"/>
              </a:ext>
            </a:extLst>
          </p:cNvPr>
          <p:cNvSpPr/>
          <p:nvPr/>
        </p:nvSpPr>
        <p:spPr>
          <a:xfrm>
            <a:off x="0" y="167350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7" name="Graphique 3">
            <a:extLst>
              <a:ext uri="{FF2B5EF4-FFF2-40B4-BE49-F238E27FC236}">
                <a16:creationId xmlns:a16="http://schemas.microsoft.com/office/drawing/2014/main" id="{B2B8B2DE-E49D-9B4C-1F67-E4E0A710FC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278363"/>
              </p:ext>
            </p:extLst>
          </p:nvPr>
        </p:nvGraphicFramePr>
        <p:xfrm>
          <a:off x="726947" y="1078668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DCB79656-9353-BF5E-A56B-EBFD068ABFC7}"/>
                  </a:ext>
                </a:extLst>
              </p:cNvPr>
              <p:cNvSpPr txBox="1"/>
              <p:nvPr/>
            </p:nvSpPr>
            <p:spPr>
              <a:xfrm>
                <a:off x="626743" y="5277696"/>
                <a:ext cx="10315192" cy="1580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BE" sz="1400" b="1" dirty="0"/>
                  <a:t>Gradient social « parfait » </a:t>
                </a:r>
                <a:r>
                  <a:rPr lang="fr-BE" sz="1400" dirty="0"/>
                  <a:t>pour chaque discipline. </a:t>
                </a:r>
              </a:p>
              <a:p>
                <a:pPr algn="just"/>
                <a:endParaRPr lang="fr-BE" sz="1400" dirty="0"/>
              </a:p>
              <a:p>
                <a:pPr algn="just"/>
                <a:r>
                  <a:rPr lang="fr-BE" sz="1400" dirty="0"/>
                  <a:t>Les </a:t>
                </a:r>
                <a:r>
                  <a:rPr lang="fr-BE" sz="1400" b="1" dirty="0"/>
                  <a:t>plus précaires </a:t>
                </a:r>
                <a:r>
                  <a:rPr lang="fr-BE" sz="1400" dirty="0"/>
                  <a:t>(GS 7-8) </a:t>
                </a:r>
                <a:r>
                  <a:rPr lang="fr-BE" sz="1400" b="1" dirty="0"/>
                  <a:t>renoncent</a:t>
                </a:r>
                <a:r>
                  <a:rPr lang="fr-BE" sz="1400" dirty="0"/>
                  <a:t> </a:t>
                </a:r>
                <a:r>
                  <a:rPr lang="fr-BE" sz="1400" b="1" dirty="0"/>
                  <a:t>2 à 4 fois plus souvent </a:t>
                </a:r>
                <a:r>
                  <a:rPr lang="fr-BE" sz="1400" dirty="0"/>
                  <a:t>à des soins de santé que les </a:t>
                </a:r>
                <a:r>
                  <a:rPr lang="fr-BE" sz="1400" b="1" dirty="0"/>
                  <a:t>plus aisés </a:t>
                </a:r>
                <a:r>
                  <a:rPr lang="fr-BE" sz="1400" dirty="0"/>
                  <a:t>(GS 1-2). C’est au niveau des </a:t>
                </a:r>
                <a:r>
                  <a:rPr lang="fr-BE" sz="1400" b="1" dirty="0"/>
                  <a:t>médicaments</a:t>
                </a:r>
                <a:r>
                  <a:rPr lang="fr-BE" sz="1400" dirty="0"/>
                  <a:t> que l’écart est le plus important [</a:t>
                </a:r>
                <a14:m>
                  <m:oMath xmlns:m="http://schemas.openxmlformats.org/officeDocument/2006/math">
                    <m:r>
                      <a:rPr lang="fr-BE" sz="1100" b="0" i="1" dirty="0" smtClean="0">
                        <a:latin typeface="Cambria Math" panose="02040503050406030204" pitchFamily="18" charset="0"/>
                      </a:rPr>
                      <m:t>𝑅𝐺𝑆</m:t>
                    </m:r>
                    <m:r>
                      <a:rPr lang="fr-BE" sz="11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BE" sz="11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BE" sz="11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BE" sz="11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BE" sz="1100" b="0" i="1" dirty="0" smtClean="0">
                            <a:latin typeface="Cambria Math" panose="02040503050406030204" pitchFamily="18" charset="0"/>
                          </a:rPr>
                          <m:t>𝐺𝑆</m:t>
                        </m:r>
                        <m:r>
                          <a:rPr lang="fr-BE" sz="1100" b="0" i="1" dirty="0" smtClean="0">
                            <a:latin typeface="Cambria Math" panose="02040503050406030204" pitchFamily="18" charset="0"/>
                          </a:rPr>
                          <m:t>7−8</m:t>
                        </m:r>
                      </m:num>
                      <m:den>
                        <m:r>
                          <a:rPr lang="fr-BE" sz="11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BE" sz="11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BE" sz="1100" b="0" i="1" dirty="0" smtClean="0">
                            <a:latin typeface="Cambria Math" panose="02040503050406030204" pitchFamily="18" charset="0"/>
                          </a:rPr>
                          <m:t>𝐺𝑆</m:t>
                        </m:r>
                        <m:r>
                          <a:rPr lang="fr-BE" sz="1100" b="0" i="1" dirty="0" smtClean="0">
                            <a:latin typeface="Cambria Math" panose="02040503050406030204" pitchFamily="18" charset="0"/>
                          </a:rPr>
                          <m:t> 1−2</m:t>
                        </m:r>
                      </m:den>
                    </m:f>
                    <m:r>
                      <a:rPr lang="fr-BE" sz="11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BE" sz="11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fr-BE" sz="11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fr-BE" sz="11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𝟒𝟏</m:t>
                    </m:r>
                  </m:oMath>
                </a14:m>
                <a:r>
                  <a:rPr lang="fr-BE" sz="1400" dirty="0"/>
                  <a:t>], suivi par le </a:t>
                </a:r>
                <a:r>
                  <a:rPr lang="fr-BE" sz="1400" b="1" dirty="0"/>
                  <a:t>généraliste</a:t>
                </a:r>
                <a:r>
                  <a:rPr lang="fr-BE" sz="1400" dirty="0"/>
                  <a:t> (</a:t>
                </a:r>
                <a14:m>
                  <m:oMath xmlns:m="http://schemas.openxmlformats.org/officeDocument/2006/math">
                    <m:r>
                      <a:rPr lang="fr-BE" sz="1100" i="1" dirty="0">
                        <a:latin typeface="Cambria Math" panose="02040503050406030204" pitchFamily="18" charset="0"/>
                      </a:rPr>
                      <m:t>𝑅𝐺</m:t>
                    </m:r>
                    <m:r>
                      <a:rPr lang="fr-BE" sz="1100" b="0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fr-BE" sz="11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BE" sz="1100" b="1" i="1" dirty="0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fr-BE" sz="11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BE" sz="1100" b="1" i="1" dirty="0" smtClean="0">
                        <a:latin typeface="Cambria Math" panose="02040503050406030204" pitchFamily="18" charset="0"/>
                      </a:rPr>
                      <m:t>𝟖𝟏</m:t>
                    </m:r>
                    <m:r>
                      <a:rPr lang="fr-BE" sz="1100" b="1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BE" sz="1400" dirty="0"/>
                  <a:t>et le </a:t>
                </a:r>
                <a:r>
                  <a:rPr lang="fr-BE" sz="1400" b="1" dirty="0"/>
                  <a:t>dentiste</a:t>
                </a:r>
                <a:r>
                  <a:rPr lang="fr-BE" sz="1400" dirty="0"/>
                  <a:t> (</a:t>
                </a:r>
                <a14:m>
                  <m:oMath xmlns:m="http://schemas.openxmlformats.org/officeDocument/2006/math">
                    <m:r>
                      <a:rPr lang="fr-BE" sz="1100" i="1" dirty="0">
                        <a:latin typeface="Cambria Math" panose="02040503050406030204" pitchFamily="18" charset="0"/>
                      </a:rPr>
                      <m:t>𝑅𝐺𝑆</m:t>
                    </m:r>
                    <m:r>
                      <a:rPr lang="fr-BE" sz="11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BE" sz="11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fr-BE" sz="11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BE" sz="1100" b="1" i="0" dirty="0" smtClean="0">
                        <a:latin typeface="Cambria Math" panose="02040503050406030204" pitchFamily="18" charset="0"/>
                      </a:rPr>
                      <m:t>𝟓𝟗</m:t>
                    </m:r>
                    <m:r>
                      <a:rPr lang="fr-BE" sz="11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BE" sz="1100" dirty="0"/>
              </a:p>
              <a:p>
                <a:pPr algn="just"/>
                <a:endParaRPr lang="fr-BE" sz="1100" dirty="0"/>
              </a:p>
              <a:p>
                <a:pPr algn="just"/>
                <a:r>
                  <a:rPr lang="fr-BE" sz="1400" dirty="0"/>
                  <a:t>Le </a:t>
                </a:r>
                <a:r>
                  <a:rPr lang="fr-BE" sz="1400" b="1" dirty="0"/>
                  <a:t>dernier quartile </a:t>
                </a:r>
                <a:r>
                  <a:rPr lang="fr-BE" sz="1400" dirty="0"/>
                  <a:t>rencontre des </a:t>
                </a:r>
                <a:r>
                  <a:rPr lang="fr-BE" sz="1400" b="1" dirty="0"/>
                  <a:t>taux</a:t>
                </a:r>
                <a:r>
                  <a:rPr lang="fr-BE" sz="1400" dirty="0"/>
                  <a:t> de renoncement </a:t>
                </a:r>
                <a:r>
                  <a:rPr lang="fr-BE" sz="1400" b="1" dirty="0"/>
                  <a:t>avoisinant les 30% </a:t>
                </a:r>
                <a:r>
                  <a:rPr lang="fr-BE" sz="1400" dirty="0"/>
                  <a:t>pour toutes spécialités (hors généraliste) et se </a:t>
                </a:r>
                <a:r>
                  <a:rPr lang="fr-BE" sz="1400" b="1" dirty="0"/>
                  <a:t>démarque nettement des autres </a:t>
                </a:r>
                <a:r>
                  <a:rPr lang="fr-BE" sz="1400" dirty="0"/>
                  <a:t>quartils au niveau du </a:t>
                </a:r>
                <a:r>
                  <a:rPr lang="fr-BE" sz="1400" b="1" dirty="0"/>
                  <a:t>spécialistes</a:t>
                </a:r>
                <a:r>
                  <a:rPr lang="fr-BE" sz="1400" dirty="0"/>
                  <a:t> (29%) et de la </a:t>
                </a:r>
                <a:r>
                  <a:rPr lang="fr-BE" sz="1400" b="1" dirty="0"/>
                  <a:t>santé mentale </a:t>
                </a:r>
                <a:r>
                  <a:rPr lang="fr-BE" sz="1400" dirty="0"/>
                  <a:t>(28%)</a:t>
                </a:r>
              </a:p>
            </p:txBody>
          </p:sp>
        </mc:Choice>
        <mc:Fallback xmlns="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DCB79656-9353-BF5E-A56B-EBFD068ABF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743" y="5277696"/>
                <a:ext cx="10315192" cy="1580304"/>
              </a:xfrm>
              <a:prstGeom prst="rect">
                <a:avLst/>
              </a:prstGeom>
              <a:blipFill>
                <a:blip r:embed="rId4"/>
                <a:stretch>
                  <a:fillRect l="-177" t="-772" r="-177" b="-3089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254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6995A-0865-AA36-C31A-517BF41D9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7E96849-F14E-CA10-973A-968B002DFB48}"/>
              </a:ext>
            </a:extLst>
          </p:cNvPr>
          <p:cNvSpPr txBox="1"/>
          <p:nvPr/>
        </p:nvSpPr>
        <p:spPr>
          <a:xfrm>
            <a:off x="526539" y="287818"/>
            <a:ext cx="1000734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15-25 du renoncement </a:t>
            </a:r>
            <a:r>
              <a:rPr lang="fr-BE" sz="2800" b="1" dirty="0">
                <a:solidFill>
                  <a:srgbClr val="FF0000"/>
                </a:solidFill>
              </a:rPr>
              <a:t>par spécialité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GS</a:t>
            </a:r>
          </a:p>
          <a:p>
            <a:endParaRPr lang="fr-BE" dirty="0"/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2945861"/>
              </p:ext>
            </p:extLst>
          </p:nvPr>
        </p:nvGraphicFramePr>
        <p:xfrm>
          <a:off x="1554480" y="1059370"/>
          <a:ext cx="7680960" cy="3868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F0A7A691-475D-6234-F305-6ED3EF53B675}"/>
              </a:ext>
            </a:extLst>
          </p:cNvPr>
          <p:cNvSpPr txBox="1"/>
          <p:nvPr/>
        </p:nvSpPr>
        <p:spPr>
          <a:xfrm>
            <a:off x="1658112" y="4937094"/>
            <a:ext cx="9034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200" dirty="0"/>
              <a:t>De </a:t>
            </a:r>
            <a:r>
              <a:rPr lang="fr-BE" sz="1200" b="1" dirty="0"/>
              <a:t>2015 à 2025</a:t>
            </a:r>
            <a:r>
              <a:rPr lang="fr-BE" sz="1200" dirty="0"/>
              <a:t>,  seul les consultations de </a:t>
            </a:r>
            <a:r>
              <a:rPr lang="fr-BE" sz="1200" b="1" dirty="0">
                <a:solidFill>
                  <a:schemeClr val="accent6"/>
                </a:solidFill>
              </a:rPr>
              <a:t>généralistes</a:t>
            </a:r>
            <a:r>
              <a:rPr lang="fr-BE" sz="1200" b="1" dirty="0"/>
              <a:t> </a:t>
            </a:r>
            <a:r>
              <a:rPr lang="fr-BE" sz="1200" dirty="0"/>
              <a:t>demeurent relativement </a:t>
            </a:r>
            <a:r>
              <a:rPr lang="fr-BE" sz="1200" b="1" dirty="0">
                <a:solidFill>
                  <a:schemeClr val="accent6"/>
                </a:solidFill>
              </a:rPr>
              <a:t>stable</a:t>
            </a:r>
            <a:r>
              <a:rPr lang="fr-BE" sz="1200" dirty="0"/>
              <a:t>. Autrement, le renoncement financier s’est accru dans toutes les spécialités pour 75% des GS. </a:t>
            </a:r>
          </a:p>
          <a:p>
            <a:pPr algn="just"/>
            <a:endParaRPr lang="fr-BE" sz="1200" dirty="0"/>
          </a:p>
          <a:p>
            <a:pPr algn="just"/>
            <a:r>
              <a:rPr lang="fr-BE" sz="1200" dirty="0"/>
              <a:t>Deux postes rencontrent une </a:t>
            </a:r>
            <a:r>
              <a:rPr lang="fr-BE" sz="1200" b="1" dirty="0">
                <a:solidFill>
                  <a:srgbClr val="FF0000"/>
                </a:solidFill>
              </a:rPr>
              <a:t>hausse transversale </a:t>
            </a:r>
            <a:r>
              <a:rPr lang="fr-BE" sz="1200" dirty="0"/>
              <a:t>du renoncement : les </a:t>
            </a:r>
            <a:r>
              <a:rPr lang="fr-BE" sz="1200" b="1" dirty="0"/>
              <a:t>spécialistes</a:t>
            </a:r>
            <a:r>
              <a:rPr lang="fr-BE" sz="1200" dirty="0"/>
              <a:t> et la </a:t>
            </a:r>
            <a:r>
              <a:rPr lang="fr-BE" sz="1200" b="1" dirty="0"/>
              <a:t>santé mentale</a:t>
            </a:r>
            <a:r>
              <a:rPr lang="fr-BE" sz="1200" dirty="0"/>
              <a:t>. </a:t>
            </a:r>
          </a:p>
          <a:p>
            <a:pPr algn="just"/>
            <a:endParaRPr lang="fr-BE" sz="1200" dirty="0"/>
          </a:p>
          <a:p>
            <a:pPr algn="just"/>
            <a:r>
              <a:rPr lang="fr-BE" sz="1200" dirty="0"/>
              <a:t>En matière de </a:t>
            </a:r>
            <a:r>
              <a:rPr lang="fr-BE" sz="1200" b="1" dirty="0"/>
              <a:t>santé mentale</a:t>
            </a:r>
            <a:r>
              <a:rPr lang="fr-BE" sz="1200" dirty="0"/>
              <a:t>, les </a:t>
            </a:r>
            <a:r>
              <a:rPr lang="fr-BE" sz="1200" b="1" dirty="0"/>
              <a:t>inégalités sociales se sont accentuées</a:t>
            </a:r>
            <a:r>
              <a:rPr lang="fr-BE" sz="1200" dirty="0"/>
              <a:t> : les groupes les plus défavorisés (GS7–8), déjà davantage concernés en 2015 (16 % de renoncement), enregistrent la </a:t>
            </a:r>
            <a:r>
              <a:rPr lang="fr-BE" sz="1200" b="1" dirty="0"/>
              <a:t>plus forte progression sur dix ans</a:t>
            </a:r>
            <a:r>
              <a:rPr lang="fr-BE" sz="1200" dirty="0"/>
              <a:t> (+13 points).</a:t>
            </a:r>
          </a:p>
          <a:p>
            <a:pPr algn="just"/>
            <a:endParaRPr lang="fr-BE" sz="1200" dirty="0"/>
          </a:p>
          <a:p>
            <a:pPr algn="just"/>
            <a:r>
              <a:rPr lang="fr-BE" sz="1200" dirty="0"/>
              <a:t>De même, les </a:t>
            </a:r>
            <a:r>
              <a:rPr lang="fr-BE" sz="1200" b="1" dirty="0"/>
              <a:t>écarts entre les groupes aisés (GS1–4)</a:t>
            </a:r>
            <a:r>
              <a:rPr lang="fr-BE" sz="1200" dirty="0"/>
              <a:t> et les </a:t>
            </a:r>
            <a:r>
              <a:rPr lang="fr-BE" sz="1200" b="1" dirty="0"/>
              <a:t>moins favorisés (GS5–8)</a:t>
            </a:r>
            <a:r>
              <a:rPr lang="fr-BE" sz="1200" dirty="0"/>
              <a:t> se sont </a:t>
            </a:r>
            <a:r>
              <a:rPr lang="fr-BE" sz="1200" b="1" dirty="0"/>
              <a:t>nettement creusés pour les médicaments</a:t>
            </a:r>
            <a:r>
              <a:rPr lang="fr-BE" sz="1200" dirty="0"/>
              <a:t>, témoignant d’un </a:t>
            </a:r>
            <a:r>
              <a:rPr lang="fr-BE" sz="1200" b="1" dirty="0"/>
              <a:t>renforcement des inégalités financières d’accès aux soins</a:t>
            </a:r>
            <a:r>
              <a:rPr lang="fr-BE" sz="1200" dirty="0"/>
              <a:t> sur la période.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368550-6D69-FACF-8826-F63EB2EEF2D6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389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9E967B4-EBED-EDE9-F4AF-397BE5ACDC35}"/>
              </a:ext>
            </a:extLst>
          </p:cNvPr>
          <p:cNvSpPr txBox="1"/>
          <p:nvPr/>
        </p:nvSpPr>
        <p:spPr>
          <a:xfrm>
            <a:off x="526539" y="289053"/>
            <a:ext cx="1000734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24-25 du renoncement </a:t>
            </a:r>
            <a:r>
              <a:rPr lang="fr-BE" sz="2800" b="1" dirty="0">
                <a:solidFill>
                  <a:srgbClr val="FF0000"/>
                </a:solidFill>
              </a:rPr>
              <a:t>par spécialité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GS</a:t>
            </a:r>
          </a:p>
          <a:p>
            <a:endParaRPr lang="fr-BE" dirty="0"/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560917"/>
              </p:ext>
            </p:extLst>
          </p:nvPr>
        </p:nvGraphicFramePr>
        <p:xfrm>
          <a:off x="1381724" y="1189856"/>
          <a:ext cx="8296977" cy="410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E790A28D-95EB-DE62-A802-75FDB062CA5B}"/>
              </a:ext>
            </a:extLst>
          </p:cNvPr>
          <p:cNvSpPr txBox="1"/>
          <p:nvPr/>
        </p:nvSpPr>
        <p:spPr>
          <a:xfrm>
            <a:off x="1755647" y="5236422"/>
            <a:ext cx="86776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Les</a:t>
            </a:r>
            <a:r>
              <a:rPr lang="fr-BE" sz="1400" b="1" dirty="0"/>
              <a:t> médicaments</a:t>
            </a:r>
            <a:r>
              <a:rPr lang="fr-BE" sz="1400" dirty="0"/>
              <a:t> et à la </a:t>
            </a:r>
            <a:r>
              <a:rPr lang="fr-BE" sz="1400" b="1" dirty="0"/>
              <a:t>santé mentale</a:t>
            </a:r>
            <a:r>
              <a:rPr lang="fr-BE" sz="1400" dirty="0"/>
              <a:t> présentent une </a:t>
            </a:r>
            <a:r>
              <a:rPr lang="fr-BE" sz="1400" b="1" dirty="0"/>
              <a:t>augmentation annuelle du renoncement financier</a:t>
            </a:r>
            <a:r>
              <a:rPr lang="fr-BE" sz="1400" dirty="0"/>
              <a:t>, observée dans </a:t>
            </a:r>
            <a:r>
              <a:rPr lang="fr-BE" sz="1400" b="1" dirty="0"/>
              <a:t>tous les groupes socio-économiques</a:t>
            </a:r>
            <a:r>
              <a:rPr lang="fr-BE" sz="1400" dirty="0"/>
              <a:t>.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Les </a:t>
            </a:r>
            <a:r>
              <a:rPr lang="fr-BE" sz="1400" b="1" dirty="0"/>
              <a:t>évolutions annuelles </a:t>
            </a:r>
            <a:r>
              <a:rPr lang="fr-BE" sz="1400" dirty="0"/>
              <a:t>du </a:t>
            </a:r>
            <a:r>
              <a:rPr lang="fr-BE" sz="1400" b="1" dirty="0"/>
              <a:t>dernier quartile </a:t>
            </a:r>
            <a:r>
              <a:rPr lang="fr-BE" sz="1400" dirty="0"/>
              <a:t>sont les </a:t>
            </a:r>
            <a:r>
              <a:rPr lang="fr-BE" sz="1400" b="1" dirty="0"/>
              <a:t>plus prononcées </a:t>
            </a:r>
            <a:r>
              <a:rPr lang="fr-BE" sz="1400" dirty="0"/>
              <a:t>relativement aux autres. Cela se remarque très nettement au niveau des </a:t>
            </a:r>
            <a:r>
              <a:rPr lang="fr-BE" sz="1400" b="1" dirty="0"/>
              <a:t>spécialistes </a:t>
            </a:r>
            <a:r>
              <a:rPr lang="fr-BE" sz="1400" dirty="0"/>
              <a:t>(</a:t>
            </a:r>
            <a:r>
              <a:rPr lang="fr-BE" sz="1400" dirty="0">
                <a:solidFill>
                  <a:srgbClr val="FF0000"/>
                </a:solidFill>
              </a:rPr>
              <a:t>+7pts</a:t>
            </a:r>
            <a:r>
              <a:rPr lang="fr-BE" sz="1400" dirty="0"/>
              <a:t>) et du </a:t>
            </a:r>
            <a:r>
              <a:rPr lang="fr-BE" sz="1400" b="1" dirty="0"/>
              <a:t>dentiste </a:t>
            </a:r>
            <a:r>
              <a:rPr lang="fr-BE" sz="1400" dirty="0"/>
              <a:t>(</a:t>
            </a:r>
            <a:r>
              <a:rPr lang="fr-BE" sz="1400" dirty="0">
                <a:solidFill>
                  <a:srgbClr val="FF0000"/>
                </a:solidFill>
              </a:rPr>
              <a:t>+3pts</a:t>
            </a:r>
            <a:r>
              <a:rPr lang="fr-BE" sz="1400" dirty="0"/>
              <a:t>). A l’inverse, le 3</a:t>
            </a:r>
            <a:r>
              <a:rPr lang="fr-BE" sz="1400" baseline="30000" dirty="0"/>
              <a:t>ème</a:t>
            </a:r>
            <a:r>
              <a:rPr lang="fr-BE" sz="1400" dirty="0"/>
              <a:t> quartile connait une tendance baissière sur ces prestations (</a:t>
            </a:r>
            <a:r>
              <a:rPr lang="fr-BE" sz="1400" dirty="0">
                <a:solidFill>
                  <a:schemeClr val="accent6"/>
                </a:solidFill>
              </a:rPr>
              <a:t>-4pts </a:t>
            </a:r>
            <a:r>
              <a:rPr lang="fr-BE" sz="1400" dirty="0"/>
              <a:t>spécialistes ; </a:t>
            </a:r>
            <a:r>
              <a:rPr lang="fr-BE" sz="1400" dirty="0">
                <a:solidFill>
                  <a:schemeClr val="accent6"/>
                </a:solidFill>
              </a:rPr>
              <a:t>-2pts </a:t>
            </a:r>
            <a:r>
              <a:rPr lang="fr-BE" sz="1400" dirty="0"/>
              <a:t>dentistes). </a:t>
            </a:r>
          </a:p>
          <a:p>
            <a:endParaRPr lang="fr-BE" sz="1400" dirty="0"/>
          </a:p>
          <a:p>
            <a:endParaRPr lang="fr-BE" sz="1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21ECDA-3FB8-E364-FDA5-C2FBBDC9E420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2523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05C0603-3FFC-008F-A465-E9241416ABE2}"/>
              </a:ext>
            </a:extLst>
          </p:cNvPr>
          <p:cNvSpPr txBox="1"/>
          <p:nvPr/>
        </p:nvSpPr>
        <p:spPr>
          <a:xfrm>
            <a:off x="526539" y="278538"/>
            <a:ext cx="11151111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du renoncement à</a:t>
            </a:r>
            <a:r>
              <a:rPr lang="fr-BE" sz="2800" b="1" dirty="0">
                <a:solidFill>
                  <a:srgbClr val="FF0000"/>
                </a:solidFill>
              </a:rPr>
              <a:t> au moins un soin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</a:t>
            </a:r>
            <a:r>
              <a:rPr lang="fr-BE" sz="2800" b="1" u="sng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 professionnel</a:t>
            </a: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5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603703"/>
              </p:ext>
            </p:extLst>
          </p:nvPr>
        </p:nvGraphicFramePr>
        <p:xfrm>
          <a:off x="2420425" y="1232645"/>
          <a:ext cx="6727825" cy="3963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22DFFEBF-BFDC-8A92-DEC8-5AE61EA9080D}"/>
              </a:ext>
            </a:extLst>
          </p:cNvPr>
          <p:cNvSpPr txBox="1"/>
          <p:nvPr/>
        </p:nvSpPr>
        <p:spPr>
          <a:xfrm>
            <a:off x="1312921" y="5242486"/>
            <a:ext cx="8942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200" dirty="0"/>
              <a:t>Depuis 2022, l’</a:t>
            </a:r>
            <a:r>
              <a:rPr lang="fr-BE" sz="1200" b="1" dirty="0"/>
              <a:t>accessibilité financière </a:t>
            </a:r>
            <a:r>
              <a:rPr lang="fr-BE" sz="1200" dirty="0"/>
              <a:t>des soins de santé </a:t>
            </a:r>
            <a:r>
              <a:rPr lang="fr-BE" sz="1200" b="1" dirty="0">
                <a:solidFill>
                  <a:srgbClr val="FF0000"/>
                </a:solidFill>
              </a:rPr>
              <a:t>se</a:t>
            </a:r>
            <a:r>
              <a:rPr lang="fr-BE" sz="1200" dirty="0"/>
              <a:t> </a:t>
            </a:r>
            <a:r>
              <a:rPr lang="fr-BE" sz="1200" b="1" dirty="0">
                <a:solidFill>
                  <a:srgbClr val="FF0000"/>
                </a:solidFill>
              </a:rPr>
              <a:t>dégrade</a:t>
            </a:r>
            <a:r>
              <a:rPr lang="fr-BE" sz="1200" dirty="0"/>
              <a:t> très nettement </a:t>
            </a:r>
            <a:r>
              <a:rPr lang="fr-BE" sz="1200" b="1" dirty="0"/>
              <a:t>auprès des étudiants</a:t>
            </a:r>
            <a:r>
              <a:rPr lang="fr-BE" sz="1200" dirty="0"/>
              <a:t> : ils prennent 5pts en un an (47%)  et </a:t>
            </a:r>
            <a:r>
              <a:rPr lang="fr-BE" sz="1200" dirty="0">
                <a:solidFill>
                  <a:srgbClr val="FF0000"/>
                </a:solidFill>
              </a:rPr>
              <a:t>21pts</a:t>
            </a:r>
            <a:r>
              <a:rPr lang="fr-BE" sz="1200" dirty="0"/>
              <a:t> sur onze ans. Par ailleurs, c’est la </a:t>
            </a:r>
            <a:r>
              <a:rPr lang="fr-BE" sz="1200" b="1" dirty="0"/>
              <a:t>3</a:t>
            </a:r>
            <a:r>
              <a:rPr lang="fr-BE" sz="1200" b="1" baseline="30000" dirty="0"/>
              <a:t>ème</a:t>
            </a:r>
            <a:r>
              <a:rPr lang="fr-BE" sz="1200" b="1" dirty="0"/>
              <a:t> année </a:t>
            </a:r>
            <a:r>
              <a:rPr lang="fr-BE" sz="1200" dirty="0"/>
              <a:t>consécutive qu’il </a:t>
            </a:r>
            <a:r>
              <a:rPr lang="fr-BE" sz="1200" b="1" dirty="0"/>
              <a:t>dépasse leur </a:t>
            </a:r>
            <a:r>
              <a:rPr lang="fr-BE" sz="1200" dirty="0"/>
              <a:t>« </a:t>
            </a:r>
            <a:r>
              <a:rPr lang="fr-BE" sz="1200" b="1" dirty="0"/>
              <a:t>seuil record </a:t>
            </a:r>
            <a:r>
              <a:rPr lang="fr-BE" sz="1200" dirty="0"/>
              <a:t>». </a:t>
            </a:r>
          </a:p>
          <a:p>
            <a:pPr algn="just"/>
            <a:endParaRPr lang="fr-BE" sz="1200" dirty="0"/>
          </a:p>
          <a:p>
            <a:pPr algn="just"/>
            <a:r>
              <a:rPr lang="fr-BE" sz="1200" dirty="0"/>
              <a:t>Les pensionnés renoncent globalement moins que l’année passé (-2pts, 37% en 2025) mais restent très nettement au dessus des niveau connu avant 2019. </a:t>
            </a:r>
          </a:p>
          <a:p>
            <a:pPr algn="just"/>
            <a:endParaRPr lang="fr-BE" sz="1200" dirty="0"/>
          </a:p>
          <a:p>
            <a:pPr algn="just"/>
            <a:r>
              <a:rPr lang="fr-BE" sz="1200" u="sng" dirty="0"/>
              <a:t>Bonne nouvelle : </a:t>
            </a:r>
            <a:r>
              <a:rPr lang="fr-BE" sz="1200" dirty="0"/>
              <a:t>le renoncement financier des personnes en </a:t>
            </a:r>
            <a:r>
              <a:rPr lang="fr-BE" sz="1200" b="1" dirty="0"/>
              <a:t>situation de chômage </a:t>
            </a:r>
            <a:r>
              <a:rPr lang="fr-BE" sz="1200" dirty="0"/>
              <a:t>est tendanciellement à la </a:t>
            </a:r>
            <a:r>
              <a:rPr lang="fr-BE" sz="1200" b="1" dirty="0">
                <a:solidFill>
                  <a:schemeClr val="accent6"/>
                </a:solidFill>
              </a:rPr>
              <a:t>baisse</a:t>
            </a:r>
            <a:r>
              <a:rPr lang="fr-BE" sz="1200" dirty="0"/>
              <a:t> depuis le pic record de 2023. Diminution de </a:t>
            </a:r>
            <a:r>
              <a:rPr lang="fr-BE" sz="1200" dirty="0">
                <a:solidFill>
                  <a:schemeClr val="accent6"/>
                </a:solidFill>
              </a:rPr>
              <a:t>6pts</a:t>
            </a:r>
            <a:r>
              <a:rPr lang="fr-BE" sz="1200" dirty="0"/>
              <a:t> de </a:t>
            </a:r>
            <a:r>
              <a:rPr lang="fr-BE" sz="1200" b="1" dirty="0"/>
              <a:t>2024 à 2025 </a:t>
            </a:r>
            <a:r>
              <a:rPr lang="fr-BE" sz="1200" dirty="0"/>
              <a:t>et de </a:t>
            </a:r>
            <a:r>
              <a:rPr lang="fr-BE" sz="1200" b="1" dirty="0">
                <a:solidFill>
                  <a:schemeClr val="accent6"/>
                </a:solidFill>
              </a:rPr>
              <a:t>11 pts </a:t>
            </a:r>
            <a:r>
              <a:rPr lang="fr-BE" sz="1200" dirty="0"/>
              <a:t>par rapport à </a:t>
            </a:r>
            <a:r>
              <a:rPr lang="fr-BE" sz="1200" b="1" dirty="0"/>
              <a:t>2023</a:t>
            </a:r>
            <a:r>
              <a:rPr lang="fr-BE" sz="1200" dirty="0"/>
              <a:t>. Il est même inférieur à 2015. </a:t>
            </a:r>
          </a:p>
        </p:txBody>
      </p:sp>
      <p:sp>
        <p:nvSpPr>
          <p:cNvPr id="6" name="Triangle isocèle 5">
            <a:extLst>
              <a:ext uri="{FF2B5EF4-FFF2-40B4-BE49-F238E27FC236}">
                <a16:creationId xmlns:a16="http://schemas.microsoft.com/office/drawing/2014/main" id="{057C0C7D-3AD9-5B28-5169-A576E7D1C475}"/>
              </a:ext>
            </a:extLst>
          </p:cNvPr>
          <p:cNvSpPr/>
          <p:nvPr/>
        </p:nvSpPr>
        <p:spPr>
          <a:xfrm>
            <a:off x="8303767" y="2843164"/>
            <a:ext cx="304800" cy="279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/>
              <a:t>!</a:t>
            </a:r>
            <a:endParaRPr lang="fr-BE" dirty="0"/>
          </a:p>
        </p:txBody>
      </p:sp>
      <p:sp>
        <p:nvSpPr>
          <p:cNvPr id="7" name="Triangle isocèle 6">
            <a:extLst>
              <a:ext uri="{FF2B5EF4-FFF2-40B4-BE49-F238E27FC236}">
                <a16:creationId xmlns:a16="http://schemas.microsoft.com/office/drawing/2014/main" id="{EBCD5310-B47C-76C3-0B27-EC82A7EAF887}"/>
              </a:ext>
            </a:extLst>
          </p:cNvPr>
          <p:cNvSpPr/>
          <p:nvPr/>
        </p:nvSpPr>
        <p:spPr>
          <a:xfrm>
            <a:off x="8303767" y="2437682"/>
            <a:ext cx="304800" cy="279400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!</a:t>
            </a:r>
            <a:endParaRPr lang="fr-B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01D3EC-B706-C1A0-28FD-EB020E205A83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359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A53EE6-2752-5D28-5F4D-E6FFD8BA3922}"/>
              </a:ext>
            </a:extLst>
          </p:cNvPr>
          <p:cNvSpPr/>
          <p:nvPr/>
        </p:nvSpPr>
        <p:spPr>
          <a:xfrm>
            <a:off x="0" y="172450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B4F92D3D-74AD-73CC-AB4F-DA70D23B1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39" y="-3467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Renoncement</a:t>
            </a:r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par </a:t>
            </a:r>
            <a:r>
              <a:rPr lang="en-US" sz="2800" b="1" dirty="0" err="1">
                <a:solidFill>
                  <a:srgbClr val="FF0000"/>
                </a:solidFill>
              </a:rPr>
              <a:t>spécialité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statut professionnel</a:t>
            </a: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91E834CE-CAB8-97F0-3F53-21A735933D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6879659"/>
              </p:ext>
            </p:extLst>
          </p:nvPr>
        </p:nvGraphicFramePr>
        <p:xfrm>
          <a:off x="2669664" y="958305"/>
          <a:ext cx="6229350" cy="3718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844CAAE0-44D3-366B-5EF0-B657C7A8DD1E}"/>
              </a:ext>
            </a:extLst>
          </p:cNvPr>
          <p:cNvSpPr/>
          <p:nvPr/>
        </p:nvSpPr>
        <p:spPr>
          <a:xfrm>
            <a:off x="3686047" y="1681876"/>
            <a:ext cx="304800" cy="279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/>
              <a:t>!</a:t>
            </a:r>
            <a:endParaRPr lang="fr-BE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A0BF014-64A8-E945-64AB-B31F2DE86DAE}"/>
              </a:ext>
            </a:extLst>
          </p:cNvPr>
          <p:cNvSpPr txBox="1"/>
          <p:nvPr/>
        </p:nvSpPr>
        <p:spPr>
          <a:xfrm>
            <a:off x="1141095" y="4535022"/>
            <a:ext cx="9562338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BE" sz="1250" dirty="0"/>
              <a:t>En 2025, les </a:t>
            </a:r>
            <a:r>
              <a:rPr lang="fr-BE" sz="1250" b="1" dirty="0"/>
              <a:t>soins dentaires </a:t>
            </a:r>
            <a:r>
              <a:rPr lang="fr-BE" sz="1250" dirty="0"/>
              <a:t>constituent la prestation enregistrant les taux de renoncement les plus élevés auprès des </a:t>
            </a:r>
            <a:r>
              <a:rPr lang="fr-BE" sz="1250" b="1" dirty="0"/>
              <a:t>actifs</a:t>
            </a:r>
            <a:r>
              <a:rPr lang="fr-BE" sz="1250" dirty="0"/>
              <a:t> (20%), des </a:t>
            </a:r>
            <a:r>
              <a:rPr lang="fr-BE" sz="1250" b="1" dirty="0"/>
              <a:t>pensionnés</a:t>
            </a:r>
            <a:r>
              <a:rPr lang="fr-BE" sz="1250" dirty="0"/>
              <a:t> (21%) et, plus encore, des personnes en </a:t>
            </a:r>
            <a:r>
              <a:rPr lang="fr-BE" sz="1250" b="1" dirty="0"/>
              <a:t>incapacité de travail </a:t>
            </a:r>
            <a:r>
              <a:rPr lang="fr-BE" sz="1250" dirty="0"/>
              <a:t>(</a:t>
            </a:r>
            <a:r>
              <a:rPr lang="fr-BE" sz="1250" dirty="0">
                <a:solidFill>
                  <a:srgbClr val="FF0000"/>
                </a:solidFill>
              </a:rPr>
              <a:t>40%</a:t>
            </a:r>
            <a:r>
              <a:rPr lang="fr-BE" sz="1250" dirty="0"/>
              <a:t>). </a:t>
            </a:r>
          </a:p>
          <a:p>
            <a:pPr algn="just"/>
            <a:endParaRPr lang="fr-BE" sz="1250" dirty="0"/>
          </a:p>
          <a:p>
            <a:pPr algn="just"/>
            <a:r>
              <a:rPr lang="fr-BE" sz="1250" dirty="0"/>
              <a:t>Les soins en </a:t>
            </a:r>
            <a:r>
              <a:rPr lang="fr-BE" sz="1250" b="1" dirty="0"/>
              <a:t>santé mentale </a:t>
            </a:r>
            <a:r>
              <a:rPr lang="fr-BE" sz="1250" dirty="0"/>
              <a:t>représentent quant à eux le </a:t>
            </a:r>
            <a:r>
              <a:rPr lang="fr-BE" sz="1250" b="1" dirty="0"/>
              <a:t>1</a:t>
            </a:r>
            <a:r>
              <a:rPr lang="fr-BE" sz="1250" b="1" baseline="30000" dirty="0"/>
              <a:t>er</a:t>
            </a:r>
            <a:r>
              <a:rPr lang="fr-BE" sz="1250" b="1" dirty="0"/>
              <a:t> poste </a:t>
            </a:r>
            <a:r>
              <a:rPr lang="fr-BE" sz="1250" dirty="0"/>
              <a:t>de renoncement pour les personnes en situation de </a:t>
            </a:r>
            <a:r>
              <a:rPr lang="fr-BE" sz="1250" b="1" dirty="0"/>
              <a:t>chômage</a:t>
            </a:r>
            <a:r>
              <a:rPr lang="fr-BE" sz="1250" dirty="0"/>
              <a:t> (</a:t>
            </a:r>
            <a:r>
              <a:rPr lang="fr-BE" sz="1250" dirty="0">
                <a:solidFill>
                  <a:srgbClr val="FF0000"/>
                </a:solidFill>
              </a:rPr>
              <a:t>37%</a:t>
            </a:r>
            <a:r>
              <a:rPr lang="fr-BE" sz="1250" dirty="0"/>
              <a:t>) et les </a:t>
            </a:r>
            <a:r>
              <a:rPr lang="fr-BE" sz="1250" b="1" dirty="0"/>
              <a:t>étudiants (26%)</a:t>
            </a:r>
            <a:r>
              <a:rPr lang="fr-BE" sz="1250" dirty="0"/>
              <a:t>. </a:t>
            </a:r>
          </a:p>
          <a:p>
            <a:pPr algn="just"/>
            <a:endParaRPr lang="fr-BE" sz="1250" dirty="0"/>
          </a:p>
          <a:p>
            <a:pPr algn="just"/>
            <a:r>
              <a:rPr lang="fr-BE" sz="1250" dirty="0"/>
              <a:t>À l’exception des </a:t>
            </a:r>
            <a:r>
              <a:rPr lang="fr-BE" sz="1250" b="1" dirty="0"/>
              <a:t>consultations de médecine générale</a:t>
            </a:r>
            <a:r>
              <a:rPr lang="fr-BE" sz="1250" dirty="0"/>
              <a:t>, plus d’une personne sur trois en incapacité renonce à au moins une prestation de santé étudiée. </a:t>
            </a:r>
          </a:p>
          <a:p>
            <a:pPr algn="just"/>
            <a:endParaRPr lang="fr-BE" sz="1250" dirty="0"/>
          </a:p>
          <a:p>
            <a:pPr algn="just"/>
            <a:r>
              <a:rPr lang="fr-BE" sz="1250" dirty="0"/>
              <a:t>Malgré certaines </a:t>
            </a:r>
            <a:r>
              <a:rPr lang="fr-BE" sz="1250" b="1" dirty="0"/>
              <a:t>évolutions favorables observées </a:t>
            </a:r>
            <a:r>
              <a:rPr lang="fr-BE" sz="1250" dirty="0"/>
              <a:t>dans quelques postes de soins (cf. slides 18 et 20), les </a:t>
            </a:r>
            <a:r>
              <a:rPr lang="fr-BE" sz="1250" b="1" dirty="0"/>
              <a:t>personnes en situation de chômage </a:t>
            </a:r>
            <a:r>
              <a:rPr lang="fr-BE" sz="1250" dirty="0"/>
              <a:t>demeure la </a:t>
            </a:r>
            <a:r>
              <a:rPr lang="fr-BE" sz="1250" b="1" dirty="0"/>
              <a:t>deuxième catégorie professionnelle la plus touchée par le renoncement financier</a:t>
            </a:r>
            <a:r>
              <a:rPr lang="fr-BE" sz="1250" dirty="0"/>
              <a:t>, toutes spécialités confondues.</a:t>
            </a:r>
          </a:p>
        </p:txBody>
      </p:sp>
    </p:spTree>
    <p:extLst>
      <p:ext uri="{BB962C8B-B14F-4D97-AF65-F5344CB8AC3E}">
        <p14:creationId xmlns:p14="http://schemas.microsoft.com/office/powerpoint/2010/main" val="2299849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AB446117-76A7-66D4-E01A-E5DB7AED77E9}"/>
              </a:ext>
            </a:extLst>
          </p:cNvPr>
          <p:cNvSpPr txBox="1">
            <a:spLocks/>
          </p:cNvSpPr>
          <p:nvPr/>
        </p:nvSpPr>
        <p:spPr>
          <a:xfrm>
            <a:off x="526539" y="714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15-25 </a:t>
            </a:r>
            <a:r>
              <a:rPr lang="en-US" sz="2800" b="1" dirty="0">
                <a:solidFill>
                  <a:srgbClr val="FF0000"/>
                </a:solidFill>
              </a:rPr>
              <a:t>par </a:t>
            </a:r>
            <a:r>
              <a:rPr lang="en-US" sz="2800" b="1" dirty="0" err="1">
                <a:solidFill>
                  <a:srgbClr val="FF0000"/>
                </a:solidFill>
              </a:rPr>
              <a:t>spécialité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statut professionnel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484550"/>
              </p:ext>
            </p:extLst>
          </p:nvPr>
        </p:nvGraphicFramePr>
        <p:xfrm>
          <a:off x="2242686" y="1189856"/>
          <a:ext cx="6283693" cy="4060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595D2649-2874-DB0C-3394-699ABE1F7C2F}"/>
              </a:ext>
            </a:extLst>
          </p:cNvPr>
          <p:cNvSpPr txBox="1"/>
          <p:nvPr/>
        </p:nvSpPr>
        <p:spPr>
          <a:xfrm>
            <a:off x="1281684" y="5250848"/>
            <a:ext cx="96286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b="1" dirty="0"/>
              <a:t>Par rapport à 2015</a:t>
            </a:r>
            <a:r>
              <a:rPr lang="fr-BE" sz="1400" dirty="0"/>
              <a:t>, les </a:t>
            </a:r>
            <a:r>
              <a:rPr lang="fr-BE" sz="1400" b="1" dirty="0"/>
              <a:t>personnes en situation de chômage</a:t>
            </a:r>
            <a:r>
              <a:rPr lang="fr-BE" sz="1400" dirty="0"/>
              <a:t> affichent une évolution globalement favorable : </a:t>
            </a:r>
            <a:r>
              <a:rPr lang="fr-BE" sz="1400" b="1" dirty="0"/>
              <a:t>seule la santé mentale se détériore </a:t>
            </a:r>
            <a:r>
              <a:rPr lang="fr-BE" sz="1400" dirty="0"/>
              <a:t>(</a:t>
            </a:r>
            <a:r>
              <a:rPr lang="fr-BE" sz="1400" dirty="0">
                <a:solidFill>
                  <a:srgbClr val="FF0000"/>
                </a:solidFill>
              </a:rPr>
              <a:t>+12 pts</a:t>
            </a:r>
            <a:r>
              <a:rPr lang="fr-BE" sz="1400" dirty="0"/>
              <a:t>), un phénomène observé d’ailleurs </a:t>
            </a:r>
            <a:r>
              <a:rPr lang="fr-BE" sz="1400" b="1" dirty="0"/>
              <a:t>pour l’ensemble des catégories professionnelles</a:t>
            </a:r>
            <a:r>
              <a:rPr lang="fr-BE" sz="1400" dirty="0"/>
              <a:t>.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Les </a:t>
            </a:r>
            <a:r>
              <a:rPr lang="fr-BE" sz="1400" b="1" dirty="0"/>
              <a:t>tendances haussières observée sur le temps long </a:t>
            </a:r>
            <a:r>
              <a:rPr lang="fr-BE" sz="1400" dirty="0"/>
              <a:t>auprès des plus </a:t>
            </a:r>
            <a:r>
              <a:rPr lang="fr-BE" sz="1400" b="1" dirty="0"/>
              <a:t>jeunes</a:t>
            </a:r>
            <a:r>
              <a:rPr lang="fr-BE" sz="1400" dirty="0"/>
              <a:t> et des </a:t>
            </a:r>
            <a:r>
              <a:rPr lang="fr-BE" sz="1400" b="1" dirty="0"/>
              <a:t>retraités</a:t>
            </a:r>
            <a:r>
              <a:rPr lang="fr-BE" sz="1400" dirty="0"/>
              <a:t> semblent souligner des </a:t>
            </a:r>
            <a:r>
              <a:rPr lang="fr-BE" sz="1400" b="1" dirty="0"/>
              <a:t>nouvelles fragilités économiques</a:t>
            </a:r>
            <a:r>
              <a:rPr lang="fr-BE" sz="1400" dirty="0"/>
              <a:t> dans l’accès aux soin.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F4FD3E-644D-39EE-454D-2B855962391B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978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02283-C35B-44EF-5FAB-B45B7CBE1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9B6D5E0F-0A2A-483B-CD73-98A553018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39" y="-29169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24-25 </a:t>
            </a:r>
            <a:r>
              <a:rPr lang="en-US" sz="2800" b="1" dirty="0">
                <a:solidFill>
                  <a:srgbClr val="FF0000"/>
                </a:solidFill>
              </a:rPr>
              <a:t>par </a:t>
            </a:r>
            <a:r>
              <a:rPr lang="en-US" sz="2800" b="1" dirty="0" err="1">
                <a:solidFill>
                  <a:srgbClr val="FF0000"/>
                </a:solidFill>
              </a:rPr>
              <a:t>spécialité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statut professionnel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121784"/>
              </p:ext>
            </p:extLst>
          </p:nvPr>
        </p:nvGraphicFramePr>
        <p:xfrm>
          <a:off x="1896819" y="1089272"/>
          <a:ext cx="6568032" cy="4118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1146FAD9-48C8-ACAF-0237-F73288288A36}"/>
              </a:ext>
            </a:extLst>
          </p:cNvPr>
          <p:cNvSpPr txBox="1"/>
          <p:nvPr/>
        </p:nvSpPr>
        <p:spPr>
          <a:xfrm>
            <a:off x="1422651" y="5207570"/>
            <a:ext cx="87233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Entre </a:t>
            </a:r>
            <a:r>
              <a:rPr lang="fr-BE" sz="1400" b="1" dirty="0"/>
              <a:t>2024 et 2025</a:t>
            </a:r>
            <a:r>
              <a:rPr lang="fr-BE" sz="1400" dirty="0"/>
              <a:t>, le </a:t>
            </a:r>
            <a:r>
              <a:rPr lang="fr-BE" sz="1400" b="1" dirty="0"/>
              <a:t>renoncement financier </a:t>
            </a:r>
            <a:r>
              <a:rPr lang="fr-BE" sz="1400" dirty="0"/>
              <a:t>des personnes en situation </a:t>
            </a:r>
            <a:r>
              <a:rPr lang="fr-BE" sz="1400" b="1" dirty="0"/>
              <a:t>de chômage</a:t>
            </a:r>
            <a:r>
              <a:rPr lang="fr-BE" sz="1400" dirty="0"/>
              <a:t> connaît des </a:t>
            </a:r>
            <a:r>
              <a:rPr lang="fr-BE" sz="1400" b="1" dirty="0"/>
              <a:t>évolutions contrastées mais marquées</a:t>
            </a:r>
            <a:r>
              <a:rPr lang="fr-BE" sz="1400" dirty="0"/>
              <a:t> dans trois domaines : une </a:t>
            </a:r>
            <a:r>
              <a:rPr lang="fr-BE" sz="1400" b="1" dirty="0"/>
              <a:t>baisse abrupte</a:t>
            </a:r>
            <a:r>
              <a:rPr lang="fr-BE" sz="1400" dirty="0"/>
              <a:t> pour les </a:t>
            </a:r>
            <a:r>
              <a:rPr lang="fr-BE" sz="1400" b="1" dirty="0"/>
              <a:t>soins dentaires</a:t>
            </a:r>
            <a:r>
              <a:rPr lang="fr-BE" sz="1400" dirty="0"/>
              <a:t> et </a:t>
            </a:r>
            <a:r>
              <a:rPr lang="fr-BE" sz="1400" b="1" dirty="0"/>
              <a:t>optiques </a:t>
            </a:r>
            <a:r>
              <a:rPr lang="fr-BE" sz="1400" dirty="0"/>
              <a:t>(</a:t>
            </a:r>
            <a:r>
              <a:rPr lang="fr-BE" sz="1400" dirty="0">
                <a:solidFill>
                  <a:schemeClr val="accent6"/>
                </a:solidFill>
              </a:rPr>
              <a:t>–15 points</a:t>
            </a:r>
            <a:r>
              <a:rPr lang="fr-BE" sz="1400" dirty="0"/>
              <a:t>), et une </a:t>
            </a:r>
            <a:r>
              <a:rPr lang="fr-BE" sz="1400" b="1" dirty="0"/>
              <a:t>hausse tout aussi abrupte</a:t>
            </a:r>
            <a:r>
              <a:rPr lang="fr-BE" sz="1400" dirty="0"/>
              <a:t> pour les </a:t>
            </a:r>
            <a:r>
              <a:rPr lang="fr-BE" sz="1400" b="1" dirty="0"/>
              <a:t>soins en santé mentale </a:t>
            </a:r>
            <a:r>
              <a:rPr lang="fr-BE" sz="1400" dirty="0"/>
              <a:t>(</a:t>
            </a:r>
            <a:r>
              <a:rPr lang="fr-BE" sz="1400" dirty="0">
                <a:solidFill>
                  <a:srgbClr val="FF0000"/>
                </a:solidFill>
              </a:rPr>
              <a:t>+16 points</a:t>
            </a:r>
            <a:r>
              <a:rPr lang="fr-BE" sz="1400" dirty="0"/>
              <a:t>).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Par ailleurs, on observe une </a:t>
            </a:r>
            <a:r>
              <a:rPr lang="fr-BE" sz="1400" b="1" dirty="0"/>
              <a:t>augmentation </a:t>
            </a:r>
            <a:r>
              <a:rPr lang="fr-BE" sz="1400" dirty="0"/>
              <a:t>notable du renoncement aux </a:t>
            </a:r>
            <a:r>
              <a:rPr lang="fr-BE" sz="1400" b="1" dirty="0"/>
              <a:t>soins dentaires </a:t>
            </a:r>
            <a:r>
              <a:rPr lang="fr-BE" sz="1400" dirty="0"/>
              <a:t>chez les </a:t>
            </a:r>
            <a:r>
              <a:rPr lang="fr-BE" sz="1400" b="1" dirty="0"/>
              <a:t>personnes en incapacité (+10 points)</a:t>
            </a:r>
            <a:r>
              <a:rPr lang="fr-BE" sz="1400" dirty="0"/>
              <a:t>, ainsi qu’une </a:t>
            </a:r>
            <a:r>
              <a:rPr lang="fr-BE" sz="1400" b="1" dirty="0"/>
              <a:t>hausse équivalente (+10 points)</a:t>
            </a:r>
            <a:r>
              <a:rPr lang="fr-BE" sz="1400" dirty="0"/>
              <a:t> pour les </a:t>
            </a:r>
            <a:r>
              <a:rPr lang="fr-BE" sz="1400" b="1" dirty="0"/>
              <a:t>étudiants en matière de santé mentale</a:t>
            </a:r>
            <a:r>
              <a:rPr lang="fr-BE" sz="1400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AD1EA4-B40B-5AEC-2265-49827055AA1A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294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DB8900-2EC2-953B-2004-42B462BFD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39" y="0"/>
            <a:ext cx="10515600" cy="1325563"/>
          </a:xfrm>
        </p:spPr>
        <p:txBody>
          <a:bodyPr>
            <a:normAutofit/>
          </a:bodyPr>
          <a:lstStyle/>
          <a:p>
            <a:r>
              <a:rPr lang="nl-BE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Point méthodologique</a:t>
            </a:r>
            <a:endParaRPr lang="fr-BE" sz="2800" b="1" dirty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D8A0919-C26C-4F32-B438-6C704D85E44B}"/>
              </a:ext>
            </a:extLst>
          </p:cNvPr>
          <p:cNvSpPr txBox="1"/>
          <p:nvPr/>
        </p:nvSpPr>
        <p:spPr>
          <a:xfrm>
            <a:off x="526539" y="1409072"/>
            <a:ext cx="10939944" cy="2270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1282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Belges francophones </a:t>
            </a:r>
            <a:r>
              <a:rPr lang="fr-F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(Wallonie-Bruxelles) interrogés 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 l’Institut Solidaris, représentatifs en termes d’âge, province, sexe et groupe social</a:t>
            </a:r>
          </a:p>
          <a:p>
            <a:endParaRPr lang="fr-FR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Interrogés par téléphone et via Internet en septembre 2025</a:t>
            </a:r>
          </a:p>
          <a:p>
            <a:endParaRPr lang="fr-FR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Marge d’erreur : ± 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3%</a:t>
            </a:r>
            <a:endParaRPr lang="fr-FR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fr-BE" sz="2000" dirty="0">
              <a:solidFill>
                <a:srgbClr val="002626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6FE91D-26D9-2251-FE42-0FFEE95E058E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155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3E4FF3-781A-3856-8AFE-DA2CF35FC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FC46BFF-73DC-1E82-FD92-FC6002FFFF63}"/>
              </a:ext>
            </a:extLst>
          </p:cNvPr>
          <p:cNvSpPr txBox="1"/>
          <p:nvPr/>
        </p:nvSpPr>
        <p:spPr>
          <a:xfrm>
            <a:off x="691896" y="-119329"/>
            <a:ext cx="10515600" cy="15058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  <a:ea typeface="+mj-ea"/>
                <a:cs typeface="+mj-cs"/>
              </a:rPr>
              <a:t>Evolution du </a:t>
            </a:r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  <a:ea typeface="+mj-ea"/>
                <a:cs typeface="+mj-cs"/>
              </a:rPr>
              <a:t>renoncement</a:t>
            </a:r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  <a:ea typeface="+mj-ea"/>
                <a:cs typeface="+mj-cs"/>
              </a:rPr>
              <a:t> à </a:t>
            </a:r>
            <a:r>
              <a:rPr lang="en-US" sz="28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au </a:t>
            </a:r>
            <a:r>
              <a:rPr lang="en-US" sz="2800" b="1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moins</a:t>
            </a:r>
            <a:r>
              <a:rPr lang="en-US" sz="28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un </a:t>
            </a:r>
            <a:r>
              <a:rPr lang="en-US" sz="2800" b="1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soin</a:t>
            </a:r>
            <a:r>
              <a:rPr lang="en-US" sz="28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  <a:ea typeface="+mj-ea"/>
                <a:cs typeface="+mj-cs"/>
              </a:rPr>
              <a:t>selon</a:t>
            </a:r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  <a:ea typeface="+mj-ea"/>
                <a:cs typeface="+mj-cs"/>
              </a:rPr>
              <a:t> la </a:t>
            </a:r>
            <a:r>
              <a:rPr lang="en-US" sz="2800" b="1" u="sng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 </a:t>
            </a:r>
            <a:r>
              <a:rPr lang="en-US" sz="2800" b="1" u="sng" dirty="0" err="1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familiale</a:t>
            </a:r>
            <a:endParaRPr lang="en-US" sz="2800" b="1" u="sng" dirty="0">
              <a:solidFill>
                <a:prstClr val="black">
                  <a:lumMod val="65000"/>
                  <a:lumOff val="3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4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4149585"/>
              </p:ext>
            </p:extLst>
          </p:nvPr>
        </p:nvGraphicFramePr>
        <p:xfrm>
          <a:off x="841252" y="1269355"/>
          <a:ext cx="9838939" cy="4043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B1F04CD6-EE7B-8303-3795-F10F2905592E}"/>
              </a:ext>
            </a:extLst>
          </p:cNvPr>
          <p:cNvSpPr txBox="1"/>
          <p:nvPr/>
        </p:nvSpPr>
        <p:spPr>
          <a:xfrm>
            <a:off x="1092709" y="5346113"/>
            <a:ext cx="93360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Les résultats globaux de </a:t>
            </a:r>
            <a:r>
              <a:rPr lang="fr-BE" sz="1400" b="1" dirty="0"/>
              <a:t>cette année varient peu par rapport</a:t>
            </a:r>
            <a:r>
              <a:rPr lang="fr-BE" sz="1400" dirty="0"/>
              <a:t> à </a:t>
            </a:r>
            <a:r>
              <a:rPr lang="fr-BE" sz="1400" b="1" dirty="0"/>
              <a:t>2024</a:t>
            </a:r>
            <a:r>
              <a:rPr lang="fr-BE" sz="1400" dirty="0"/>
              <a:t>. 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Sur 11 ans, le renoncement est en hausse auprès de toutes les structures. 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Le </a:t>
            </a:r>
            <a:r>
              <a:rPr lang="fr-BE" sz="1400" b="1" dirty="0"/>
              <a:t>renoncement croit davantage </a:t>
            </a:r>
            <a:r>
              <a:rPr lang="fr-BE" sz="1400" dirty="0"/>
              <a:t>auprès des structures familiales </a:t>
            </a:r>
            <a:r>
              <a:rPr lang="fr-BE" sz="1400" b="1" dirty="0"/>
              <a:t>sans enfant </a:t>
            </a:r>
            <a:r>
              <a:rPr lang="fr-BE" sz="1400" dirty="0"/>
              <a:t>(</a:t>
            </a:r>
            <a:r>
              <a:rPr lang="fr-BE" sz="1400" dirty="0">
                <a:solidFill>
                  <a:srgbClr val="FF0000"/>
                </a:solidFill>
              </a:rPr>
              <a:t>+</a:t>
            </a:r>
            <a:r>
              <a:rPr lang="fr-BE" sz="1400" dirty="0"/>
              <a:t> </a:t>
            </a:r>
            <a:r>
              <a:rPr lang="fr-BE" sz="1400" dirty="0">
                <a:solidFill>
                  <a:srgbClr val="FF0000"/>
                </a:solidFill>
              </a:rPr>
              <a:t>19 pts </a:t>
            </a:r>
            <a:r>
              <a:rPr lang="fr-BE" sz="1400" dirty="0"/>
              <a:t>isolés ; </a:t>
            </a:r>
            <a:r>
              <a:rPr lang="fr-BE" sz="1400" dirty="0">
                <a:solidFill>
                  <a:srgbClr val="FF0000"/>
                </a:solidFill>
              </a:rPr>
              <a:t>+13 pts </a:t>
            </a:r>
            <a:r>
              <a:rPr lang="fr-BE" sz="1400" dirty="0"/>
              <a:t>monoparentales).</a:t>
            </a:r>
            <a:endParaRPr lang="fr-BE" sz="1400" b="1" dirty="0"/>
          </a:p>
          <a:p>
            <a:endParaRPr lang="fr-BE" sz="1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E463AE-4405-5DE3-426D-57DEA1C89898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5301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AAE1E-8213-7D36-F9F5-A110AD3A0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CA329A53-BAEC-A532-7601-734E37431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39" y="7141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Renoncement</a:t>
            </a:r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par </a:t>
            </a:r>
            <a:r>
              <a:rPr lang="en-US" sz="2800" b="1" dirty="0" err="1">
                <a:solidFill>
                  <a:srgbClr val="FF0000"/>
                </a:solidFill>
              </a:rPr>
              <a:t>spécialité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situation familiale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423DEE0-91D5-78A6-A94F-0D5BD1F0AD16}"/>
              </a:ext>
            </a:extLst>
          </p:cNvPr>
          <p:cNvSpPr txBox="1"/>
          <p:nvPr/>
        </p:nvSpPr>
        <p:spPr>
          <a:xfrm>
            <a:off x="1901952" y="5047488"/>
            <a:ext cx="805586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Qu’ils aient ou non des enfants, </a:t>
            </a:r>
            <a:r>
              <a:rPr lang="fr-BE" sz="1400" b="1" dirty="0"/>
              <a:t>les personnes isolées renoncent davantage que les couples</a:t>
            </a:r>
            <a:r>
              <a:rPr lang="fr-BE" sz="1400" dirty="0"/>
              <a:t>. 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b="1" dirty="0"/>
              <a:t>Avoir des enfants accroit le renoncement </a:t>
            </a:r>
            <a:r>
              <a:rPr lang="fr-BE" sz="1400" dirty="0"/>
              <a:t>financier à des prestations de santé : les personnes seules ou en couple sans enfant renoncent respectivement moins que les personnes seules ou en couple avec enfant. </a:t>
            </a:r>
          </a:p>
          <a:p>
            <a:endParaRPr lang="fr-BE" dirty="0"/>
          </a:p>
          <a:p>
            <a:endParaRPr lang="fr-BE" dirty="0"/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9982F4D-D6BE-BB49-E34E-8E080B43F3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4780881"/>
              </p:ext>
            </p:extLst>
          </p:nvPr>
        </p:nvGraphicFramePr>
        <p:xfrm>
          <a:off x="2745070" y="1297530"/>
          <a:ext cx="6078538" cy="3625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80491B61-F6A7-792C-D58F-72CD4B6EFAE0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5176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B7944-431E-9C75-98AB-A9F697E48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269FC9-5478-05DD-4325-13F07CFDAEF5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9E5167B-6B08-8DE5-4894-8CF627494C41}"/>
              </a:ext>
            </a:extLst>
          </p:cNvPr>
          <p:cNvSpPr txBox="1">
            <a:spLocks/>
          </p:cNvSpPr>
          <p:nvPr/>
        </p:nvSpPr>
        <p:spPr>
          <a:xfrm>
            <a:off x="526539" y="-457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15-25 </a:t>
            </a:r>
            <a:r>
              <a:rPr lang="en-US" sz="2800" b="1" dirty="0">
                <a:solidFill>
                  <a:srgbClr val="FF0000"/>
                </a:solidFill>
              </a:rPr>
              <a:t>par </a:t>
            </a:r>
            <a:r>
              <a:rPr lang="en-US" sz="2800" b="1" dirty="0" err="1">
                <a:solidFill>
                  <a:srgbClr val="FF0000"/>
                </a:solidFill>
              </a:rPr>
              <a:t>spécialité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le situation familiale</a:t>
            </a: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00000000-0008-0000-04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0463621"/>
              </p:ext>
            </p:extLst>
          </p:nvPr>
        </p:nvGraphicFramePr>
        <p:xfrm>
          <a:off x="2412270" y="970400"/>
          <a:ext cx="6744138" cy="3897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94AEDA38-A178-AD16-75AA-7E08E4142F72}"/>
              </a:ext>
            </a:extLst>
          </p:cNvPr>
          <p:cNvSpPr txBox="1"/>
          <p:nvPr/>
        </p:nvSpPr>
        <p:spPr>
          <a:xfrm>
            <a:off x="1168148" y="4867798"/>
            <a:ext cx="10280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l-BE" sz="1200" dirty="0"/>
              <a:t>Par rapport à 2015, la situation des </a:t>
            </a:r>
            <a:r>
              <a:rPr lang="nl-BE" sz="1200" b="1" dirty="0"/>
              <a:t>personnes isolées se </a:t>
            </a:r>
            <a:r>
              <a:rPr lang="nl-BE" sz="1200" b="1" dirty="0" err="1">
                <a:solidFill>
                  <a:srgbClr val="FF0000"/>
                </a:solidFill>
              </a:rPr>
              <a:t>dégrade</a:t>
            </a:r>
            <a:r>
              <a:rPr lang="nl-BE" sz="1200" b="1" dirty="0">
                <a:solidFill>
                  <a:srgbClr val="FF0000"/>
                </a:solidFill>
              </a:rPr>
              <a:t> </a:t>
            </a:r>
            <a:r>
              <a:rPr lang="nl-BE" sz="1200" b="1" dirty="0" err="1">
                <a:solidFill>
                  <a:srgbClr val="FF0000"/>
                </a:solidFill>
              </a:rPr>
              <a:t>très</a:t>
            </a:r>
            <a:r>
              <a:rPr lang="nl-BE" sz="1200" b="1" dirty="0">
                <a:solidFill>
                  <a:srgbClr val="FF0000"/>
                </a:solidFill>
              </a:rPr>
              <a:t> </a:t>
            </a:r>
            <a:r>
              <a:rPr lang="nl-BE" sz="1200" b="1" dirty="0" err="1">
                <a:solidFill>
                  <a:srgbClr val="FF0000"/>
                </a:solidFill>
              </a:rPr>
              <a:t>nettement</a:t>
            </a:r>
            <a:r>
              <a:rPr lang="nl-BE" sz="1200" b="1" dirty="0">
                <a:solidFill>
                  <a:srgbClr val="FF0000"/>
                </a:solidFill>
              </a:rPr>
              <a:t> </a:t>
            </a:r>
            <a:r>
              <a:rPr lang="nl-BE" sz="1200" b="1" dirty="0" err="1"/>
              <a:t>partout</a:t>
            </a:r>
            <a:r>
              <a:rPr lang="nl-BE" sz="1200" b="1" dirty="0"/>
              <a:t>, </a:t>
            </a:r>
            <a:r>
              <a:rPr lang="nl-BE" sz="1200" dirty="0" err="1"/>
              <a:t>avec</a:t>
            </a:r>
            <a:r>
              <a:rPr lang="nl-BE" sz="1200" dirty="0"/>
              <a:t> des écarts saillants relativement aux autres structures au niveau des soins en optique, du spécialistes et des médicaments. </a:t>
            </a:r>
          </a:p>
          <a:p>
            <a:pPr algn="just"/>
            <a:endParaRPr lang="nl-BE" sz="1200" dirty="0"/>
          </a:p>
          <a:p>
            <a:pPr algn="just"/>
            <a:r>
              <a:rPr lang="fr-BE" sz="1200" dirty="0"/>
              <a:t>Les </a:t>
            </a:r>
            <a:r>
              <a:rPr lang="fr-BE" sz="1200" b="1" dirty="0"/>
              <a:t>familles monoparentales</a:t>
            </a:r>
            <a:r>
              <a:rPr lang="fr-BE" sz="1200" dirty="0"/>
              <a:t>, partant d’un renoncement déjà sensiblement plus élevé à tout niveau, connaissent de</a:t>
            </a:r>
            <a:r>
              <a:rPr lang="fr-BE" sz="1200" b="1" dirty="0">
                <a:solidFill>
                  <a:srgbClr val="FF0000"/>
                </a:solidFill>
              </a:rPr>
              <a:t> fortes évolutions </a:t>
            </a:r>
            <a:r>
              <a:rPr lang="fr-BE" sz="1200" dirty="0"/>
              <a:t>au niveau du </a:t>
            </a:r>
            <a:r>
              <a:rPr lang="fr-BE" sz="1200" b="1" dirty="0"/>
              <a:t>dentiste </a:t>
            </a:r>
            <a:r>
              <a:rPr lang="fr-BE" sz="1200" dirty="0"/>
              <a:t>( </a:t>
            </a:r>
            <a:r>
              <a:rPr lang="fr-BE" sz="1200" dirty="0">
                <a:solidFill>
                  <a:srgbClr val="FF0000"/>
                </a:solidFill>
              </a:rPr>
              <a:t>+9pts</a:t>
            </a:r>
            <a:r>
              <a:rPr lang="fr-BE" sz="1200" dirty="0"/>
              <a:t>) et au niveau de la </a:t>
            </a:r>
            <a:r>
              <a:rPr lang="fr-BE" sz="1200" b="1" dirty="0"/>
              <a:t>santé mentale </a:t>
            </a:r>
            <a:r>
              <a:rPr lang="fr-BE" sz="1200" dirty="0"/>
              <a:t>( </a:t>
            </a:r>
            <a:r>
              <a:rPr lang="fr-BE" sz="1200" dirty="0">
                <a:solidFill>
                  <a:srgbClr val="FF0000"/>
                </a:solidFill>
              </a:rPr>
              <a:t>+10pts</a:t>
            </a:r>
            <a:r>
              <a:rPr lang="fr-BE" sz="1200" dirty="0"/>
              <a:t>). </a:t>
            </a:r>
          </a:p>
          <a:p>
            <a:pPr algn="just"/>
            <a:endParaRPr lang="fr-BE" sz="1200" dirty="0"/>
          </a:p>
          <a:p>
            <a:pPr algn="just"/>
            <a:r>
              <a:rPr lang="fr-BE" sz="1200" dirty="0"/>
              <a:t>Exception</a:t>
            </a:r>
            <a:r>
              <a:rPr lang="fr-BE" sz="1200" i="1" dirty="0"/>
              <a:t> </a:t>
            </a:r>
            <a:r>
              <a:rPr lang="fr-BE" sz="1200" dirty="0"/>
              <a:t>faite du </a:t>
            </a:r>
            <a:r>
              <a:rPr lang="fr-BE" sz="1200" b="1" dirty="0"/>
              <a:t>psy</a:t>
            </a:r>
            <a:r>
              <a:rPr lang="fr-BE" sz="1200" dirty="0"/>
              <a:t> ( </a:t>
            </a:r>
            <a:r>
              <a:rPr lang="fr-BE" sz="1200" dirty="0">
                <a:solidFill>
                  <a:srgbClr val="FF0000"/>
                </a:solidFill>
              </a:rPr>
              <a:t>+6pts</a:t>
            </a:r>
            <a:r>
              <a:rPr lang="fr-BE" sz="1200" dirty="0"/>
              <a:t>) et de </a:t>
            </a:r>
            <a:r>
              <a:rPr lang="fr-BE" sz="1200" b="1" dirty="0"/>
              <a:t>soins en optique </a:t>
            </a:r>
            <a:r>
              <a:rPr lang="fr-BE" sz="1200" dirty="0"/>
              <a:t>( </a:t>
            </a:r>
            <a:r>
              <a:rPr lang="fr-BE" sz="1200" dirty="0">
                <a:solidFill>
                  <a:srgbClr val="FF0000"/>
                </a:solidFill>
              </a:rPr>
              <a:t>+5pts</a:t>
            </a:r>
            <a:r>
              <a:rPr lang="fr-BE" sz="1200" dirty="0"/>
              <a:t>), la situation des </a:t>
            </a:r>
            <a:r>
              <a:rPr lang="fr-BE" sz="1200" b="1" dirty="0"/>
              <a:t>couples avec enfant </a:t>
            </a:r>
            <a:r>
              <a:rPr lang="fr-BE" sz="1200" dirty="0"/>
              <a:t>est </a:t>
            </a:r>
            <a:r>
              <a:rPr lang="fr-BE" sz="1200" b="1" dirty="0"/>
              <a:t>relativement stable</a:t>
            </a:r>
            <a:r>
              <a:rPr lang="fr-BE" sz="1200" dirty="0"/>
              <a:t> et tend même à s’améliorer par rapport à 2025. </a:t>
            </a:r>
          </a:p>
          <a:p>
            <a:pPr algn="just"/>
            <a:endParaRPr lang="fr-BE" sz="1200" dirty="0"/>
          </a:p>
          <a:p>
            <a:pPr algn="just"/>
            <a:r>
              <a:rPr lang="fr-BE" sz="1200" dirty="0"/>
              <a:t>Les </a:t>
            </a:r>
            <a:r>
              <a:rPr lang="fr-BE" sz="1200" b="1" dirty="0">
                <a:solidFill>
                  <a:schemeClr val="accent6"/>
                </a:solidFill>
              </a:rPr>
              <a:t>quelques améliorations </a:t>
            </a:r>
            <a:r>
              <a:rPr lang="fr-BE" sz="1200" dirty="0"/>
              <a:t>se situent au niveau des </a:t>
            </a:r>
            <a:r>
              <a:rPr lang="fr-BE" sz="1200" b="1" dirty="0"/>
              <a:t>structures avec enfants</a:t>
            </a:r>
            <a:r>
              <a:rPr lang="fr-BE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9487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45DFF-B7E2-3CC3-3A96-98496C0A4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2CC32856-A4D9-77C4-D371-0C46B7CDD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39" y="7141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24-25 </a:t>
            </a:r>
            <a:r>
              <a:rPr lang="en-US" sz="2800" b="1" dirty="0">
                <a:solidFill>
                  <a:srgbClr val="FF0000"/>
                </a:solidFill>
              </a:rPr>
              <a:t>par </a:t>
            </a:r>
            <a:r>
              <a:rPr lang="en-US" sz="2800" b="1" dirty="0" err="1">
                <a:solidFill>
                  <a:srgbClr val="FF0000"/>
                </a:solidFill>
              </a:rPr>
              <a:t>spécialité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la situation familiale</a:t>
            </a: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3255844"/>
              </p:ext>
            </p:extLst>
          </p:nvPr>
        </p:nvGraphicFramePr>
        <p:xfrm>
          <a:off x="2084832" y="1278106"/>
          <a:ext cx="6746705" cy="3449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9DF1C5D-9FAA-97C8-CACE-0811FABC3287}"/>
              </a:ext>
            </a:extLst>
          </p:cNvPr>
          <p:cNvSpPr txBox="1"/>
          <p:nvPr/>
        </p:nvSpPr>
        <p:spPr>
          <a:xfrm>
            <a:off x="1892808" y="4820440"/>
            <a:ext cx="80558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Les </a:t>
            </a:r>
            <a:r>
              <a:rPr lang="fr-BE" sz="1400" b="1" dirty="0"/>
              <a:t>familles monoparentales </a:t>
            </a:r>
            <a:r>
              <a:rPr lang="fr-BE" sz="1400" dirty="0"/>
              <a:t>connaissent une </a:t>
            </a:r>
            <a:r>
              <a:rPr lang="fr-BE" sz="1400" b="1" dirty="0"/>
              <a:t>évolution annuelle contrastée </a:t>
            </a:r>
            <a:r>
              <a:rPr lang="fr-BE" sz="1400" dirty="0"/>
              <a:t>: </a:t>
            </a:r>
          </a:p>
          <a:p>
            <a:pPr algn="just"/>
            <a:r>
              <a:rPr lang="fr-BE" sz="1400" dirty="0"/>
              <a:t>	</a:t>
            </a:r>
            <a:r>
              <a:rPr lang="fr-BE" sz="1400" b="1" dirty="0"/>
              <a:t>- Hausse</a:t>
            </a:r>
            <a:r>
              <a:rPr lang="fr-BE" sz="1400" b="1" dirty="0">
                <a:solidFill>
                  <a:srgbClr val="FF0000"/>
                </a:solidFill>
              </a:rPr>
              <a:t> </a:t>
            </a:r>
            <a:r>
              <a:rPr lang="fr-BE" sz="1400" dirty="0"/>
              <a:t>du renoncement au niveau des </a:t>
            </a:r>
            <a:r>
              <a:rPr lang="fr-BE" sz="1400" b="1" dirty="0"/>
              <a:t>médicaments</a:t>
            </a:r>
            <a:r>
              <a:rPr lang="fr-BE" sz="1400" dirty="0"/>
              <a:t> (</a:t>
            </a:r>
            <a:r>
              <a:rPr lang="fr-BE" sz="1400" dirty="0">
                <a:solidFill>
                  <a:srgbClr val="FF0000"/>
                </a:solidFill>
              </a:rPr>
              <a:t>+5pts</a:t>
            </a:r>
            <a:r>
              <a:rPr lang="fr-BE" sz="1400" dirty="0"/>
              <a:t>) ; de la </a:t>
            </a:r>
            <a:r>
              <a:rPr lang="fr-BE" sz="1400" b="1" dirty="0"/>
              <a:t>santé mentale 	</a:t>
            </a:r>
            <a:r>
              <a:rPr lang="fr-BE" sz="1400" dirty="0"/>
              <a:t>(</a:t>
            </a:r>
            <a:r>
              <a:rPr lang="fr-BE" sz="1400" dirty="0">
                <a:solidFill>
                  <a:srgbClr val="FF0000"/>
                </a:solidFill>
              </a:rPr>
              <a:t>+4pts</a:t>
            </a:r>
            <a:r>
              <a:rPr lang="fr-BE" sz="1400" dirty="0"/>
              <a:t>) et des </a:t>
            </a:r>
            <a:r>
              <a:rPr lang="fr-BE" sz="1400" b="1" dirty="0"/>
              <a:t>spécialistes</a:t>
            </a:r>
            <a:r>
              <a:rPr lang="fr-BE" sz="1400" dirty="0"/>
              <a:t> (</a:t>
            </a:r>
            <a:r>
              <a:rPr lang="fr-BE" sz="1400" dirty="0">
                <a:solidFill>
                  <a:srgbClr val="FF0000"/>
                </a:solidFill>
              </a:rPr>
              <a:t>+3pts</a:t>
            </a:r>
            <a:r>
              <a:rPr lang="fr-BE" sz="1400" dirty="0"/>
              <a:t>) ;</a:t>
            </a:r>
          </a:p>
          <a:p>
            <a:pPr algn="just"/>
            <a:r>
              <a:rPr lang="fr-BE" sz="1400" b="1" dirty="0"/>
              <a:t>	- Diminution</a:t>
            </a:r>
            <a:r>
              <a:rPr lang="fr-BE" sz="1400" dirty="0"/>
              <a:t> au niveau du médecin </a:t>
            </a:r>
            <a:r>
              <a:rPr lang="fr-BE" sz="1400" b="1" dirty="0"/>
              <a:t>généraliste </a:t>
            </a:r>
            <a:r>
              <a:rPr lang="fr-BE" sz="1400" dirty="0"/>
              <a:t>(</a:t>
            </a:r>
            <a:r>
              <a:rPr lang="fr-BE" sz="1400" dirty="0">
                <a:solidFill>
                  <a:schemeClr val="accent6"/>
                </a:solidFill>
              </a:rPr>
              <a:t>-4pts</a:t>
            </a:r>
            <a:r>
              <a:rPr lang="fr-BE" sz="1400" dirty="0"/>
              <a:t>) ; des soins en </a:t>
            </a:r>
            <a:r>
              <a:rPr lang="fr-BE" sz="1400" b="1" dirty="0"/>
              <a:t>optiques </a:t>
            </a:r>
            <a:r>
              <a:rPr lang="fr-BE" sz="1400" dirty="0"/>
              <a:t>(</a:t>
            </a:r>
            <a:r>
              <a:rPr lang="fr-BE" sz="1400" dirty="0">
                <a:solidFill>
                  <a:schemeClr val="accent6"/>
                </a:solidFill>
              </a:rPr>
              <a:t>-3pts</a:t>
            </a:r>
            <a:r>
              <a:rPr lang="fr-BE" sz="1400" dirty="0"/>
              <a:t>) et 	du </a:t>
            </a:r>
            <a:r>
              <a:rPr lang="fr-BE" sz="1400" b="1" dirty="0"/>
              <a:t>dentiste</a:t>
            </a:r>
            <a:r>
              <a:rPr lang="fr-BE" sz="1400" dirty="0"/>
              <a:t> (</a:t>
            </a:r>
            <a:r>
              <a:rPr lang="fr-BE" sz="1400" dirty="0">
                <a:solidFill>
                  <a:schemeClr val="accent6"/>
                </a:solidFill>
              </a:rPr>
              <a:t>-1pts</a:t>
            </a:r>
            <a:r>
              <a:rPr lang="fr-BE" sz="1400" dirty="0"/>
              <a:t>). 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Les </a:t>
            </a:r>
            <a:r>
              <a:rPr lang="fr-BE" sz="1400" b="1" dirty="0"/>
              <a:t>couples sans enfant </a:t>
            </a:r>
            <a:r>
              <a:rPr lang="fr-BE" sz="1400" dirty="0"/>
              <a:t>renoncent plus que l’année passée au niveau des </a:t>
            </a:r>
            <a:r>
              <a:rPr lang="fr-BE" sz="1400" b="1" dirty="0"/>
              <a:t>soins dentaires </a:t>
            </a:r>
            <a:r>
              <a:rPr lang="fr-BE" sz="1400" dirty="0"/>
              <a:t>(</a:t>
            </a:r>
            <a:r>
              <a:rPr lang="fr-BE" sz="1400" dirty="0">
                <a:solidFill>
                  <a:srgbClr val="FF0000"/>
                </a:solidFill>
              </a:rPr>
              <a:t>+4pts</a:t>
            </a:r>
            <a:r>
              <a:rPr lang="fr-BE" sz="1400" dirty="0"/>
              <a:t>) alors que l’évolution des autres structures est relativement stable pour cette prestations.</a:t>
            </a:r>
          </a:p>
          <a:p>
            <a:endParaRPr lang="fr-BE" sz="1400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CF6CE4-B447-8DBA-A795-70A2CF140B94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3445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AB622-5B84-E03C-3190-ADAC80306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148F50-2396-A24B-263C-A7A8B611E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39" y="0"/>
            <a:ext cx="10515600" cy="1325563"/>
          </a:xfrm>
        </p:spPr>
        <p:txBody>
          <a:bodyPr>
            <a:normAutofit/>
          </a:bodyPr>
          <a:lstStyle/>
          <a:p>
            <a:r>
              <a:rPr lang="nl-BE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Points saillants</a:t>
            </a:r>
            <a:endParaRPr lang="fr-BE" sz="2800" b="1" dirty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C0E24D1-B74A-333B-145A-5846EA0CEA9D}"/>
              </a:ext>
            </a:extLst>
          </p:cNvPr>
          <p:cNvSpPr txBox="1"/>
          <p:nvPr/>
        </p:nvSpPr>
        <p:spPr>
          <a:xfrm>
            <a:off x="526539" y="1409072"/>
            <a:ext cx="10939944" cy="5170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Dégradation pa</a:t>
            </a:r>
            <a:r>
              <a:rPr lang="fr-BE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r rapport à 2015 : comme en 2024, 41% des résidants en Belgique Francophone ont renoncé à au moins un soin (32% en 2015)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Si la tendance est à une très légère amélioration 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depuis 2020 (en 2019 pic à 48%), ce</a:t>
            </a:r>
            <a:r>
              <a:rPr lang="fr-BE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rtains indicateurs sont particulièrement préoccupants :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Les</a:t>
            </a:r>
            <a:r>
              <a:rPr lang="fr-BE" sz="1800" b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 étudiants  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ne suivent pas du tt cette </a:t>
            </a:r>
            <a:r>
              <a:rPr lang="fr-BE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tendance à moyen/court terme : cela continue de se dégrader pour eux et on sera bientôt à un sur deux qui renoncent au moins à un soin, 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notamment sur la santé mentale (26%; + 10 points sur un an et + 16 points sur 10 ans) mais aussi chez les ophtalmos, les spécialistes ou encore pour les médicaments. Hormis pour les généralistes où le report concerne 4% d’entre eux, on est +/- à 1/5 pour ces autres disciplines.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Les </a:t>
            </a:r>
            <a:r>
              <a:rPr lang="fr-BE" sz="1800" b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groupes sociaux précaires 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voient tous les types de soins hormis le généraliste se dégrader sur une seule année et notamment chez les spécialistes (+7 pts) !</a:t>
            </a:r>
            <a:endParaRPr lang="fr-BE" dirty="0">
              <a:solidFill>
                <a:srgbClr val="002626"/>
              </a:solidFill>
              <a:latin typeface="OpenSans-Regular"/>
              <a:ea typeface="Calibri" panose="020F0502020204030204" pitchFamily="34" charset="0"/>
              <a:cs typeface="OpenSans-Regular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Chez les </a:t>
            </a:r>
            <a:r>
              <a:rPr lang="fr-BE" sz="1800" b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chômeurs</a:t>
            </a:r>
            <a:r>
              <a:rPr lang="fr-BE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, bien que le % touché par au moins un report diminue de façon importante, le report en </a:t>
            </a:r>
            <a:r>
              <a:rPr lang="fr-BE" b="1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santé mentale </a:t>
            </a:r>
            <a:r>
              <a:rPr lang="fr-BE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prend 16 points sur une seule année pour concerner 37% d’entre eux.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Bien que cela reste stable pa</a:t>
            </a:r>
            <a:r>
              <a:rPr lang="fr-BE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r rapport  à l’année dernière, on est toujours à </a:t>
            </a:r>
            <a:r>
              <a:rPr lang="fr-BE" b="1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60% des familles monoparentales </a:t>
            </a:r>
            <a:r>
              <a:rPr lang="fr-BE" dirty="0">
                <a:solidFill>
                  <a:srgbClr val="002626"/>
                </a:solidFill>
                <a:latin typeface="OpenSans-Regular"/>
                <a:ea typeface="Calibri" panose="020F0502020204030204" pitchFamily="34" charset="0"/>
                <a:cs typeface="OpenSans-Regular"/>
              </a:rPr>
              <a:t>qui renoncent à au moins un soin.</a:t>
            </a:r>
            <a:endParaRPr lang="fr-BE" sz="1800" dirty="0">
              <a:solidFill>
                <a:srgbClr val="002626"/>
              </a:solidFill>
              <a:effectLst/>
              <a:latin typeface="OpenSans-Regular"/>
              <a:ea typeface="Calibri" panose="020F0502020204030204" pitchFamily="34" charset="0"/>
              <a:cs typeface="OpenSans-Regular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fr-BE" sz="1800" dirty="0">
              <a:solidFill>
                <a:srgbClr val="002626"/>
              </a:solidFill>
              <a:effectLst/>
              <a:latin typeface="OpenSans-Regular"/>
              <a:ea typeface="Calibri" panose="020F0502020204030204" pitchFamily="34" charset="0"/>
              <a:cs typeface="OpenSans-Regular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936B81-FEF7-B19C-DD9B-E7D0DC35051A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3212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1B809-46EF-F098-CBEA-BC0E31645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442B3-CA0B-D96A-9175-3AD5C74013C9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FF3C4034-24E3-33B0-0867-DBEE1F9653A2}"/>
              </a:ext>
            </a:extLst>
          </p:cNvPr>
          <p:cNvSpPr txBox="1">
            <a:spLocks/>
          </p:cNvSpPr>
          <p:nvPr/>
        </p:nvSpPr>
        <p:spPr>
          <a:xfrm>
            <a:off x="526539" y="-457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RECOMMANDATIONS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632981A-8C3B-791D-2B85-82DD0C471551}"/>
              </a:ext>
            </a:extLst>
          </p:cNvPr>
          <p:cNvSpPr txBox="1"/>
          <p:nvPr/>
        </p:nvSpPr>
        <p:spPr>
          <a:xfrm>
            <a:off x="863997" y="1513113"/>
            <a:ext cx="10178142" cy="5358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fr-BE" sz="18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Combattre le renoncement aux soins pour raisons financières</a:t>
            </a:r>
            <a:endParaRPr lang="nl-BE" sz="20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Belgique, les dépenses de santé à charge des ménages est nettement plus élevé (17,9%) que la moyenne de l’UE (14,5%). Le renoncement aux soins progresse d’années en années et cela doit nous alerter. 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Solidaris identifie plusieurs leviers pour lutter contre les inégalités d’accès aux soins de santé à travers plusieurs recommandations : 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BE" sz="1800" b="1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Garantir un niveau de revenu digne pour les personnes en incapacité de travail </a:t>
            </a: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nl-BE" sz="2000" kern="100" dirty="0">
              <a:solidFill>
                <a:srgbClr val="626A6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relèvement des indemnités minimales à 10 % au-dessus du seuil de pauvreté dès le premier mois d’incapacité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Revoir les règles de calcul des indemnités pour les travailleurs reprenant à temps partiel car celles-ci sont défavorables aux travailleurs à faible revenu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endParaRPr lang="fr-BE" sz="1800" u="sng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fr-BE" sz="18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https://socialsecurity.belgium.be/fr/news/depenses-de-sante-charge-des-menages-sha-14-02-2024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nl-BE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400689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AC507-21CA-F823-E630-E668D85AD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284166-83B7-5AAE-52FF-727C193A3613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B2C81602-5DCE-4AC6-301C-F1033E2A18B0}"/>
              </a:ext>
            </a:extLst>
          </p:cNvPr>
          <p:cNvSpPr txBox="1">
            <a:spLocks/>
          </p:cNvSpPr>
          <p:nvPr/>
        </p:nvSpPr>
        <p:spPr>
          <a:xfrm>
            <a:off x="526539" y="-457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RECOMMANDATIONS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1E422D2-1365-8418-9C3D-82E3AF0FF17F}"/>
              </a:ext>
            </a:extLst>
          </p:cNvPr>
          <p:cNvSpPr txBox="1"/>
          <p:nvPr/>
        </p:nvSpPr>
        <p:spPr>
          <a:xfrm>
            <a:off x="863997" y="1513113"/>
            <a:ext cx="10178142" cy="4452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fr-BE" sz="18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Combattre le renoncement aux soins pour raisons financières </a:t>
            </a: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endParaRPr lang="nl-BE" sz="20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fr-BE" sz="1800" b="1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Renforcer la protection financière des publics les plus fragiles</a:t>
            </a: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endParaRPr lang="nl-BE" sz="2000" kern="100" dirty="0">
              <a:solidFill>
                <a:srgbClr val="626A6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Interdire les suppléments d’honoraires pour les bénéficiaires du statut BIM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Plafonner les suppléments d’honoraires en ambulatoire et à l’hôpital et geler leur progression : celle-ci ne doit pas être plus rapide que les remboursements de l’assurance maladie.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Geler l’augmentation des Tickets modérateurs 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Supprimer les tickets modérateurs pour les soins de première ligne et les soins préventifs.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Généraliser l’obligation du tiers-payant à tous les patients et pour tous les soins de première ligne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Élargir l’octroi automatique du statut BIM notamment aux familles monoparentales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Fixer un plafond de prix d’hébergement en maisons de repos, en tenant compte des revenus des résidents et du juste financement des institutions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1774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B0E06-2EC7-6AA1-E6BF-56A5BAB2D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941329-4675-271D-777B-4BA25B4B63DD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D0A9CAF1-4557-2131-6BCA-967322D6733D}"/>
              </a:ext>
            </a:extLst>
          </p:cNvPr>
          <p:cNvSpPr txBox="1">
            <a:spLocks/>
          </p:cNvSpPr>
          <p:nvPr/>
        </p:nvSpPr>
        <p:spPr>
          <a:xfrm>
            <a:off x="526539" y="-457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RECOMMANDATIONS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8EC3117-2978-1B60-32D8-1C34376043A9}"/>
              </a:ext>
            </a:extLst>
          </p:cNvPr>
          <p:cNvSpPr txBox="1"/>
          <p:nvPr/>
        </p:nvSpPr>
        <p:spPr>
          <a:xfrm>
            <a:off x="863997" y="1513113"/>
            <a:ext cx="10178142" cy="4589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fr-BE" sz="18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Combattre le renoncement aux soins pour raisons financières </a:t>
            </a: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endParaRPr lang="nl-BE" sz="20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fr-BE" sz="1800" b="1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soins mieux remboursés et plus de sécurité tarifaire pour les patients </a:t>
            </a: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nl-BE" sz="2000" kern="100" dirty="0">
              <a:solidFill>
                <a:srgbClr val="626A6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augmentation du remboursement des soins insuffisamment couverts par l’assurance maladie, en particulier les soins dentaires et de santé mentale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mise en place d’un « bouclier tarifaire » : fixation automatique par le Ministre des tarifs d’honoraires facturés aux patients lorsque moins de 60% des prestataires de soins sont conventionnés dans un arrondissement 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Réserver les primes et avantages aux prestataires conventionnés et lier l’indexation des honoraires à l’entrée en vigueur des accords tarifaires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"/>
            </a:pPr>
            <a:r>
              <a:rPr lang="fr-BE" sz="1800" kern="0" dirty="0">
                <a:solidFill>
                  <a:srgbClr val="626A6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L’adoption d’une norme de croissance de 3 % du budget de l’assurance maladie pour répondre aux besoins croissants liés au vieillissement et aux avancées médicales</a:t>
            </a:r>
            <a:endParaRPr lang="nl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B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nl-BE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09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15A43-F475-E176-9E3F-9C989C7A1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A97C68-47E1-5736-FAD0-B3A416A8CC8C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5FFB3BE-0F3C-0D42-1F89-C72AD59A39B1}"/>
              </a:ext>
            </a:extLst>
          </p:cNvPr>
          <p:cNvSpPr txBox="1">
            <a:spLocks/>
          </p:cNvSpPr>
          <p:nvPr/>
        </p:nvSpPr>
        <p:spPr>
          <a:xfrm>
            <a:off x="526539" y="-457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RECOMMANDATIONS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6987EF8-8395-4A87-DFB9-4C705A686930}"/>
              </a:ext>
            </a:extLst>
          </p:cNvPr>
          <p:cNvSpPr txBox="1"/>
          <p:nvPr/>
        </p:nvSpPr>
        <p:spPr>
          <a:xfrm>
            <a:off x="863997" y="1513113"/>
            <a:ext cx="10178142" cy="5531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fr-BE" sz="18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Concernant le public des étudiants et leur sant</a:t>
            </a:r>
            <a:r>
              <a:rPr lang="fr-BE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mentale</a:t>
            </a:r>
            <a:endParaRPr lang="fr-BE" sz="18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fr-FR" sz="2000" dirty="0">
                <a:hlinkClick r:id="rId3"/>
              </a:rPr>
              <a:t>Etude santé mentale : les hospitalisations pour tentative de suicide ont doublé chez les jeunes – Institut Solidaris</a:t>
            </a:r>
            <a:endParaRPr lang="fr-FR" sz="2000" dirty="0"/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Augmenter</a:t>
            </a:r>
            <a:r>
              <a:rPr lang="nl-BE" b="1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 </a:t>
            </a: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l’offre</a:t>
            </a:r>
            <a:r>
              <a:rPr lang="nl-BE" b="1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 </a:t>
            </a: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soins</a:t>
            </a:r>
            <a:r>
              <a:rPr lang="nl-BE" b="1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 santé mentale </a:t>
            </a: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aux</a:t>
            </a:r>
            <a:r>
              <a:rPr lang="nl-BE" b="1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jeunes</a:t>
            </a:r>
            <a:r>
              <a:rPr lang="nl-BE" b="1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qui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est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aujourd’hui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insuffisante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compte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tenu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des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besoins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en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très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forte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augmentation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notamment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depuis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la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crise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sanitaire, comme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toutes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les études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récentes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confirment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endParaRPr lang="nl-BE" kern="0" dirty="0">
              <a:solidFill>
                <a:srgbClr val="626A6D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Proposition</a:t>
            </a:r>
            <a:r>
              <a:rPr lang="nl-BE" b="1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spécifique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: supprimer la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limitation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du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nombre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 séances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remboursées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chez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les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psychologues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 première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ligne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pour les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jeunes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 23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ans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ou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moins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endParaRPr lang="nl-BE" kern="0" dirty="0">
              <a:solidFill>
                <a:srgbClr val="626A6D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"/>
            </a:pP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 travers de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son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réseau</a:t>
            </a:r>
            <a:r>
              <a:rPr lang="nl-BE" b="1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b="1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associatif</a:t>
            </a:r>
            <a:r>
              <a:rPr lang="nl-BE" b="1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Solidaris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soutient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nombreuses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initiatives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qui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permettent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aux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jeunes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prendre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mieux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leur santé en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main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centres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 planning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familial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Sofélia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Pass dans </a:t>
            </a:r>
            <a:r>
              <a:rPr lang="nl-BE" kern="0" dirty="0" err="1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l’Impasse</a:t>
            </a:r>
            <a:r>
              <a:rPr lang="nl-BE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fr-FR" kern="0" dirty="0">
                <a:solidFill>
                  <a:srgbClr val="626A6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Centre de Référence et d’Intervention Harcèlement en Belgique (CRIH) à La Louvière, Latitude Jeunes…)</a:t>
            </a:r>
            <a:endParaRPr lang="nl-BE" kern="0" dirty="0">
              <a:solidFill>
                <a:srgbClr val="626A6D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endParaRPr lang="fr-FR" sz="2000" dirty="0"/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001166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A2E5E-7A91-D527-0448-54285D5BE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E99509-C2F7-6345-E0C1-07C79FBFE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39" y="0"/>
            <a:ext cx="10515600" cy="1325563"/>
          </a:xfrm>
        </p:spPr>
        <p:txBody>
          <a:bodyPr>
            <a:normAutofit/>
          </a:bodyPr>
          <a:lstStyle/>
          <a:p>
            <a:r>
              <a:rPr lang="nl-BE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Point méthodologique</a:t>
            </a:r>
            <a:endParaRPr lang="fr-BE" sz="2800" b="1" dirty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3755A73-9190-CA30-FFC1-B57274CD9D33}"/>
              </a:ext>
            </a:extLst>
          </p:cNvPr>
          <p:cNvSpPr txBox="1"/>
          <p:nvPr/>
        </p:nvSpPr>
        <p:spPr>
          <a:xfrm>
            <a:off x="526539" y="1409072"/>
            <a:ext cx="10939944" cy="5170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“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Au cours des 12 derniers mois, j’ai dû renoncer à des </a:t>
            </a:r>
            <a:r>
              <a:rPr lang="fr-BE" sz="1800" b="1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soins dentaires 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ou à une/des visites chez un dentiste pour des raisons financières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.”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fr-BE" sz="1800" dirty="0">
              <a:effectLst/>
              <a:latin typeface="Open Sans" panose="020B0606030504020204" pitchFamily="34" charset="0"/>
              <a:ea typeface="Open Sans" panose="020B0606030504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“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Au cours des 12 derniers mois, j’ai dû renoncer à des </a:t>
            </a:r>
            <a:r>
              <a:rPr lang="fr-BE" sz="1800" b="1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soins en optique 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ou à une/des visites chez un ophtalmologue pour des raisons financières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.”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fr-BE" sz="1800" dirty="0">
              <a:effectLst/>
              <a:latin typeface="Open Sans" panose="020B0606030504020204" pitchFamily="34" charset="0"/>
              <a:ea typeface="Open Sans" panose="020B0606030504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“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Au cours des 12 derniers mois, j’ai dû renoncer à aller chez un professionnel de la </a:t>
            </a:r>
            <a:r>
              <a:rPr lang="fr-BE" sz="1800" b="1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santé mentale 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comme un psychologue, psychiatre, etc... pour des raisons financières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.”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fr-BE" sz="1800" dirty="0">
              <a:effectLst/>
              <a:latin typeface="Open Sans" panose="020B0606030504020204" pitchFamily="34" charset="0"/>
              <a:ea typeface="Open Sans" panose="020B0606030504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“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Au cours des 12 derniers mois, j’ai dû renoncer à aller chez un </a:t>
            </a:r>
            <a:r>
              <a:rPr lang="fr-BE" sz="1800" b="1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médecin spécialiste 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pour des raisons financières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.”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fr-BE" sz="1800" dirty="0">
              <a:solidFill>
                <a:srgbClr val="002626"/>
              </a:solidFill>
              <a:effectLst/>
              <a:latin typeface="OpenSans-Regular"/>
              <a:ea typeface="Calibri" panose="020F0502020204030204" pitchFamily="34" charset="0"/>
              <a:cs typeface="OpenSans-Regular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“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Au cours des 12 derniers mois, j’ai dû renoncer à aller chez un </a:t>
            </a:r>
            <a:r>
              <a:rPr lang="fr-BE" sz="1800" b="1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médecin généraliste 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pour des raisons financières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”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fr-BE" sz="1800" dirty="0">
              <a:solidFill>
                <a:srgbClr val="002626"/>
              </a:solidFill>
              <a:effectLst/>
              <a:latin typeface="OpenSans-Regular"/>
              <a:ea typeface="Calibri" panose="020F0502020204030204" pitchFamily="34" charset="0"/>
              <a:cs typeface="OpenSans-Regular"/>
            </a:endParaRP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“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Au cours des 12 derniers mois, j’ai dû renoncer à l’achat de </a:t>
            </a:r>
            <a:r>
              <a:rPr lang="fr-BE" sz="1800" b="1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médicaments</a:t>
            </a:r>
            <a:r>
              <a:rPr lang="fr-BE" sz="1800" i="1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 prescrits par un médecin pour des raisons financières</a:t>
            </a:r>
            <a:r>
              <a:rPr lang="fr-BE" sz="1800" dirty="0">
                <a:solidFill>
                  <a:srgbClr val="002626"/>
                </a:solidFill>
                <a:effectLst/>
                <a:latin typeface="OpenSans-Regular"/>
                <a:ea typeface="Calibri" panose="020F0502020204030204" pitchFamily="34" charset="0"/>
                <a:cs typeface="OpenSans-Regular"/>
              </a:rPr>
              <a:t>.”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BEC45C-10D6-9B61-5E88-345695FA9A58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6123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F7611FF4-BB43-B9AF-998B-6EB665353A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1980196"/>
              </p:ext>
            </p:extLst>
          </p:nvPr>
        </p:nvGraphicFramePr>
        <p:xfrm>
          <a:off x="929809" y="1123678"/>
          <a:ext cx="10332381" cy="512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re 1">
            <a:extLst>
              <a:ext uri="{FF2B5EF4-FFF2-40B4-BE49-F238E27FC236}">
                <a16:creationId xmlns:a16="http://schemas.microsoft.com/office/drawing/2014/main" id="{7A483DAD-C7F0-E53C-458E-C5D8E6153E56}"/>
              </a:ext>
            </a:extLst>
          </p:cNvPr>
          <p:cNvSpPr txBox="1">
            <a:spLocks/>
          </p:cNvSpPr>
          <p:nvPr/>
        </p:nvSpPr>
        <p:spPr>
          <a:xfrm>
            <a:off x="-142918" y="299087"/>
            <a:ext cx="9945286" cy="6396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Evolution global du renoncement à </a:t>
            </a:r>
            <a:r>
              <a:rPr lang="fr-BE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au moins un soin  </a:t>
            </a:r>
            <a:endParaRPr lang="fr-BE" sz="2800" b="1" dirty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91D8EC-8C8E-73CF-D464-F775137213BB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0222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450974B-028D-563D-67C2-DBF623464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28" y="-118791"/>
            <a:ext cx="10515600" cy="1133693"/>
          </a:xfrm>
        </p:spPr>
        <p:txBody>
          <a:bodyPr>
            <a:normAutofit/>
          </a:bodyPr>
          <a:lstStyle/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Evolution du </a:t>
            </a:r>
            <a:r>
              <a:rPr lang="fr-BE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nombre moyen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 de soins renoncés </a:t>
            </a:r>
          </a:p>
        </p:txBody>
      </p:sp>
      <p:graphicFrame>
        <p:nvGraphicFramePr>
          <p:cNvPr id="7" name="Graphique 3">
            <a:extLst>
              <a:ext uri="{FF2B5EF4-FFF2-40B4-BE49-F238E27FC236}">
                <a16:creationId xmlns:a16="http://schemas.microsoft.com/office/drawing/2014/main" id="{4A465667-EE5A-9282-1915-2B939016DD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125861"/>
              </p:ext>
            </p:extLst>
          </p:nvPr>
        </p:nvGraphicFramePr>
        <p:xfrm>
          <a:off x="483868" y="1133693"/>
          <a:ext cx="11221213" cy="4750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8397DE66-466E-982C-2EF5-D2C4C0B162B8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6695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7FAF4ADE-DB02-4DD4-AFF8-BB6595A3C6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186738"/>
              </p:ext>
            </p:extLst>
          </p:nvPr>
        </p:nvGraphicFramePr>
        <p:xfrm>
          <a:off x="838200" y="768697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119E60AB-0450-D2C7-3637-F73D7E21A83D}"/>
              </a:ext>
            </a:extLst>
          </p:cNvPr>
          <p:cNvSpPr/>
          <p:nvPr/>
        </p:nvSpPr>
        <p:spPr>
          <a:xfrm rot="20502564">
            <a:off x="1364738" y="3140378"/>
            <a:ext cx="1282622" cy="20805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BE" sz="1100"/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B4B1815F-EDC9-4A63-2AD2-421BFDC70F40}"/>
              </a:ext>
            </a:extLst>
          </p:cNvPr>
          <p:cNvSpPr/>
          <p:nvPr/>
        </p:nvSpPr>
        <p:spPr>
          <a:xfrm rot="20502564">
            <a:off x="3128876" y="3536110"/>
            <a:ext cx="1282622" cy="20805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BE" sz="1100"/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7DA36A80-53DD-6F10-C2A7-FC92B83B626B}"/>
              </a:ext>
            </a:extLst>
          </p:cNvPr>
          <p:cNvSpPr/>
          <p:nvPr/>
        </p:nvSpPr>
        <p:spPr>
          <a:xfrm rot="20502564">
            <a:off x="4771592" y="3861283"/>
            <a:ext cx="1282622" cy="20805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BE" sz="1100"/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4D977F27-772E-DFE0-D008-3DAAD576151A}"/>
              </a:ext>
            </a:extLst>
          </p:cNvPr>
          <p:cNvSpPr/>
          <p:nvPr/>
        </p:nvSpPr>
        <p:spPr>
          <a:xfrm rot="20502564">
            <a:off x="6414307" y="3334051"/>
            <a:ext cx="1282622" cy="20805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BE" sz="1100"/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C29FE04A-175D-0728-35B9-F59CF4562AEB}"/>
              </a:ext>
            </a:extLst>
          </p:cNvPr>
          <p:cNvSpPr/>
          <p:nvPr/>
        </p:nvSpPr>
        <p:spPr>
          <a:xfrm rot="20502564">
            <a:off x="9821159" y="3696933"/>
            <a:ext cx="1282622" cy="20805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BE" sz="110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DA46D99-50FB-7B34-B806-F22804C63957}"/>
              </a:ext>
            </a:extLst>
          </p:cNvPr>
          <p:cNvSpPr txBox="1"/>
          <p:nvPr/>
        </p:nvSpPr>
        <p:spPr>
          <a:xfrm>
            <a:off x="564486" y="186446"/>
            <a:ext cx="10088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globales des taux de renoncement </a:t>
            </a:r>
            <a:r>
              <a:rPr lang="fr-BE" sz="2800" b="1" dirty="0">
                <a:solidFill>
                  <a:srgbClr val="FF0000"/>
                </a:solidFill>
              </a:rPr>
              <a:t>par</a:t>
            </a:r>
            <a:r>
              <a:rPr lang="fr-BE" sz="2000" dirty="0">
                <a:solidFill>
                  <a:srgbClr val="FF0000"/>
                </a:solidFill>
              </a:rPr>
              <a:t> </a:t>
            </a:r>
            <a:r>
              <a:rPr lang="fr-BE" sz="2800" b="1" dirty="0">
                <a:solidFill>
                  <a:srgbClr val="FF0000"/>
                </a:solidFill>
              </a:rPr>
              <a:t>spécialité</a:t>
            </a:r>
          </a:p>
        </p:txBody>
      </p:sp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BBF05EFB-DA9C-46F1-9FFB-F7BED561E796}"/>
              </a:ext>
            </a:extLst>
          </p:cNvPr>
          <p:cNvSpPr/>
          <p:nvPr/>
        </p:nvSpPr>
        <p:spPr>
          <a:xfrm>
            <a:off x="10875479" y="2998339"/>
            <a:ext cx="304800" cy="279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!</a:t>
            </a:r>
            <a:endParaRPr lang="fr-BE" dirty="0"/>
          </a:p>
        </p:txBody>
      </p:sp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BF1317D5-B62B-5A80-2539-53119AF2D653}"/>
              </a:ext>
            </a:extLst>
          </p:cNvPr>
          <p:cNvSpPr/>
          <p:nvPr/>
        </p:nvSpPr>
        <p:spPr>
          <a:xfrm>
            <a:off x="5902061" y="2804666"/>
            <a:ext cx="304800" cy="279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!</a:t>
            </a:r>
            <a:endParaRPr lang="fr-BE" dirty="0"/>
          </a:p>
        </p:txBody>
      </p:sp>
      <p:sp>
        <p:nvSpPr>
          <p:cNvPr id="3" name="Est égal à 2">
            <a:extLst>
              <a:ext uri="{FF2B5EF4-FFF2-40B4-BE49-F238E27FC236}">
                <a16:creationId xmlns:a16="http://schemas.microsoft.com/office/drawing/2014/main" id="{28C5C8A2-CFDD-FDB7-E248-12C858692584}"/>
              </a:ext>
            </a:extLst>
          </p:cNvPr>
          <p:cNvSpPr/>
          <p:nvPr/>
        </p:nvSpPr>
        <p:spPr>
          <a:xfrm>
            <a:off x="8435325" y="3801235"/>
            <a:ext cx="580659" cy="373436"/>
          </a:xfrm>
          <a:prstGeom prst="mathEqual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BE" sz="1100">
              <a:solidFill>
                <a:schemeClr val="tx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5277C78-B29B-0D05-2C24-6F1CF945A784}"/>
              </a:ext>
            </a:extLst>
          </p:cNvPr>
          <p:cNvSpPr txBox="1"/>
          <p:nvPr/>
        </p:nvSpPr>
        <p:spPr>
          <a:xfrm>
            <a:off x="871337" y="5116273"/>
            <a:ext cx="103662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De </a:t>
            </a:r>
            <a:r>
              <a:rPr lang="fr-BE" sz="1400" b="1" dirty="0"/>
              <a:t>2015 à 2025</a:t>
            </a:r>
            <a:r>
              <a:rPr lang="fr-BE" sz="1400" dirty="0"/>
              <a:t>, le renoncement est en </a:t>
            </a:r>
            <a:r>
              <a:rPr lang="fr-BE" sz="1400" b="1" dirty="0">
                <a:solidFill>
                  <a:srgbClr val="FF0000"/>
                </a:solidFill>
              </a:rPr>
              <a:t>hausse </a:t>
            </a:r>
            <a:r>
              <a:rPr lang="fr-BE" sz="1400" dirty="0"/>
              <a:t>pour toutes les spécialités. Seul le généraliste reste stable par rapport au premier relevé.  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La </a:t>
            </a:r>
            <a:r>
              <a:rPr lang="fr-BE" sz="1400" b="1" dirty="0"/>
              <a:t>santé mentale </a:t>
            </a:r>
            <a:r>
              <a:rPr lang="fr-BE" sz="1400" dirty="0"/>
              <a:t>connait la </a:t>
            </a:r>
            <a:r>
              <a:rPr lang="fr-BE" sz="1400" b="1" dirty="0">
                <a:solidFill>
                  <a:srgbClr val="FF0000"/>
                </a:solidFill>
              </a:rPr>
              <a:t>plus forte évolution </a:t>
            </a:r>
            <a:r>
              <a:rPr lang="fr-BE" sz="1400" dirty="0"/>
              <a:t>sur ces 10 dernières années (</a:t>
            </a:r>
            <a:r>
              <a:rPr lang="fr-BE" sz="1400" i="1" dirty="0"/>
              <a:t>+9 pts</a:t>
            </a:r>
            <a:r>
              <a:rPr lang="fr-BE" sz="1400" dirty="0"/>
              <a:t>). </a:t>
            </a:r>
            <a:r>
              <a:rPr lang="fr-BE" sz="1400" u="sng" dirty="0"/>
              <a:t>Inédit :</a:t>
            </a:r>
            <a:r>
              <a:rPr lang="fr-BE" sz="1400" dirty="0"/>
              <a:t> le taux de renoncement (19%) lié à la santé mentale est désormais comparable à celui des spécialistes. 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Dans l’ensemble, on notera, exception faite de la santé mentale, une </a:t>
            </a:r>
            <a:r>
              <a:rPr lang="fr-BE" sz="1400" b="1" dirty="0">
                <a:solidFill>
                  <a:schemeClr val="accent6"/>
                </a:solidFill>
              </a:rPr>
              <a:t>tendance à la baisse </a:t>
            </a:r>
            <a:r>
              <a:rPr lang="fr-BE" sz="1400" dirty="0"/>
              <a:t>du renoncement par prestation de santé </a:t>
            </a:r>
            <a:r>
              <a:rPr lang="fr-BE" sz="1400" b="1" dirty="0"/>
              <a:t>depuis leurs pics en 2019</a:t>
            </a:r>
            <a:r>
              <a:rPr lang="fr-BE" sz="1400" dirty="0"/>
              <a:t>.</a:t>
            </a:r>
          </a:p>
          <a:p>
            <a:endParaRPr lang="fr-BE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615AF5-8119-EDD4-EEAA-BE109A8A5C06}"/>
              </a:ext>
            </a:extLst>
          </p:cNvPr>
          <p:cNvSpPr/>
          <p:nvPr/>
        </p:nvSpPr>
        <p:spPr>
          <a:xfrm>
            <a:off x="0" y="186446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4860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741473-130B-D636-50D6-FFC8583D1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480" y="25965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l-BE" sz="4900" b="1" dirty="0" err="1">
                <a:solidFill>
                  <a:srgbClr val="5F686F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Evolution</a:t>
            </a:r>
            <a:r>
              <a:rPr lang="nl-BE" sz="4900" b="1" dirty="0">
                <a:solidFill>
                  <a:srgbClr val="5F686F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du renoncement par </a:t>
            </a:r>
            <a:r>
              <a:rPr lang="nl-BE" sz="4900" b="1" dirty="0" err="1">
                <a:solidFill>
                  <a:srgbClr val="5F686F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profil</a:t>
            </a:r>
            <a:br>
              <a:rPr lang="nl-BE" b="1" dirty="0"/>
            </a:br>
            <a:r>
              <a:rPr lang="nl-BE" b="1" dirty="0"/>
              <a:t>				</a:t>
            </a:r>
            <a:r>
              <a:rPr lang="nl-BE" sz="3600" b="1" dirty="0">
                <a:solidFill>
                  <a:srgbClr val="E31A1C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(2015-2025)</a:t>
            </a:r>
            <a:endParaRPr lang="fr-BE" sz="3600" b="1" dirty="0">
              <a:solidFill>
                <a:srgbClr val="E31A1C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00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02512F-E6C0-CDF1-86E4-4DD363E2B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3A1727F3-B84B-A2A9-BB99-067E619FF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47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Evolution du renoncement à</a:t>
            </a:r>
            <a:r>
              <a:rPr lang="fr-BE" sz="2800" b="1" dirty="0">
                <a:solidFill>
                  <a:srgbClr val="FF0000"/>
                </a:solidFill>
              </a:rPr>
              <a:t> au moins un soin </a:t>
            </a:r>
            <a: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selon </a:t>
            </a:r>
            <a:r>
              <a:rPr lang="fr-BE" sz="2800" b="1" u="sng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sexe</a:t>
            </a:r>
            <a:br>
              <a:rPr lang="fr-BE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0817284"/>
              </p:ext>
            </p:extLst>
          </p:nvPr>
        </p:nvGraphicFramePr>
        <p:xfrm>
          <a:off x="838200" y="1875493"/>
          <a:ext cx="10512547" cy="4450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3FB8233-0A90-823C-4874-1AF82080C975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44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12C63C-9A42-69C1-E461-B368514D2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B3ACE1F8-AB88-6B82-1703-1F2E0550D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937" y="2082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Renoncement</a:t>
            </a:r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par </a:t>
            </a:r>
            <a:r>
              <a:rPr lang="en-US" sz="2800" b="1" dirty="0" err="1">
                <a:solidFill>
                  <a:srgbClr val="FF0000"/>
                </a:solidFill>
              </a:rPr>
              <a:t>spécialité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selon</a:t>
            </a:r>
            <a:r>
              <a:rPr lang="en-US" sz="28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 le </a:t>
            </a:r>
            <a:r>
              <a:rPr lang="en-US" sz="2800" b="1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sexe</a:t>
            </a:r>
            <a:br>
              <a:rPr lang="en-US" sz="33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84E8370C-5B92-ED54-DBE1-75B89BE811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159154"/>
              </p:ext>
            </p:extLst>
          </p:nvPr>
        </p:nvGraphicFramePr>
        <p:xfrm>
          <a:off x="838200" y="1189856"/>
          <a:ext cx="10512547" cy="4450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6FFBA16B-331B-54F7-4445-BF9D48D54116}"/>
              </a:ext>
            </a:extLst>
          </p:cNvPr>
          <p:cNvSpPr txBox="1"/>
          <p:nvPr/>
        </p:nvSpPr>
        <p:spPr>
          <a:xfrm>
            <a:off x="1010409" y="5640159"/>
            <a:ext cx="101681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400" dirty="0"/>
              <a:t>Les soins en santé mentale sont désormais le 3</a:t>
            </a:r>
            <a:r>
              <a:rPr lang="fr-BE" sz="1400" baseline="30000" dirty="0"/>
              <a:t>ème</a:t>
            </a:r>
            <a:r>
              <a:rPr lang="fr-BE" sz="1400" dirty="0"/>
              <a:t> poste de renoncement auprès des femmes, derrière les soins en optique (26%)  et le dentiste (27%).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b="1" dirty="0"/>
              <a:t>Forte variabilité femmes/hommes</a:t>
            </a:r>
            <a:r>
              <a:rPr lang="fr-BE" sz="1400" dirty="0"/>
              <a:t>, notamment au niveau des soins en optiques (∆13%), de la santé mentale (∆9%), et des soins dentaires (∆7%). </a:t>
            </a:r>
          </a:p>
          <a:p>
            <a:endParaRPr lang="fr-B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952A8C-59FA-A037-A9D2-CCC02CD154B8}"/>
              </a:ext>
            </a:extLst>
          </p:cNvPr>
          <p:cNvSpPr/>
          <p:nvPr/>
        </p:nvSpPr>
        <p:spPr>
          <a:xfrm>
            <a:off x="0" y="177954"/>
            <a:ext cx="526539" cy="911318"/>
          </a:xfrm>
          <a:prstGeom prst="rect">
            <a:avLst/>
          </a:prstGeom>
          <a:solidFill>
            <a:srgbClr val="E5151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35214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d1a8ee-3774-4f0c-b661-8d39c367d43b">
      <Terms xmlns="http://schemas.microsoft.com/office/infopath/2007/PartnerControls"/>
    </lcf76f155ced4ddcb4097134ff3c332f>
    <TaxCatchAll xmlns="5b6f78e9-a8f5-4646-b6c8-de88c029426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7B3E13EB3FED4E9011F22DBD3C6687" ma:contentTypeVersion="12" ma:contentTypeDescription="Crée un document." ma:contentTypeScope="" ma:versionID="fcb3efd54832026a48dfa46a0d116a9b">
  <xsd:schema xmlns:xsd="http://www.w3.org/2001/XMLSchema" xmlns:xs="http://www.w3.org/2001/XMLSchema" xmlns:p="http://schemas.microsoft.com/office/2006/metadata/properties" xmlns:ns2="50d1a8ee-3774-4f0c-b661-8d39c367d43b" xmlns:ns3="5b6f78e9-a8f5-4646-b6c8-de88c029426e" targetNamespace="http://schemas.microsoft.com/office/2006/metadata/properties" ma:root="true" ma:fieldsID="ab5264636353ecac017b396bb6c6f9d4" ns2:_="" ns3:_="">
    <xsd:import namespace="50d1a8ee-3774-4f0c-b661-8d39c367d43b"/>
    <xsd:import namespace="5b6f78e9-a8f5-4646-b6c8-de88c02942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1a8ee-3774-4f0c-b661-8d39c367d4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edd3a80c-dcfc-4322-8472-55d1b294c1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f78e9-a8f5-4646-b6c8-de88c02942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6464e53-90e7-4e05-99fd-582c71db70a8}" ma:internalName="TaxCatchAll" ma:showField="CatchAllData" ma:web="5b6f78e9-a8f5-4646-b6c8-de88c02942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7C3BAF-82B6-43AA-B5F5-19171A4B79AB}">
  <ds:schemaRefs>
    <ds:schemaRef ds:uri="http://schemas.microsoft.com/office/2006/metadata/properties"/>
    <ds:schemaRef ds:uri="http://schemas.microsoft.com/office/infopath/2007/PartnerControls"/>
    <ds:schemaRef ds:uri="50d1a8ee-3774-4f0c-b661-8d39c367d43b"/>
    <ds:schemaRef ds:uri="5b6f78e9-a8f5-4646-b6c8-de88c029426e"/>
  </ds:schemaRefs>
</ds:datastoreItem>
</file>

<file path=customXml/itemProps2.xml><?xml version="1.0" encoding="utf-8"?>
<ds:datastoreItem xmlns:ds="http://schemas.openxmlformats.org/officeDocument/2006/customXml" ds:itemID="{85D357A2-7DE8-4913-A18E-E9F965892A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1a8ee-3774-4f0c-b661-8d39c367d43b"/>
    <ds:schemaRef ds:uri="5b6f78e9-a8f5-4646-b6c8-de88c02942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D7CE10-8A7A-4FDB-B4DF-EE1A129C0E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2511</TotalTime>
  <Words>2719</Words>
  <Application>Microsoft Office PowerPoint</Application>
  <PresentationFormat>Widescreen</PresentationFormat>
  <Paragraphs>233</Paragraphs>
  <Slides>28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Aptos</vt:lpstr>
      <vt:lpstr>Aptos Display</vt:lpstr>
      <vt:lpstr>Arial</vt:lpstr>
      <vt:lpstr>Calibri Light</vt:lpstr>
      <vt:lpstr>Cambria Math</vt:lpstr>
      <vt:lpstr>Open Sans</vt:lpstr>
      <vt:lpstr>OpenSans-Regular</vt:lpstr>
      <vt:lpstr>Symbol</vt:lpstr>
      <vt:lpstr>Thème Office</vt:lpstr>
      <vt:lpstr>PowerPoint Presentation</vt:lpstr>
      <vt:lpstr>Point méthodologique</vt:lpstr>
      <vt:lpstr>Point méthodologique</vt:lpstr>
      <vt:lpstr>PowerPoint Presentation</vt:lpstr>
      <vt:lpstr>Evolution du nombre moyen de soins renoncés </vt:lpstr>
      <vt:lpstr>PowerPoint Presentation</vt:lpstr>
      <vt:lpstr>Evolution du renoncement par profil     (2015-2025)</vt:lpstr>
      <vt:lpstr>Evolution du renoncement à au moins un soin selon le sexe </vt:lpstr>
      <vt:lpstr>Renoncement par spécialité selon le sexe </vt:lpstr>
      <vt:lpstr>Evol 15-25 par spécialité selon le sexe </vt:lpstr>
      <vt:lpstr>Evol 24-25 par spécialité selon le sexe </vt:lpstr>
      <vt:lpstr>PowerPoint Presentation</vt:lpstr>
      <vt:lpstr>Renoncement par spécialité selon le GS</vt:lpstr>
      <vt:lpstr>PowerPoint Presentation</vt:lpstr>
      <vt:lpstr>PowerPoint Presentation</vt:lpstr>
      <vt:lpstr>PowerPoint Presentation</vt:lpstr>
      <vt:lpstr>Renoncement par spécialité selon le statut professionnel</vt:lpstr>
      <vt:lpstr>PowerPoint Presentation</vt:lpstr>
      <vt:lpstr>Evolution 24-25 par spécialité selon le statut professionnel</vt:lpstr>
      <vt:lpstr>PowerPoint Presentation</vt:lpstr>
      <vt:lpstr>Renoncement par spécialité selon le situation familiale</vt:lpstr>
      <vt:lpstr>PowerPoint Presentation</vt:lpstr>
      <vt:lpstr>Evolution 24-25 par spécialité selon la situation familiale</vt:lpstr>
      <vt:lpstr>Points saillants</vt:lpstr>
      <vt:lpstr>PowerPoint Presentation</vt:lpstr>
      <vt:lpstr>PowerPoint Presentation</vt:lpstr>
      <vt:lpstr>PowerPoint Presentation</vt:lpstr>
      <vt:lpstr>PowerPoint Presentation</vt:lpstr>
    </vt:vector>
  </TitlesOfParts>
  <Company>Solidaris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Chabeau, Kurt</dc:creator>
  <cp:lastModifiedBy>Jandrain, Julie</cp:lastModifiedBy>
  <cp:revision>8</cp:revision>
  <dcterms:created xsi:type="dcterms:W3CDTF">2025-10-08T07:45:25Z</dcterms:created>
  <dcterms:modified xsi:type="dcterms:W3CDTF">2025-12-14T14:19:36Z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0x010100CF7B3E13EB3FED4E9011F22DBD3C6687</vt:lpwstr>
  </property>
  <property fmtid="{D5CDD505-2E9C-101B-9397-08002B2CF9AE}" pid="3" name="MediaServiceImageTags">
    <vt:lpwstr/>
  </property>
</Properties>
</file>