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  <p:sldMasterId id="2147483670" r:id="rId2"/>
    <p:sldMasterId id="2147483694" r:id="rId3"/>
  </p:sldMasterIdLst>
  <p:notesMasterIdLst>
    <p:notesMasterId r:id="rId15"/>
  </p:notesMasterIdLst>
  <p:handoutMasterIdLst>
    <p:handoutMasterId r:id="rId16"/>
  </p:handoutMasterIdLst>
  <p:sldIdLst>
    <p:sldId id="589" r:id="rId4"/>
    <p:sldId id="601" r:id="rId5"/>
    <p:sldId id="600" r:id="rId6"/>
    <p:sldId id="558" r:id="rId7"/>
    <p:sldId id="624" r:id="rId8"/>
    <p:sldId id="626" r:id="rId9"/>
    <p:sldId id="627" r:id="rId10"/>
    <p:sldId id="629" r:id="rId11"/>
    <p:sldId id="606" r:id="rId12"/>
    <p:sldId id="611" r:id="rId13"/>
    <p:sldId id="60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e Houpresse" initials="SH" lastIdx="22" clrIdx="0">
    <p:extLst>
      <p:ext uri="{19B8F6BF-5375-455C-9EA6-DF929625EA0E}">
        <p15:presenceInfo xmlns:p15="http://schemas.microsoft.com/office/powerpoint/2012/main" userId="f37d082b0f505c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BF1DE"/>
    <a:srgbClr val="525252"/>
    <a:srgbClr val="0C9CE4"/>
    <a:srgbClr val="77C9F2"/>
    <a:srgbClr val="90C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41959-859F-1343-AE12-7205DD1DA1DC}" v="235" dt="2021-10-05T11:40:09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88" autoAdjust="0"/>
    <p:restoredTop sz="96365" autoAdjust="0"/>
  </p:normalViewPr>
  <p:slideViewPr>
    <p:cSldViewPr>
      <p:cViewPr>
        <p:scale>
          <a:sx n="140" d="100"/>
          <a:sy n="140" d="100"/>
        </p:scale>
        <p:origin x="2144" y="1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1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-11048"/>
    </p:cViewPr>
  </p:sorterViewPr>
  <p:notesViewPr>
    <p:cSldViewPr>
      <p:cViewPr varScale="1">
        <p:scale>
          <a:sx n="170" d="100"/>
          <a:sy n="170" d="100"/>
        </p:scale>
        <p:origin x="6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87340-30FD-48C5-BF10-4EC1F8296205}" type="doc">
      <dgm:prSet loTypeId="urn:microsoft.com/office/officeart/2016/7/layout/AccentHomeChevro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C676423-D6FB-4939-9D84-7343064CBF05}">
      <dgm:prSet/>
      <dgm:spPr/>
      <dgm:t>
        <a:bodyPr/>
        <a:lstStyle/>
        <a:p>
          <a:r>
            <a:rPr lang="en-US" dirty="0"/>
            <a:t>oct.–</a:t>
          </a:r>
          <a:r>
            <a:rPr lang="en-US" dirty="0" err="1"/>
            <a:t>nov.</a:t>
          </a:r>
          <a:r>
            <a:rPr lang="en-US" dirty="0"/>
            <a:t> 2021</a:t>
          </a:r>
        </a:p>
      </dgm:t>
    </dgm:pt>
    <dgm:pt modelId="{1E16ABF7-7AE3-4CC5-8C53-81299C6580F3}" type="parTrans" cxnId="{D491D4DF-52E4-440B-8CDB-C8234430C02E}">
      <dgm:prSet/>
      <dgm:spPr/>
      <dgm:t>
        <a:bodyPr/>
        <a:lstStyle/>
        <a:p>
          <a:endParaRPr lang="en-US"/>
        </a:p>
      </dgm:t>
    </dgm:pt>
    <dgm:pt modelId="{32D41805-DA12-46EA-82F4-D6328AE6AD27}" type="sibTrans" cxnId="{D491D4DF-52E4-440B-8CDB-C8234430C02E}">
      <dgm:prSet/>
      <dgm:spPr/>
      <dgm:t>
        <a:bodyPr/>
        <a:lstStyle/>
        <a:p>
          <a:endParaRPr lang="en-US"/>
        </a:p>
      </dgm:t>
    </dgm:pt>
    <dgm:pt modelId="{05CA3543-3CFB-4A10-9553-887AD14903E8}">
      <dgm:prSet custT="1"/>
      <dgm:spPr/>
      <dgm:t>
        <a:bodyPr/>
        <a:lstStyle/>
        <a:p>
          <a:r>
            <a:rPr lang="en-US" sz="1800" dirty="0"/>
            <a:t>Situation AS IS avec experts et propositions </a:t>
          </a:r>
        </a:p>
      </dgm:t>
    </dgm:pt>
    <dgm:pt modelId="{5113BB8F-2424-46A3-97B2-5F3941749B85}" type="parTrans" cxnId="{CAA8FD6E-03CB-41B2-A5EE-6BA6D997D509}">
      <dgm:prSet/>
      <dgm:spPr/>
      <dgm:t>
        <a:bodyPr/>
        <a:lstStyle/>
        <a:p>
          <a:endParaRPr lang="en-US"/>
        </a:p>
      </dgm:t>
    </dgm:pt>
    <dgm:pt modelId="{0E053971-7488-47F3-A3D9-F26B7D51FAC6}" type="sibTrans" cxnId="{CAA8FD6E-03CB-41B2-A5EE-6BA6D997D509}">
      <dgm:prSet/>
      <dgm:spPr/>
      <dgm:t>
        <a:bodyPr/>
        <a:lstStyle/>
        <a:p>
          <a:endParaRPr lang="en-US"/>
        </a:p>
      </dgm:t>
    </dgm:pt>
    <dgm:pt modelId="{1788BF36-F9EE-43D5-9E4E-76D8F41D8B78}">
      <dgm:prSet/>
      <dgm:spPr/>
      <dgm:t>
        <a:bodyPr/>
        <a:lstStyle/>
        <a:p>
          <a:r>
            <a:rPr lang="en-US"/>
            <a:t>nov. 2021</a:t>
          </a:r>
        </a:p>
      </dgm:t>
    </dgm:pt>
    <dgm:pt modelId="{3F332336-DD81-4409-ABCD-59A1ECE4AB68}" type="parTrans" cxnId="{3FAD8378-B918-4AB6-A57C-D1F3E2B92B64}">
      <dgm:prSet/>
      <dgm:spPr/>
      <dgm:t>
        <a:bodyPr/>
        <a:lstStyle/>
        <a:p>
          <a:endParaRPr lang="en-US"/>
        </a:p>
      </dgm:t>
    </dgm:pt>
    <dgm:pt modelId="{152DB942-60E7-4A04-A492-8603C608B860}" type="sibTrans" cxnId="{3FAD8378-B918-4AB6-A57C-D1F3E2B92B64}">
      <dgm:prSet/>
      <dgm:spPr/>
      <dgm:t>
        <a:bodyPr/>
        <a:lstStyle/>
        <a:p>
          <a:endParaRPr lang="en-US"/>
        </a:p>
      </dgm:t>
    </dgm:pt>
    <dgm:pt modelId="{2B3B8D8B-EA18-48C7-A98E-F7FB8EC7C60D}">
      <dgm:prSet custT="1"/>
      <dgm:spPr/>
      <dgm:t>
        <a:bodyPr/>
        <a:lstStyle/>
        <a:p>
          <a:r>
            <a:rPr lang="en-US" sz="1800" dirty="0" err="1"/>
            <a:t>Lancement</a:t>
          </a:r>
          <a:r>
            <a:rPr lang="en-US" sz="1800" dirty="0"/>
            <a:t> des premiers workshops</a:t>
          </a:r>
        </a:p>
      </dgm:t>
    </dgm:pt>
    <dgm:pt modelId="{D09164B4-92FC-4C62-AB6F-B4D40DC75170}" type="parTrans" cxnId="{59B69980-C111-4C10-956E-BD7AD51602B5}">
      <dgm:prSet/>
      <dgm:spPr/>
      <dgm:t>
        <a:bodyPr/>
        <a:lstStyle/>
        <a:p>
          <a:endParaRPr lang="en-US"/>
        </a:p>
      </dgm:t>
    </dgm:pt>
    <dgm:pt modelId="{1CC650AD-4076-4D22-ADC9-978C406EF7EB}" type="sibTrans" cxnId="{59B69980-C111-4C10-956E-BD7AD51602B5}">
      <dgm:prSet/>
      <dgm:spPr/>
      <dgm:t>
        <a:bodyPr/>
        <a:lstStyle/>
        <a:p>
          <a:endParaRPr lang="en-US"/>
        </a:p>
      </dgm:t>
    </dgm:pt>
    <dgm:pt modelId="{357D33C7-574D-49B7-A49E-A2DD9C54C75A}">
      <dgm:prSet custT="1"/>
      <dgm:spPr/>
      <dgm:t>
        <a:bodyPr/>
        <a:lstStyle/>
        <a:p>
          <a:r>
            <a:rPr lang="en-US" sz="1100" dirty="0"/>
            <a:t>Rappel : travail </a:t>
          </a:r>
          <a:r>
            <a:rPr lang="en-US" sz="1100" dirty="0" err="1"/>
            <a:t>en</a:t>
          </a:r>
          <a:r>
            <a:rPr lang="en-US" sz="1100" dirty="0"/>
            <a:t> </a:t>
          </a:r>
          <a:r>
            <a:rPr lang="en-US" sz="1100" dirty="0" err="1"/>
            <a:t>parallèle</a:t>
          </a:r>
          <a:r>
            <a:rPr lang="en-US" sz="1100" dirty="0"/>
            <a:t>  </a:t>
          </a:r>
        </a:p>
      </dgm:t>
    </dgm:pt>
    <dgm:pt modelId="{EBD67E3B-0BF1-470F-B27E-4114CA3596B8}" type="parTrans" cxnId="{63D0138F-9ED5-4146-B013-3633F3E412C6}">
      <dgm:prSet/>
      <dgm:spPr/>
      <dgm:t>
        <a:bodyPr/>
        <a:lstStyle/>
        <a:p>
          <a:endParaRPr lang="en-US"/>
        </a:p>
      </dgm:t>
    </dgm:pt>
    <dgm:pt modelId="{1FAA3BEC-90B2-4440-A7C3-E26637C7110C}" type="sibTrans" cxnId="{63D0138F-9ED5-4146-B013-3633F3E412C6}">
      <dgm:prSet/>
      <dgm:spPr/>
      <dgm:t>
        <a:bodyPr/>
        <a:lstStyle/>
        <a:p>
          <a:endParaRPr lang="en-US"/>
        </a:p>
      </dgm:t>
    </dgm:pt>
    <dgm:pt modelId="{C9E06E1A-FE38-4DE7-982A-3C61B75C71DF}">
      <dgm:prSet/>
      <dgm:spPr/>
      <dgm:t>
        <a:bodyPr/>
        <a:lstStyle/>
        <a:p>
          <a:r>
            <a:rPr lang="en-US"/>
            <a:t>déc. 2021</a:t>
          </a:r>
        </a:p>
      </dgm:t>
    </dgm:pt>
    <dgm:pt modelId="{BC2DA689-E625-44B7-BBD7-6132603EF0DB}" type="parTrans" cxnId="{F39C66DA-10A9-4120-BA85-B208F1C78A1E}">
      <dgm:prSet/>
      <dgm:spPr/>
      <dgm:t>
        <a:bodyPr/>
        <a:lstStyle/>
        <a:p>
          <a:endParaRPr lang="en-US"/>
        </a:p>
      </dgm:t>
    </dgm:pt>
    <dgm:pt modelId="{7231067F-49D2-4B05-AC37-1AE1CA33B920}" type="sibTrans" cxnId="{F39C66DA-10A9-4120-BA85-B208F1C78A1E}">
      <dgm:prSet/>
      <dgm:spPr/>
      <dgm:t>
        <a:bodyPr/>
        <a:lstStyle/>
        <a:p>
          <a:endParaRPr lang="en-US"/>
        </a:p>
      </dgm:t>
    </dgm:pt>
    <dgm:pt modelId="{E5810872-0C3F-41AB-B1E4-596573A08B5D}">
      <dgm:prSet custT="1"/>
      <dgm:spPr/>
      <dgm:t>
        <a:bodyPr/>
        <a:lstStyle/>
        <a:p>
          <a:r>
            <a:rPr lang="en-US" sz="1600" dirty="0"/>
            <a:t>Reporting au </a:t>
          </a:r>
          <a:r>
            <a:rPr lang="en-US" sz="1600" dirty="0" err="1"/>
            <a:t>Comité</a:t>
          </a:r>
          <a:r>
            <a:rPr lang="en-US" sz="1600" dirty="0"/>
            <a:t> de Gestion eHealth &amp; </a:t>
          </a:r>
          <a:r>
            <a:rPr lang="en-US" sz="1600" dirty="0" err="1"/>
            <a:t>présentation</a:t>
          </a:r>
          <a:r>
            <a:rPr lang="en-US" sz="1600" dirty="0"/>
            <a:t> du planning 2022</a:t>
          </a:r>
        </a:p>
      </dgm:t>
    </dgm:pt>
    <dgm:pt modelId="{1ED8D242-CE33-40A3-8BC4-FD0D53422244}" type="parTrans" cxnId="{851AC4DC-6824-4BFF-AA0D-CCD2C4E2F79C}">
      <dgm:prSet/>
      <dgm:spPr/>
      <dgm:t>
        <a:bodyPr/>
        <a:lstStyle/>
        <a:p>
          <a:endParaRPr lang="en-US"/>
        </a:p>
      </dgm:t>
    </dgm:pt>
    <dgm:pt modelId="{D8E48236-EA4D-4141-BEE0-89815F5FEE3B}" type="sibTrans" cxnId="{851AC4DC-6824-4BFF-AA0D-CCD2C4E2F79C}">
      <dgm:prSet/>
      <dgm:spPr/>
      <dgm:t>
        <a:bodyPr/>
        <a:lstStyle/>
        <a:p>
          <a:endParaRPr lang="en-US"/>
        </a:p>
      </dgm:t>
    </dgm:pt>
    <dgm:pt modelId="{E78DEEE0-6004-4958-956F-7FB963EAABBE}" type="pres">
      <dgm:prSet presAssocID="{37787340-30FD-48C5-BF10-4EC1F8296205}" presName="Name0" presStyleCnt="0">
        <dgm:presLayoutVars>
          <dgm:animLvl val="lvl"/>
          <dgm:resizeHandles val="exact"/>
        </dgm:presLayoutVars>
      </dgm:prSet>
      <dgm:spPr/>
    </dgm:pt>
    <dgm:pt modelId="{E7EF2F76-E32A-4AFF-A49B-D9D3A56F5D40}" type="pres">
      <dgm:prSet presAssocID="{0C676423-D6FB-4939-9D84-7343064CBF05}" presName="composite" presStyleCnt="0"/>
      <dgm:spPr/>
    </dgm:pt>
    <dgm:pt modelId="{9C6A2A90-81D5-44DA-A2FA-C92E753AFC6E}" type="pres">
      <dgm:prSet presAssocID="{0C676423-D6FB-4939-9D84-7343064CBF05}" presName="L" presStyleLbl="solidFgAcc1" presStyleIdx="0" presStyleCnt="3">
        <dgm:presLayoutVars>
          <dgm:chMax val="0"/>
          <dgm:chPref val="0"/>
        </dgm:presLayoutVars>
      </dgm:prSet>
      <dgm:spPr/>
    </dgm:pt>
    <dgm:pt modelId="{B7F8F220-6402-469E-8B83-DBA38970E610}" type="pres">
      <dgm:prSet presAssocID="{0C676423-D6FB-4939-9D84-7343064CBF0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D43A94D-F04D-4C79-963A-5D31CD8271EB}" type="pres">
      <dgm:prSet presAssocID="{0C676423-D6FB-4939-9D84-7343064CBF05}" presName="desTx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2380DD7-2866-457E-A0AD-8E3F4105062A}" type="pres">
      <dgm:prSet presAssocID="{0C676423-D6FB-4939-9D84-7343064CBF05}" presName="EmptyPlaceHolder" presStyleCnt="0"/>
      <dgm:spPr/>
    </dgm:pt>
    <dgm:pt modelId="{36178DCF-6A93-4811-A7EE-408F072C6D80}" type="pres">
      <dgm:prSet presAssocID="{32D41805-DA12-46EA-82F4-D6328AE6AD27}" presName="space" presStyleCnt="0"/>
      <dgm:spPr/>
    </dgm:pt>
    <dgm:pt modelId="{00C5CBD8-92FC-4FE5-B21D-FA72BA55F2B4}" type="pres">
      <dgm:prSet presAssocID="{1788BF36-F9EE-43D5-9E4E-76D8F41D8B78}" presName="composite" presStyleCnt="0"/>
      <dgm:spPr/>
    </dgm:pt>
    <dgm:pt modelId="{9220048F-D16E-43F2-9B70-7C15D0CF387B}" type="pres">
      <dgm:prSet presAssocID="{1788BF36-F9EE-43D5-9E4E-76D8F41D8B78}" presName="L" presStyleLbl="solidFgAcc1" presStyleIdx="1" presStyleCnt="3">
        <dgm:presLayoutVars>
          <dgm:chMax val="0"/>
          <dgm:chPref val="0"/>
        </dgm:presLayoutVars>
      </dgm:prSet>
      <dgm:spPr/>
    </dgm:pt>
    <dgm:pt modelId="{63F0A231-2BE5-4E8B-B54E-84EA8B3A3168}" type="pres">
      <dgm:prSet presAssocID="{1788BF36-F9EE-43D5-9E4E-76D8F41D8B7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1A4CE49-185B-42DF-B698-8CA73F82B609}" type="pres">
      <dgm:prSet presAssocID="{1788BF36-F9EE-43D5-9E4E-76D8F41D8B78}" presName="des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1C0D649-CDED-4F18-B997-6E1DB6591D80}" type="pres">
      <dgm:prSet presAssocID="{1788BF36-F9EE-43D5-9E4E-76D8F41D8B78}" presName="EmptyPlaceHolder" presStyleCnt="0"/>
      <dgm:spPr/>
    </dgm:pt>
    <dgm:pt modelId="{9E34906B-33BA-4E94-B84E-B31E49C6E96E}" type="pres">
      <dgm:prSet presAssocID="{152DB942-60E7-4A04-A492-8603C608B860}" presName="space" presStyleCnt="0"/>
      <dgm:spPr/>
    </dgm:pt>
    <dgm:pt modelId="{44D73E97-E0BB-4C08-9721-2D9BEEED95F3}" type="pres">
      <dgm:prSet presAssocID="{C9E06E1A-FE38-4DE7-982A-3C61B75C71DF}" presName="composite" presStyleCnt="0"/>
      <dgm:spPr/>
    </dgm:pt>
    <dgm:pt modelId="{585596DD-EE72-4BBB-AC07-1D2195807528}" type="pres">
      <dgm:prSet presAssocID="{C9E06E1A-FE38-4DE7-982A-3C61B75C71DF}" presName="L" presStyleLbl="solidFgAcc1" presStyleIdx="2" presStyleCnt="3">
        <dgm:presLayoutVars>
          <dgm:chMax val="0"/>
          <dgm:chPref val="0"/>
        </dgm:presLayoutVars>
      </dgm:prSet>
      <dgm:spPr/>
    </dgm:pt>
    <dgm:pt modelId="{46D03743-8C50-4541-ADF6-A6DC32E85F15}" type="pres">
      <dgm:prSet presAssocID="{C9E06E1A-FE38-4DE7-982A-3C61B75C71D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BFCC9DB3-94FC-421D-85CA-7D8B0927B6BB}" type="pres">
      <dgm:prSet presAssocID="{C9E06E1A-FE38-4DE7-982A-3C61B75C71DF}" presName="des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1C26C9A8-D860-4B60-9B4B-71D54174E79D}" type="pres">
      <dgm:prSet presAssocID="{C9E06E1A-FE38-4DE7-982A-3C61B75C71DF}" presName="EmptyPlaceHolder" presStyleCnt="0"/>
      <dgm:spPr/>
    </dgm:pt>
  </dgm:ptLst>
  <dgm:cxnLst>
    <dgm:cxn modelId="{01330A00-16D2-4C48-AB93-F30EFE0E9199}" type="presOf" srcId="{357D33C7-574D-49B7-A49E-A2DD9C54C75A}" destId="{81A4CE49-185B-42DF-B698-8CA73F82B609}" srcOrd="0" destOrd="1" presId="urn:microsoft.com/office/officeart/2016/7/layout/AccentHomeChevronProcess"/>
    <dgm:cxn modelId="{F2BA5911-6CDA-429F-A9B2-F85BB4F59248}" type="presOf" srcId="{0C676423-D6FB-4939-9D84-7343064CBF05}" destId="{B7F8F220-6402-469E-8B83-DBA38970E610}" srcOrd="0" destOrd="0" presId="urn:microsoft.com/office/officeart/2016/7/layout/AccentHomeChevronProcess"/>
    <dgm:cxn modelId="{3B955940-8FB1-4BF5-AEA4-0B4772CCF32C}" type="presOf" srcId="{1788BF36-F9EE-43D5-9E4E-76D8F41D8B78}" destId="{63F0A231-2BE5-4E8B-B54E-84EA8B3A3168}" srcOrd="0" destOrd="0" presId="urn:microsoft.com/office/officeart/2016/7/layout/AccentHomeChevronProcess"/>
    <dgm:cxn modelId="{CAA8FD6E-03CB-41B2-A5EE-6BA6D997D509}" srcId="{0C676423-D6FB-4939-9D84-7343064CBF05}" destId="{05CA3543-3CFB-4A10-9553-887AD14903E8}" srcOrd="0" destOrd="0" parTransId="{5113BB8F-2424-46A3-97B2-5F3941749B85}" sibTransId="{0E053971-7488-47F3-A3D9-F26B7D51FAC6}"/>
    <dgm:cxn modelId="{3FAD8378-B918-4AB6-A57C-D1F3E2B92B64}" srcId="{37787340-30FD-48C5-BF10-4EC1F8296205}" destId="{1788BF36-F9EE-43D5-9E4E-76D8F41D8B78}" srcOrd="1" destOrd="0" parTransId="{3F332336-DD81-4409-ABCD-59A1ECE4AB68}" sibTransId="{152DB942-60E7-4A04-A492-8603C608B860}"/>
    <dgm:cxn modelId="{59B69980-C111-4C10-956E-BD7AD51602B5}" srcId="{1788BF36-F9EE-43D5-9E4E-76D8F41D8B78}" destId="{2B3B8D8B-EA18-48C7-A98E-F7FB8EC7C60D}" srcOrd="0" destOrd="0" parTransId="{D09164B4-92FC-4C62-AB6F-B4D40DC75170}" sibTransId="{1CC650AD-4076-4D22-ADC9-978C406EF7EB}"/>
    <dgm:cxn modelId="{63D0138F-9ED5-4146-B013-3633F3E412C6}" srcId="{2B3B8D8B-EA18-48C7-A98E-F7FB8EC7C60D}" destId="{357D33C7-574D-49B7-A49E-A2DD9C54C75A}" srcOrd="0" destOrd="0" parTransId="{EBD67E3B-0BF1-470F-B27E-4114CA3596B8}" sibTransId="{1FAA3BEC-90B2-4440-A7C3-E26637C7110C}"/>
    <dgm:cxn modelId="{AA623295-EB23-4E27-B6AC-2FB340160F72}" type="presOf" srcId="{E5810872-0C3F-41AB-B1E4-596573A08B5D}" destId="{BFCC9DB3-94FC-421D-85CA-7D8B0927B6BB}" srcOrd="0" destOrd="0" presId="urn:microsoft.com/office/officeart/2016/7/layout/AccentHomeChevronProcess"/>
    <dgm:cxn modelId="{31C675B6-DD15-49DE-B07E-527F4C3CD8F9}" type="presOf" srcId="{37787340-30FD-48C5-BF10-4EC1F8296205}" destId="{E78DEEE0-6004-4958-956F-7FB963EAABBE}" srcOrd="0" destOrd="0" presId="urn:microsoft.com/office/officeart/2016/7/layout/AccentHomeChevronProcess"/>
    <dgm:cxn modelId="{8C7F89C5-39C7-4CC9-8DA3-6256CC35FCE8}" type="presOf" srcId="{2B3B8D8B-EA18-48C7-A98E-F7FB8EC7C60D}" destId="{81A4CE49-185B-42DF-B698-8CA73F82B609}" srcOrd="0" destOrd="0" presId="urn:microsoft.com/office/officeart/2016/7/layout/AccentHomeChevronProcess"/>
    <dgm:cxn modelId="{F39C66DA-10A9-4120-BA85-B208F1C78A1E}" srcId="{37787340-30FD-48C5-BF10-4EC1F8296205}" destId="{C9E06E1A-FE38-4DE7-982A-3C61B75C71DF}" srcOrd="2" destOrd="0" parTransId="{BC2DA689-E625-44B7-BBD7-6132603EF0DB}" sibTransId="{7231067F-49D2-4B05-AC37-1AE1CA33B920}"/>
    <dgm:cxn modelId="{851AC4DC-6824-4BFF-AA0D-CCD2C4E2F79C}" srcId="{C9E06E1A-FE38-4DE7-982A-3C61B75C71DF}" destId="{E5810872-0C3F-41AB-B1E4-596573A08B5D}" srcOrd="0" destOrd="0" parTransId="{1ED8D242-CE33-40A3-8BC4-FD0D53422244}" sibTransId="{D8E48236-EA4D-4141-BEE0-89815F5FEE3B}"/>
    <dgm:cxn modelId="{D491D4DF-52E4-440B-8CDB-C8234430C02E}" srcId="{37787340-30FD-48C5-BF10-4EC1F8296205}" destId="{0C676423-D6FB-4939-9D84-7343064CBF05}" srcOrd="0" destOrd="0" parTransId="{1E16ABF7-7AE3-4CC5-8C53-81299C6580F3}" sibTransId="{32D41805-DA12-46EA-82F4-D6328AE6AD27}"/>
    <dgm:cxn modelId="{03A840E2-82D3-4BC1-9835-3FE2EC158982}" type="presOf" srcId="{C9E06E1A-FE38-4DE7-982A-3C61B75C71DF}" destId="{46D03743-8C50-4541-ADF6-A6DC32E85F15}" srcOrd="0" destOrd="0" presId="urn:microsoft.com/office/officeart/2016/7/layout/AccentHomeChevronProcess"/>
    <dgm:cxn modelId="{3F1C3FE5-3DDA-4614-BE69-54B0E880B3F2}" type="presOf" srcId="{05CA3543-3CFB-4A10-9553-887AD14903E8}" destId="{BD43A94D-F04D-4C79-963A-5D31CD8271EB}" srcOrd="0" destOrd="0" presId="urn:microsoft.com/office/officeart/2016/7/layout/AccentHomeChevronProcess"/>
    <dgm:cxn modelId="{1A924423-9173-4DC7-BE60-93A677CFD84E}" type="presParOf" srcId="{E78DEEE0-6004-4958-956F-7FB963EAABBE}" destId="{E7EF2F76-E32A-4AFF-A49B-D9D3A56F5D40}" srcOrd="0" destOrd="0" presId="urn:microsoft.com/office/officeart/2016/7/layout/AccentHomeChevronProcess"/>
    <dgm:cxn modelId="{D9E844C5-3D67-4078-811F-111AE4565200}" type="presParOf" srcId="{E7EF2F76-E32A-4AFF-A49B-D9D3A56F5D40}" destId="{9C6A2A90-81D5-44DA-A2FA-C92E753AFC6E}" srcOrd="0" destOrd="0" presId="urn:microsoft.com/office/officeart/2016/7/layout/AccentHomeChevronProcess"/>
    <dgm:cxn modelId="{AAD470E3-7DF7-44A1-835F-F8931CA6517E}" type="presParOf" srcId="{E7EF2F76-E32A-4AFF-A49B-D9D3A56F5D40}" destId="{B7F8F220-6402-469E-8B83-DBA38970E610}" srcOrd="1" destOrd="0" presId="urn:microsoft.com/office/officeart/2016/7/layout/AccentHomeChevronProcess"/>
    <dgm:cxn modelId="{87E44AFF-75ED-45A5-BCB1-C862D7215256}" type="presParOf" srcId="{E7EF2F76-E32A-4AFF-A49B-D9D3A56F5D40}" destId="{BD43A94D-F04D-4C79-963A-5D31CD8271EB}" srcOrd="2" destOrd="0" presId="urn:microsoft.com/office/officeart/2016/7/layout/AccentHomeChevronProcess"/>
    <dgm:cxn modelId="{EAD36238-E108-4C6D-B650-08FC0949CF1E}" type="presParOf" srcId="{E7EF2F76-E32A-4AFF-A49B-D9D3A56F5D40}" destId="{E2380DD7-2866-457E-A0AD-8E3F4105062A}" srcOrd="3" destOrd="0" presId="urn:microsoft.com/office/officeart/2016/7/layout/AccentHomeChevronProcess"/>
    <dgm:cxn modelId="{4BD497B6-AA98-4283-964A-97A5FA30F9EC}" type="presParOf" srcId="{E78DEEE0-6004-4958-956F-7FB963EAABBE}" destId="{36178DCF-6A93-4811-A7EE-408F072C6D80}" srcOrd="1" destOrd="0" presId="urn:microsoft.com/office/officeart/2016/7/layout/AccentHomeChevronProcess"/>
    <dgm:cxn modelId="{97AA98D7-053E-4F3F-96F7-46B8DE95F220}" type="presParOf" srcId="{E78DEEE0-6004-4958-956F-7FB963EAABBE}" destId="{00C5CBD8-92FC-4FE5-B21D-FA72BA55F2B4}" srcOrd="2" destOrd="0" presId="urn:microsoft.com/office/officeart/2016/7/layout/AccentHomeChevronProcess"/>
    <dgm:cxn modelId="{CF61E27F-5909-4CAC-8DEA-A83779FA2266}" type="presParOf" srcId="{00C5CBD8-92FC-4FE5-B21D-FA72BA55F2B4}" destId="{9220048F-D16E-43F2-9B70-7C15D0CF387B}" srcOrd="0" destOrd="0" presId="urn:microsoft.com/office/officeart/2016/7/layout/AccentHomeChevronProcess"/>
    <dgm:cxn modelId="{50C286B2-CBAD-4549-B906-071E659290F2}" type="presParOf" srcId="{00C5CBD8-92FC-4FE5-B21D-FA72BA55F2B4}" destId="{63F0A231-2BE5-4E8B-B54E-84EA8B3A3168}" srcOrd="1" destOrd="0" presId="urn:microsoft.com/office/officeart/2016/7/layout/AccentHomeChevronProcess"/>
    <dgm:cxn modelId="{DB269F72-2A50-402E-A1C6-6D4AE2C6E460}" type="presParOf" srcId="{00C5CBD8-92FC-4FE5-B21D-FA72BA55F2B4}" destId="{81A4CE49-185B-42DF-B698-8CA73F82B609}" srcOrd="2" destOrd="0" presId="urn:microsoft.com/office/officeart/2016/7/layout/AccentHomeChevronProcess"/>
    <dgm:cxn modelId="{6B615F9B-5EA9-4EDA-95C5-08ADB8C2F262}" type="presParOf" srcId="{00C5CBD8-92FC-4FE5-B21D-FA72BA55F2B4}" destId="{91C0D649-CDED-4F18-B997-6E1DB6591D80}" srcOrd="3" destOrd="0" presId="urn:microsoft.com/office/officeart/2016/7/layout/AccentHomeChevronProcess"/>
    <dgm:cxn modelId="{9BCAA2C5-A895-4459-A4B9-FCA51E9BD0E5}" type="presParOf" srcId="{E78DEEE0-6004-4958-956F-7FB963EAABBE}" destId="{9E34906B-33BA-4E94-B84E-B31E49C6E96E}" srcOrd="3" destOrd="0" presId="urn:microsoft.com/office/officeart/2016/7/layout/AccentHomeChevronProcess"/>
    <dgm:cxn modelId="{3D26FFC9-3801-4949-84BC-60D3C8BC49E6}" type="presParOf" srcId="{E78DEEE0-6004-4958-956F-7FB963EAABBE}" destId="{44D73E97-E0BB-4C08-9721-2D9BEEED95F3}" srcOrd="4" destOrd="0" presId="urn:microsoft.com/office/officeart/2016/7/layout/AccentHomeChevronProcess"/>
    <dgm:cxn modelId="{7F47B5CB-625D-4079-BEF0-815B95EE96B1}" type="presParOf" srcId="{44D73E97-E0BB-4C08-9721-2D9BEEED95F3}" destId="{585596DD-EE72-4BBB-AC07-1D2195807528}" srcOrd="0" destOrd="0" presId="urn:microsoft.com/office/officeart/2016/7/layout/AccentHomeChevronProcess"/>
    <dgm:cxn modelId="{6F486268-E5EE-48C6-9C49-CED475CD12BA}" type="presParOf" srcId="{44D73E97-E0BB-4C08-9721-2D9BEEED95F3}" destId="{46D03743-8C50-4541-ADF6-A6DC32E85F15}" srcOrd="1" destOrd="0" presId="urn:microsoft.com/office/officeart/2016/7/layout/AccentHomeChevronProcess"/>
    <dgm:cxn modelId="{CC97C463-2440-4148-9787-562DB2F8C442}" type="presParOf" srcId="{44D73E97-E0BB-4C08-9721-2D9BEEED95F3}" destId="{BFCC9DB3-94FC-421D-85CA-7D8B0927B6BB}" srcOrd="2" destOrd="0" presId="urn:microsoft.com/office/officeart/2016/7/layout/AccentHomeChevronProcess"/>
    <dgm:cxn modelId="{C7E928E9-4783-4E33-9BAD-683F0CC71EA8}" type="presParOf" srcId="{44D73E97-E0BB-4C08-9721-2D9BEEED95F3}" destId="{1C26C9A8-D860-4B60-9B4B-71D54174E79D}" srcOrd="3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A2A90-81D5-44DA-A2FA-C92E753AFC6E}">
      <dsp:nvSpPr>
        <dsp:cNvPr id="0" name=""/>
        <dsp:cNvSpPr/>
      </dsp:nvSpPr>
      <dsp:spPr>
        <a:xfrm rot="5400000">
          <a:off x="-868723" y="1742621"/>
          <a:ext cx="1958644" cy="21441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8F220-6402-469E-8B83-DBA38970E610}">
      <dsp:nvSpPr>
        <dsp:cNvPr id="0" name=""/>
        <dsp:cNvSpPr/>
      </dsp:nvSpPr>
      <dsp:spPr>
        <a:xfrm>
          <a:off x="3388" y="2829153"/>
          <a:ext cx="2680245" cy="652881"/>
        </a:xfrm>
        <a:prstGeom prst="homePlate">
          <a:avLst>
            <a:gd name="adj" fmla="val 2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oct.–</a:t>
          </a:r>
          <a:r>
            <a:rPr lang="en-US" sz="1600" kern="1200" dirty="0" err="1"/>
            <a:t>nov.</a:t>
          </a:r>
          <a:r>
            <a:rPr lang="en-US" sz="1600" kern="1200" dirty="0"/>
            <a:t> 2021</a:t>
          </a:r>
        </a:p>
      </dsp:txBody>
      <dsp:txXfrm>
        <a:off x="3388" y="2829153"/>
        <a:ext cx="2598635" cy="652881"/>
      </dsp:txXfrm>
    </dsp:sp>
    <dsp:sp modelId="{BD43A94D-F04D-4C79-963A-5D31CD8271EB}">
      <dsp:nvSpPr>
        <dsp:cNvPr id="0" name=""/>
        <dsp:cNvSpPr/>
      </dsp:nvSpPr>
      <dsp:spPr>
        <a:xfrm>
          <a:off x="217808" y="999160"/>
          <a:ext cx="2176359" cy="1451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Situation AS IS avec experts et propositions </a:t>
          </a:r>
        </a:p>
      </dsp:txBody>
      <dsp:txXfrm>
        <a:off x="217808" y="999160"/>
        <a:ext cx="2176359" cy="1451431"/>
      </dsp:txXfrm>
    </dsp:sp>
    <dsp:sp modelId="{9220048F-D16E-43F2-9B70-7C15D0CF387B}">
      <dsp:nvSpPr>
        <dsp:cNvPr id="0" name=""/>
        <dsp:cNvSpPr/>
      </dsp:nvSpPr>
      <dsp:spPr>
        <a:xfrm rot="5400000">
          <a:off x="1731114" y="1742621"/>
          <a:ext cx="1958644" cy="21441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0A231-2BE5-4E8B-B54E-84EA8B3A3168}">
      <dsp:nvSpPr>
        <dsp:cNvPr id="0" name=""/>
        <dsp:cNvSpPr/>
      </dsp:nvSpPr>
      <dsp:spPr>
        <a:xfrm>
          <a:off x="2603227" y="2829153"/>
          <a:ext cx="2680245" cy="652881"/>
        </a:xfrm>
        <a:prstGeom prst="chevron">
          <a:avLst>
            <a:gd name="adj" fmla="val 25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nov. 2021</a:t>
          </a:r>
        </a:p>
      </dsp:txBody>
      <dsp:txXfrm>
        <a:off x="2766447" y="2829153"/>
        <a:ext cx="2353805" cy="652881"/>
      </dsp:txXfrm>
    </dsp:sp>
    <dsp:sp modelId="{81A4CE49-185B-42DF-B698-8CA73F82B609}">
      <dsp:nvSpPr>
        <dsp:cNvPr id="0" name=""/>
        <dsp:cNvSpPr/>
      </dsp:nvSpPr>
      <dsp:spPr>
        <a:xfrm>
          <a:off x="2817646" y="999160"/>
          <a:ext cx="2176359" cy="1451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Lancement</a:t>
          </a:r>
          <a:r>
            <a:rPr lang="en-US" sz="1800" kern="1200" dirty="0"/>
            <a:t> des premiers workshops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Rappel : travail </a:t>
          </a:r>
          <a:r>
            <a:rPr lang="en-US" sz="1100" kern="1200" dirty="0" err="1"/>
            <a:t>en</a:t>
          </a:r>
          <a:r>
            <a:rPr lang="en-US" sz="1100" kern="1200" dirty="0"/>
            <a:t> </a:t>
          </a:r>
          <a:r>
            <a:rPr lang="en-US" sz="1100" kern="1200" dirty="0" err="1"/>
            <a:t>parallèle</a:t>
          </a:r>
          <a:r>
            <a:rPr lang="en-US" sz="1100" kern="1200" dirty="0"/>
            <a:t>  </a:t>
          </a:r>
        </a:p>
      </dsp:txBody>
      <dsp:txXfrm>
        <a:off x="2817646" y="999160"/>
        <a:ext cx="2176359" cy="1451431"/>
      </dsp:txXfrm>
    </dsp:sp>
    <dsp:sp modelId="{585596DD-EE72-4BBB-AC07-1D2195807528}">
      <dsp:nvSpPr>
        <dsp:cNvPr id="0" name=""/>
        <dsp:cNvSpPr/>
      </dsp:nvSpPr>
      <dsp:spPr>
        <a:xfrm rot="5400000">
          <a:off x="4330952" y="1742621"/>
          <a:ext cx="1958644" cy="214419"/>
        </a:xfrm>
        <a:prstGeom prst="corner">
          <a:avLst>
            <a:gd name="adj1" fmla="val 1000"/>
            <a:gd name="adj2" fmla="val 1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03743-8C50-4541-ADF6-A6DC32E85F15}">
      <dsp:nvSpPr>
        <dsp:cNvPr id="0" name=""/>
        <dsp:cNvSpPr/>
      </dsp:nvSpPr>
      <dsp:spPr>
        <a:xfrm>
          <a:off x="5203065" y="2829153"/>
          <a:ext cx="2680245" cy="652881"/>
        </a:xfrm>
        <a:prstGeom prst="chevron">
          <a:avLst>
            <a:gd name="adj" fmla="val 2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203200" rIns="101600" bIns="20320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déc. 2021</a:t>
          </a:r>
        </a:p>
      </dsp:txBody>
      <dsp:txXfrm>
        <a:off x="5366285" y="2829153"/>
        <a:ext cx="2353805" cy="652881"/>
      </dsp:txXfrm>
    </dsp:sp>
    <dsp:sp modelId="{BFCC9DB3-94FC-421D-85CA-7D8B0927B6BB}">
      <dsp:nvSpPr>
        <dsp:cNvPr id="0" name=""/>
        <dsp:cNvSpPr/>
      </dsp:nvSpPr>
      <dsp:spPr>
        <a:xfrm>
          <a:off x="5417485" y="999160"/>
          <a:ext cx="2176359" cy="1451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Reporting au </a:t>
          </a:r>
          <a:r>
            <a:rPr lang="en-US" sz="1600" kern="1200" dirty="0" err="1"/>
            <a:t>Comité</a:t>
          </a:r>
          <a:r>
            <a:rPr lang="en-US" sz="1600" kern="1200" dirty="0"/>
            <a:t> de Gestion eHealth &amp; </a:t>
          </a:r>
          <a:r>
            <a:rPr lang="en-US" sz="1600" kern="1200" dirty="0" err="1"/>
            <a:t>présentation</a:t>
          </a:r>
          <a:r>
            <a:rPr lang="en-US" sz="1600" kern="1200" dirty="0"/>
            <a:t> du planning 2022</a:t>
          </a:r>
        </a:p>
      </dsp:txBody>
      <dsp:txXfrm>
        <a:off x="5417485" y="999160"/>
        <a:ext cx="2176359" cy="1451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ccent Home Chevron Process"/>
  <dgm:desc val="Use to show a progression; a timeline; sequential steps in a task, process, or workflow; or to emphasize movement or direction. Level 1 text appears inside an chevron shape, except the first shape which comes in a home shape, while Level 2 text appears above the invisible rectangle shapes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6B9F6-988D-4336-BEE8-6A16BE6E2B2A}" type="datetimeFigureOut">
              <a:rPr lang="fr-BE" smtClean="0"/>
              <a:t>5/10/21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793E3-ED15-4224-9C53-C07B1EDC18B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01580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CDFC-4227-4C65-BFFE-606B768D4FEF}" type="datetimeFigureOut">
              <a:rPr lang="fr-BE" smtClean="0"/>
              <a:t>5/10/21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DF498-6B22-4C23-B9DE-FBD91F7FCCA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039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F130FD-3822-4479-BEAB-17D9DC4E875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4336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DF498-6B22-4C23-B9DE-FBD91F7FCCAE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302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DF498-6B22-4C23-B9DE-FBD91F7FCCAE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4533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Afin d’organiser la suite des travaux le contenu des projets a été analysé. Rappel…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DF498-6B22-4C23-B9DE-FBD91F7FCCAE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6380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EDF498-6B22-4C23-B9DE-FBD91F7FCCAE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963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45338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fr-B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04165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7C9F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28508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275300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709122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1646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4334"/>
            <a:ext cx="4040188" cy="447498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51646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4334"/>
            <a:ext cx="4041775" cy="447498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6661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011599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248751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819130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014084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8"/>
          <p:cNvCxnSpPr/>
          <p:nvPr/>
        </p:nvCxnSpPr>
        <p:spPr>
          <a:xfrm>
            <a:off x="685800" y="4005263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4279900" y="3619500"/>
            <a:ext cx="4268788" cy="2800350"/>
            <a:chOff x="4406900" y="2676525"/>
            <a:chExt cx="4268788" cy="2801603"/>
          </a:xfrm>
        </p:grpSpPr>
        <p:pic>
          <p:nvPicPr>
            <p:cNvPr id="5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900" y="362909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690" y="4151911"/>
              <a:ext cx="380943" cy="390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12"/>
            <p:cNvSpPr txBox="1">
              <a:spLocks noChangeArrowheads="1"/>
            </p:cNvSpPr>
            <p:nvPr userDrawn="1"/>
          </p:nvSpPr>
          <p:spPr bwMode="auto">
            <a:xfrm>
              <a:off x="4787900" y="2676525"/>
              <a:ext cx="3887788" cy="2801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endParaRPr lang="fr-BE" altLang="en-US" sz="1600" dirty="0">
                <a:solidFill>
                  <a:srgbClr val="0D0D0D"/>
                </a:solidFill>
                <a:cs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cs typeface="Arial" pitchFamily="34" charset="0"/>
                </a:rPr>
                <a:t>frank.robben@ehealth.fgov.be </a:t>
              </a:r>
            </a:p>
            <a:p>
              <a:pPr>
                <a:defRPr/>
              </a:pPr>
              <a:endParaRPr lang="fr-BE" altLang="en-US" sz="1600" dirty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cs typeface="Arial" pitchFamily="34" charset="0"/>
                  <a:sym typeface="Arial" pitchFamily="34" charset="0"/>
                </a:rPr>
                <a:t>@FrRobben</a:t>
              </a:r>
            </a:p>
            <a:p>
              <a:pPr>
                <a:defRPr/>
              </a:pPr>
              <a:endParaRPr lang="fr-BE" altLang="en-US" sz="1600" dirty="0">
                <a:cs typeface="Arial" pitchFamily="34" charset="0"/>
                <a:sym typeface="Arial" pitchFamily="34" charset="0"/>
              </a:endParaRPr>
            </a:p>
            <a:p>
              <a:pPr>
                <a:defRPr/>
              </a:pPr>
              <a:r>
                <a:rPr lang="fr-BE" altLang="en-US" sz="1600" dirty="0">
                  <a:cs typeface="Arial" pitchFamily="34" charset="0"/>
                  <a:sym typeface="Arial" pitchFamily="34" charset="0"/>
                </a:rPr>
                <a:t>https://www.ehealth.fgov.be</a:t>
              </a:r>
            </a:p>
            <a:p>
              <a:pPr>
                <a:defRPr/>
              </a:pPr>
              <a:r>
                <a:rPr lang="fr-BE" altLang="en-US" sz="1600" dirty="0">
                  <a:cs typeface="Arial" pitchFamily="34" charset="0"/>
                  <a:sym typeface="Arial" pitchFamily="34" charset="0"/>
                </a:rPr>
                <a:t>http://www.ksz.fgov.be</a:t>
              </a:r>
            </a:p>
            <a:p>
              <a:pPr>
                <a:defRPr/>
              </a:pPr>
              <a:r>
                <a:rPr lang="fr-BE" altLang="en-US" sz="1600" dirty="0">
                  <a:cs typeface="Arial" pitchFamily="34" charset="0"/>
                  <a:sym typeface="Arial" pitchFamily="34" charset="0"/>
                </a:rPr>
                <a:t>http://www.frankrobben.be</a:t>
              </a:r>
              <a:endParaRPr lang="fr-BE" altLang="en-US" sz="1600" dirty="0"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1815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13/2/2019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b="0"/>
            </a:lvl1pPr>
          </a:lstStyle>
          <a:p>
            <a:pPr>
              <a:defRPr/>
            </a:pPr>
            <a:fld id="{47161507-E980-4A7F-B183-41CB67DCE96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9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90644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19334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89451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83968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4418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56282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260" y="105164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4332"/>
            <a:ext cx="4040188" cy="44749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105164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4333"/>
            <a:ext cx="4041775" cy="44749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84702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99527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2950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56791"/>
            <a:ext cx="5486400" cy="31707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275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01778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3285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32859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91037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793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46908"/>
            <a:ext cx="4040188" cy="46624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4" y="95793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46908"/>
            <a:ext cx="4041775" cy="466241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93176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32530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5064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0"/>
            <a:ext cx="2277889" cy="90872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632"/>
            <a:ext cx="5111750" cy="600953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07471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30516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6.jp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0" r="83862" b="91999"/>
          <a:stretch/>
        </p:blipFill>
        <p:spPr>
          <a:xfrm>
            <a:off x="7524328" y="6281936"/>
            <a:ext cx="1475656" cy="576064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0" y="17760"/>
            <a:ext cx="91440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 w="19050">
            <a:solidFill>
              <a:srgbClr val="77C9F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34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BE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227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B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 w="19050">
            <a:solidFill>
              <a:srgbClr val="77C9F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950" b="92280"/>
          <a:stretch/>
        </p:blipFill>
        <p:spPr>
          <a:xfrm>
            <a:off x="6804248" y="6326659"/>
            <a:ext cx="2016224" cy="5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7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1" r:id="rId10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" r="83862" b="92911"/>
          <a:stretch/>
        </p:blipFill>
        <p:spPr>
          <a:xfrm>
            <a:off x="7308304" y="6381328"/>
            <a:ext cx="1475656" cy="4320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BE" noProof="0" dirty="0"/>
              <a:t>Click to </a:t>
            </a:r>
            <a:r>
              <a:rPr lang="fr-BE" noProof="0" dirty="0" err="1"/>
              <a:t>edit</a:t>
            </a:r>
            <a:r>
              <a:rPr lang="fr-BE" noProof="0" dirty="0"/>
              <a:t> Master </a:t>
            </a:r>
            <a:r>
              <a:rPr lang="fr-BE" noProof="0" dirty="0" err="1"/>
              <a:t>title</a:t>
            </a:r>
            <a:r>
              <a:rPr lang="fr-BE" noProof="0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BE" noProof="0" dirty="0"/>
              <a:t>Click to </a:t>
            </a:r>
            <a:r>
              <a:rPr lang="fr-BE" noProof="0" dirty="0" err="1"/>
              <a:t>edit</a:t>
            </a:r>
            <a:r>
              <a:rPr lang="fr-BE" noProof="0" dirty="0"/>
              <a:t> Master </a:t>
            </a:r>
            <a:r>
              <a:rPr lang="fr-BE" noProof="0" dirty="0" err="1"/>
              <a:t>text</a:t>
            </a:r>
            <a:r>
              <a:rPr lang="fr-BE" noProof="0" dirty="0"/>
              <a:t> styles</a:t>
            </a:r>
          </a:p>
          <a:p>
            <a:pPr lvl="1"/>
            <a:r>
              <a:rPr lang="fr-BE" noProof="0" dirty="0"/>
              <a:t>Second </a:t>
            </a:r>
            <a:r>
              <a:rPr lang="fr-BE" noProof="0" dirty="0" err="1"/>
              <a:t>level</a:t>
            </a:r>
            <a:endParaRPr lang="fr-BE" noProof="0" dirty="0"/>
          </a:p>
          <a:p>
            <a:pPr lvl="2"/>
            <a:r>
              <a:rPr lang="fr-BE" noProof="0" dirty="0" err="1"/>
              <a:t>Third</a:t>
            </a:r>
            <a:r>
              <a:rPr lang="fr-BE" noProof="0" dirty="0"/>
              <a:t> </a:t>
            </a:r>
            <a:r>
              <a:rPr lang="fr-BE" noProof="0" dirty="0" err="1"/>
              <a:t>level</a:t>
            </a:r>
            <a:endParaRPr lang="fr-BE" noProof="0" dirty="0"/>
          </a:p>
          <a:p>
            <a:pPr lvl="3"/>
            <a:r>
              <a:rPr lang="fr-BE" noProof="0" dirty="0" err="1"/>
              <a:t>Fourth</a:t>
            </a:r>
            <a:r>
              <a:rPr lang="fr-BE" noProof="0" dirty="0"/>
              <a:t> </a:t>
            </a:r>
            <a:r>
              <a:rPr lang="fr-BE" noProof="0" dirty="0" err="1"/>
              <a:t>level</a:t>
            </a:r>
            <a:endParaRPr lang="fr-BE" noProof="0" dirty="0"/>
          </a:p>
          <a:p>
            <a:pPr lvl="4"/>
            <a:r>
              <a:rPr lang="fr-BE" noProof="0" dirty="0" err="1"/>
              <a:t>Fifth</a:t>
            </a:r>
            <a:r>
              <a:rPr lang="fr-BE" noProof="0" dirty="0"/>
              <a:t> </a:t>
            </a:r>
            <a:r>
              <a:rPr lang="fr-BE" noProof="0" dirty="0" err="1"/>
              <a:t>level</a:t>
            </a:r>
            <a:endParaRPr lang="fr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13/2/2019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1852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/>
              <a:t>- </a:t>
            </a:r>
            <a:fld id="{30A9230E-FFBB-4CCB-ABD7-198084EDE768}" type="slidenum">
              <a:rPr lang="fr-BE" smtClean="0"/>
              <a:pPr/>
              <a:t>‹N°›</a:t>
            </a:fld>
            <a:r>
              <a:rPr lang="fr-BE" dirty="0"/>
              <a:t> -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48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568952" cy="1670551"/>
          </a:xfrm>
        </p:spPr>
        <p:txBody>
          <a:bodyPr>
            <a:noAutofit/>
          </a:bodyPr>
          <a:lstStyle/>
          <a:p>
            <a:r>
              <a:rPr lang="nl-BE" b="1" dirty="0">
                <a:solidFill>
                  <a:srgbClr val="B82400"/>
                </a:solidFill>
                <a:cs typeface="Arial"/>
              </a:rPr>
              <a:t>Paradigma Shift </a:t>
            </a:r>
            <a:br>
              <a:rPr lang="nl-BE" b="1" dirty="0">
                <a:solidFill>
                  <a:srgbClr val="B82400"/>
                </a:solidFill>
                <a:cs typeface="Arial"/>
              </a:rPr>
            </a:br>
            <a:r>
              <a:rPr lang="nl-BE" b="1" dirty="0">
                <a:solidFill>
                  <a:srgbClr val="B82400"/>
                </a:solidFill>
                <a:cs typeface="Arial"/>
              </a:rPr>
              <a:t>Ouverture des données </a:t>
            </a:r>
            <a:br>
              <a:rPr lang="nl-BE" dirty="0"/>
            </a:br>
            <a:r>
              <a:rPr lang="nl-BE" sz="2800" b="1" dirty="0">
                <a:solidFill>
                  <a:srgbClr val="B82400"/>
                </a:solidFill>
                <a:cs typeface="Arial"/>
              </a:rPr>
              <a:t>Groupe de travail Accès</a:t>
            </a:r>
            <a:br>
              <a:rPr lang="nl-BE" sz="2800" b="1" dirty="0">
                <a:cs typeface="Arial"/>
              </a:rPr>
            </a:br>
            <a:r>
              <a:rPr lang="nl-BE" sz="2800" b="1" dirty="0">
                <a:solidFill>
                  <a:srgbClr val="B82400"/>
                </a:solidFill>
                <a:cs typeface="Arial"/>
              </a:rPr>
              <a:t>05/10/2021</a:t>
            </a:r>
            <a:endParaRPr lang="nl-BE" sz="2800" b="1" dirty="0">
              <a:cs typeface="Arial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endParaRPr lang="fr-BE" dirty="0">
              <a:sym typeface="Arial" pitchFamily="34" charset="0"/>
            </a:endParaRPr>
          </a:p>
          <a:p>
            <a:endParaRPr lang="fr-BE" dirty="0"/>
          </a:p>
          <a:p>
            <a:endParaRPr lang="fr-BE" dirty="0">
              <a:sym typeface="Arial" pitchFamily="34" charset="0"/>
            </a:endParaRPr>
          </a:p>
          <a:p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486400" y="566124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BE" sz="1600" dirty="0">
                <a:latin typeface="Calibri" panose="020F0502020204030204" pitchFamily="34" charset="0"/>
              </a:rPr>
              <a:t>cynthia.lonneux@health.fgov.be</a:t>
            </a:r>
          </a:p>
          <a:p>
            <a:r>
              <a:rPr lang="nl-BE" sz="1600" dirty="0">
                <a:latin typeface="Calibri" panose="020F0502020204030204" pitchFamily="34" charset="0"/>
              </a:rPr>
              <a:t>Stéphane.Houpresse@ksz-bcss.fgov.be</a:t>
            </a:r>
          </a:p>
        </p:txBody>
      </p:sp>
    </p:spTree>
    <p:extLst>
      <p:ext uri="{BB962C8B-B14F-4D97-AF65-F5344CB8AC3E}">
        <p14:creationId xmlns:p14="http://schemas.microsoft.com/office/powerpoint/2010/main" val="326951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9B75E0-AADD-4AE3-85E6-7778883B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cs typeface="Arial"/>
              </a:rPr>
              <a:t>Situation AS IS : experts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9269C4-FB27-4B6C-9720-2356C1785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10</a:t>
            </a:fld>
            <a:endParaRPr lang="fr-BE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36FCA6F-FE50-42BF-86D4-2F73D408D7BA}"/>
              </a:ext>
            </a:extLst>
          </p:cNvPr>
          <p:cNvSpPr txBox="1"/>
          <p:nvPr/>
        </p:nvSpPr>
        <p:spPr>
          <a:xfrm>
            <a:off x="3250532" y="306003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0BCB5BE0-B6AE-4587-995F-F6FA79446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Arial"/>
                <a:cs typeface="Arial"/>
              </a:rPr>
              <a:t>L'objectif est d'établir, avec l'aide d'experts, la situation existante en octobre/novembre : </a:t>
            </a:r>
            <a:endParaRPr lang="fr-FR" sz="2400" dirty="0"/>
          </a:p>
          <a:p>
            <a:pPr marL="0" indent="0">
              <a:spcBef>
                <a:spcPts val="0"/>
              </a:spcBef>
              <a:buNone/>
            </a:pPr>
            <a:endParaRPr lang="fr-FR" sz="2400" b="1" dirty="0">
              <a:latin typeface="Arial"/>
              <a:cs typeface="Arial"/>
            </a:endParaRPr>
          </a:p>
          <a:p>
            <a:pPr>
              <a:spcBef>
                <a:spcPts val="0"/>
              </a:spcBef>
              <a:buAutoNum type="arabicPeriod"/>
            </a:pPr>
            <a:r>
              <a:rPr lang="fr-FR" sz="2400" dirty="0">
                <a:latin typeface="Arial"/>
                <a:cs typeface="Arial"/>
              </a:rPr>
              <a:t>Réaliser un inventaire des types de documents existants et des métadonnées associées.</a:t>
            </a:r>
          </a:p>
          <a:p>
            <a:pPr>
              <a:spcBef>
                <a:spcPts val="0"/>
              </a:spcBef>
              <a:buAutoNum type="arabicPeriod"/>
            </a:pPr>
            <a:endParaRPr lang="fr-FR" sz="2400" dirty="0"/>
          </a:p>
          <a:p>
            <a:pPr>
              <a:spcBef>
                <a:spcPts val="0"/>
              </a:spcBef>
              <a:buAutoNum type="arabicPeriod"/>
            </a:pPr>
            <a:r>
              <a:rPr lang="fr-FR" sz="2400" dirty="0">
                <a:latin typeface="Arial"/>
                <a:cs typeface="Arial"/>
              </a:rPr>
              <a:t>Réaliser un inventaire des logs pris lors des consultations des documents, qui les exploite et comment est-ce structuré?</a:t>
            </a:r>
          </a:p>
          <a:p>
            <a:pPr>
              <a:spcBef>
                <a:spcPts val="0"/>
              </a:spcBef>
              <a:buAutoNum type="arabicPeriod"/>
            </a:pPr>
            <a:endParaRPr lang="en-US" sz="2400" dirty="0">
              <a:latin typeface="Arial"/>
              <a:cs typeface="Arial"/>
            </a:endParaRPr>
          </a:p>
          <a:p>
            <a:pPr>
              <a:spcBef>
                <a:spcPts val="0"/>
              </a:spcBef>
              <a:buAutoNum type="arabicPeriod"/>
            </a:pPr>
            <a:r>
              <a:rPr lang="fr-FR" sz="2400" dirty="0">
                <a:latin typeface="Arial"/>
                <a:cs typeface="Arial"/>
              </a:rPr>
              <a:t>Lister dans un tableau les durées des relations thérapeutiques par groupe cible, la raison de ces durées et les déclencheurs.</a:t>
            </a:r>
          </a:p>
          <a:p>
            <a:pPr>
              <a:spcBef>
                <a:spcPts val="0"/>
              </a:spcBef>
              <a:buAutoNum type="arabicPeriod"/>
            </a:pPr>
            <a:endParaRPr lang="en-US" sz="2400" dirty="0">
              <a:latin typeface="Arial"/>
              <a:cs typeface="Arial"/>
            </a:endParaRPr>
          </a:p>
          <a:p>
            <a:pPr>
              <a:spcBef>
                <a:spcPts val="0"/>
              </a:spcBef>
              <a:buAutoNum type="arabicPeriod"/>
            </a:pPr>
            <a:r>
              <a:rPr lang="fr-FR" sz="2400" dirty="0">
                <a:latin typeface="Arial"/>
                <a:cs typeface="Arial"/>
              </a:rPr>
              <a:t>Identifier les procédures et points d'amélioration en cas de non-respect des règles d'accès -&gt; Introduction et suivi d'une plainte.</a:t>
            </a:r>
          </a:p>
        </p:txBody>
      </p:sp>
    </p:spTree>
    <p:extLst>
      <p:ext uri="{BB962C8B-B14F-4D97-AF65-F5344CB8AC3E}">
        <p14:creationId xmlns:p14="http://schemas.microsoft.com/office/powerpoint/2010/main" val="9848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1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r>
              <a:rPr lang="fr-BE" sz="4500" dirty="0">
                <a:cs typeface="Arial"/>
              </a:rPr>
              <a:t> Next </a:t>
            </a:r>
            <a:r>
              <a:rPr lang="fr-BE" sz="4500" dirty="0" err="1">
                <a:cs typeface="Arial"/>
              </a:rPr>
              <a:t>Steps</a:t>
            </a:r>
            <a:endParaRPr lang="en-US" sz="4500" dirty="0" err="1"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A9230E-FFBB-4CCB-ABD7-198084EDE768}" type="slidenum">
              <a:rPr lang="fr-BE" dirty="0" smtClean="0"/>
              <a:pPr>
                <a:spcAft>
                  <a:spcPts val="600"/>
                </a:spcAft>
              </a:pPr>
              <a:t>11</a:t>
            </a:fld>
            <a:endParaRPr lang="fr-BE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021D070B-8DD7-4DB7-A7E6-7FE2687CC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602201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486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fr-BE" dirty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endParaRPr lang="fr-FR" dirty="0"/>
          </a:p>
          <a:p>
            <a:r>
              <a:rPr lang="fr-BE" dirty="0">
                <a:latin typeface="Arial"/>
                <a:cs typeface="Arial"/>
              </a:rPr>
              <a:t>Introduction </a:t>
            </a:r>
          </a:p>
          <a:p>
            <a:r>
              <a:rPr lang="fr-BE" dirty="0">
                <a:latin typeface="Arial"/>
                <a:cs typeface="Arial"/>
              </a:rPr>
              <a:t>Gouvernance</a:t>
            </a:r>
          </a:p>
          <a:p>
            <a:r>
              <a:rPr lang="fr-BE" dirty="0">
                <a:latin typeface="Arial"/>
                <a:cs typeface="Arial"/>
              </a:rPr>
              <a:t>Projets approuvés, workshops et objectifs poursuivis</a:t>
            </a:r>
          </a:p>
          <a:p>
            <a:r>
              <a:rPr lang="fr-BE" dirty="0">
                <a:latin typeface="Arial"/>
                <a:cs typeface="Arial"/>
              </a:rPr>
              <a:t>Workshops</a:t>
            </a:r>
          </a:p>
          <a:p>
            <a:r>
              <a:rPr lang="fr-BE" dirty="0">
                <a:latin typeface="Arial"/>
                <a:cs typeface="Arial"/>
              </a:rPr>
              <a:t>Situation AS IS</a:t>
            </a:r>
          </a:p>
          <a:p>
            <a:r>
              <a:rPr lang="fr-BE" dirty="0" err="1">
                <a:latin typeface="Arial"/>
                <a:cs typeface="Arial"/>
              </a:rPr>
              <a:t>Next</a:t>
            </a:r>
            <a:r>
              <a:rPr lang="fr-BE" dirty="0">
                <a:latin typeface="Arial"/>
                <a:cs typeface="Arial"/>
              </a:rPr>
              <a:t> </a:t>
            </a:r>
            <a:r>
              <a:rPr lang="fr-BE" dirty="0" err="1">
                <a:latin typeface="Arial"/>
                <a:cs typeface="Arial"/>
              </a:rPr>
              <a:t>steps</a:t>
            </a:r>
            <a:r>
              <a:rPr lang="fr-BE" dirty="0">
                <a:latin typeface="Arial"/>
                <a:cs typeface="Arial"/>
              </a:rPr>
              <a:t> </a:t>
            </a:r>
            <a:endParaRPr lang="fr-BE" dirty="0"/>
          </a:p>
          <a:p>
            <a:pPr marL="457200" lvl="1" indent="0">
              <a:buNone/>
            </a:pP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7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fr-BE">
                <a:cs typeface="Arial"/>
              </a:rPr>
              <a:t>Introduction 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2000" dirty="0">
                <a:latin typeface="Arial"/>
                <a:cs typeface="Arial"/>
              </a:rPr>
              <a:t>Chefs de projet : Cynthia </a:t>
            </a:r>
            <a:r>
              <a:rPr lang="fr-FR" sz="2000" dirty="0" err="1">
                <a:latin typeface="Arial"/>
                <a:cs typeface="Arial"/>
              </a:rPr>
              <a:t>Lonneux</a:t>
            </a:r>
            <a:r>
              <a:rPr lang="fr-FR" sz="2000" dirty="0">
                <a:latin typeface="Arial"/>
                <a:cs typeface="Arial"/>
              </a:rPr>
              <a:t> (SPF Santé) et Stéphane </a:t>
            </a:r>
            <a:r>
              <a:rPr lang="fr-FR" sz="2000" dirty="0" err="1">
                <a:latin typeface="Arial"/>
                <a:cs typeface="Arial"/>
              </a:rPr>
              <a:t>Houpresse</a:t>
            </a:r>
            <a:r>
              <a:rPr lang="fr-FR" sz="2000" dirty="0">
                <a:latin typeface="Arial"/>
                <a:cs typeface="Arial"/>
              </a:rPr>
              <a:t> (</a:t>
            </a:r>
            <a:r>
              <a:rPr lang="fr-FR" sz="2000" dirty="0" err="1">
                <a:latin typeface="Arial"/>
                <a:cs typeface="Arial"/>
              </a:rPr>
              <a:t>eHealth</a:t>
            </a:r>
            <a:r>
              <a:rPr lang="fr-FR" sz="2000" dirty="0">
                <a:latin typeface="Arial"/>
                <a:cs typeface="Arial"/>
              </a:rPr>
              <a:t>)</a:t>
            </a:r>
          </a:p>
          <a:p>
            <a:endParaRPr lang="fr-BE" sz="2000" dirty="0">
              <a:latin typeface="Arial"/>
              <a:cs typeface="Arial"/>
            </a:endParaRPr>
          </a:p>
          <a:p>
            <a:r>
              <a:rPr lang="fr-BE" sz="2000" dirty="0">
                <a:latin typeface="Arial"/>
                <a:cs typeface="Arial"/>
              </a:rPr>
              <a:t>Rappel du processus </a:t>
            </a:r>
          </a:p>
          <a:p>
            <a:endParaRPr lang="fr-BE" sz="2000" dirty="0">
              <a:latin typeface="Arial"/>
              <a:cs typeface="Arial"/>
            </a:endParaRPr>
          </a:p>
          <a:p>
            <a:r>
              <a:rPr lang="fr-BE" sz="2000" dirty="0">
                <a:latin typeface="Arial"/>
                <a:cs typeface="Arial"/>
              </a:rPr>
              <a:t>Décisions du comité de gestion e-</a:t>
            </a:r>
            <a:r>
              <a:rPr lang="fr-BE" sz="2000" dirty="0" err="1">
                <a:latin typeface="Arial"/>
                <a:cs typeface="Arial"/>
              </a:rPr>
              <a:t>Health</a:t>
            </a:r>
            <a:r>
              <a:rPr lang="fr-BE" sz="2000" dirty="0">
                <a:latin typeface="Arial"/>
                <a:cs typeface="Arial"/>
              </a:rPr>
              <a:t> du 14/09/2021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r-BE" sz="1600" dirty="0">
                <a:latin typeface="Arial"/>
                <a:cs typeface="Arial"/>
              </a:rPr>
              <a:t>Accord  sur les grands principes et contenu des projets proposés </a:t>
            </a:r>
          </a:p>
          <a:p>
            <a:pPr lvl="2">
              <a:buFont typeface="Courier New" panose="020B0604020202020204" pitchFamily="34" charset="0"/>
              <a:buChar char="o"/>
            </a:pPr>
            <a:r>
              <a:rPr lang="fr-BE" sz="1200" dirty="0">
                <a:latin typeface="Arial"/>
                <a:cs typeface="Arial"/>
              </a:rPr>
              <a:t>=&gt;   lancement des projets et workshops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fr-BE" sz="1600" dirty="0">
                <a:latin typeface="Arial"/>
                <a:cs typeface="Arial"/>
              </a:rPr>
              <a:t>Timing à </a:t>
            </a:r>
            <a:r>
              <a:rPr lang="fr-BE" sz="1600" b="1" dirty="0">
                <a:latin typeface="Arial"/>
                <a:cs typeface="Arial"/>
              </a:rPr>
              <a:t>aligner</a:t>
            </a:r>
            <a:r>
              <a:rPr lang="fr-BE" sz="1600" dirty="0">
                <a:latin typeface="Arial"/>
                <a:cs typeface="Arial"/>
              </a:rPr>
              <a:t> avec l’entrée en vigueur de la loi qualité </a:t>
            </a:r>
            <a:r>
              <a:rPr lang="fr-BE" sz="1600" b="1" dirty="0">
                <a:latin typeface="Arial"/>
                <a:cs typeface="Arial"/>
              </a:rPr>
              <a:t>du 01/07/2022</a:t>
            </a:r>
            <a:endParaRPr lang="fr-BE" sz="1600" b="1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fr-BE" sz="1600" dirty="0">
                <a:latin typeface="Arial"/>
                <a:cs typeface="Arial"/>
              </a:rPr>
              <a:t>Gouvernance </a:t>
            </a:r>
          </a:p>
          <a:p>
            <a:endParaRPr lang="fr-BE" dirty="0"/>
          </a:p>
          <a:p>
            <a:pPr lvl="2"/>
            <a:endParaRPr lang="fr-BE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516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fr-BE" dirty="0"/>
              <a:t>Gouvernance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00047" cy="52894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endParaRPr lang="en-US" sz="1600" dirty="0">
              <a:latin typeface="Arial"/>
              <a:cs typeface="Arial"/>
            </a:endParaRPr>
          </a:p>
          <a:p>
            <a:r>
              <a:rPr lang="fr-FR" sz="1600" dirty="0">
                <a:latin typeface="Arial"/>
                <a:cs typeface="Arial"/>
              </a:rPr>
              <a:t>La situation existante sera établie avec l'aide d'experts  </a:t>
            </a:r>
            <a:endParaRPr lang="en-US" sz="1600" dirty="0"/>
          </a:p>
          <a:p>
            <a:pPr lvl="1"/>
            <a:r>
              <a:rPr lang="en-US" sz="1400" dirty="0">
                <a:latin typeface="Arial"/>
                <a:cs typeface="Arial"/>
              </a:rPr>
              <a:t>Les experts </a:t>
            </a:r>
            <a:r>
              <a:rPr lang="en-US" sz="1400" dirty="0" err="1">
                <a:latin typeface="Arial"/>
                <a:cs typeface="Arial"/>
              </a:rPr>
              <a:t>seront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consultés</a:t>
            </a:r>
            <a:r>
              <a:rPr lang="en-US" sz="1400" dirty="0">
                <a:latin typeface="Arial"/>
                <a:cs typeface="Arial"/>
              </a:rPr>
              <a:t> sur la situation AS IS </a:t>
            </a:r>
            <a:r>
              <a:rPr lang="en-US" sz="1400" dirty="0" err="1">
                <a:latin typeface="Arial"/>
                <a:cs typeface="Arial"/>
              </a:rPr>
              <a:t>dès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octobre</a:t>
            </a:r>
            <a:r>
              <a:rPr lang="en-US" sz="1400" dirty="0">
                <a:latin typeface="Arial"/>
                <a:cs typeface="Arial"/>
              </a:rPr>
              <a:t> 2021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600" dirty="0">
              <a:latin typeface="Arial"/>
              <a:cs typeface="Arial"/>
            </a:endParaRPr>
          </a:p>
          <a:p>
            <a:r>
              <a:rPr lang="en-US" sz="1600" dirty="0">
                <a:latin typeface="Arial"/>
                <a:cs typeface="Arial"/>
              </a:rPr>
              <a:t>Des workshops </a:t>
            </a:r>
            <a:r>
              <a:rPr lang="en-US" sz="1600" dirty="0" err="1">
                <a:latin typeface="Arial"/>
                <a:cs typeface="Arial"/>
              </a:rPr>
              <a:t>constitués</a:t>
            </a:r>
            <a:r>
              <a:rPr lang="en-US" sz="1600" dirty="0">
                <a:latin typeface="Arial"/>
                <a:cs typeface="Arial"/>
              </a:rPr>
              <a:t> </a:t>
            </a:r>
            <a:r>
              <a:rPr lang="en-US" sz="1600" dirty="0" err="1">
                <a:latin typeface="Arial"/>
                <a:cs typeface="Arial"/>
              </a:rPr>
              <a:t>d'experts</a:t>
            </a:r>
            <a:r>
              <a:rPr lang="en-US" sz="1600" dirty="0">
                <a:latin typeface="Arial"/>
                <a:cs typeface="Arial"/>
              </a:rPr>
              <a:t> </a:t>
            </a:r>
            <a:r>
              <a:rPr lang="en-US" sz="1600" b="1" dirty="0" err="1">
                <a:latin typeface="Arial"/>
                <a:cs typeface="Arial"/>
              </a:rPr>
              <a:t>représentatifs</a:t>
            </a:r>
            <a:r>
              <a:rPr lang="en-US" sz="1600" dirty="0">
                <a:latin typeface="Arial"/>
                <a:cs typeface="Arial"/>
              </a:rPr>
              <a:t> </a:t>
            </a:r>
            <a:r>
              <a:rPr lang="en-US" sz="1600" dirty="0" err="1">
                <a:latin typeface="Arial"/>
                <a:cs typeface="Arial"/>
              </a:rPr>
              <a:t>formuleront</a:t>
            </a:r>
            <a:r>
              <a:rPr lang="en-US" sz="1600" dirty="0">
                <a:latin typeface="Arial"/>
                <a:cs typeface="Arial"/>
              </a:rPr>
              <a:t> des propositions </a:t>
            </a:r>
            <a:r>
              <a:rPr lang="en-US" sz="1600" dirty="0" err="1">
                <a:latin typeface="Arial"/>
                <a:cs typeface="Arial"/>
              </a:rPr>
              <a:t>concrètes</a:t>
            </a:r>
            <a:r>
              <a:rPr lang="en-US" sz="1600" dirty="0">
                <a:latin typeface="Arial"/>
                <a:cs typeface="Arial"/>
              </a:rPr>
              <a:t> sur la situation TO BE</a:t>
            </a:r>
            <a:endParaRPr lang="en-US" sz="1400" dirty="0">
              <a:latin typeface="Arial"/>
              <a:cs typeface="Arial"/>
            </a:endParaRPr>
          </a:p>
          <a:p>
            <a:pPr lvl="1"/>
            <a:r>
              <a:rPr lang="en-US" sz="1400" dirty="0" err="1">
                <a:latin typeface="Arial"/>
                <a:cs typeface="Arial"/>
              </a:rPr>
              <a:t>Plusieurs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groupes</a:t>
            </a:r>
            <a:r>
              <a:rPr lang="en-US" sz="1400" dirty="0">
                <a:latin typeface="Arial"/>
                <a:cs typeface="Arial"/>
              </a:rPr>
              <a:t> </a:t>
            </a:r>
            <a:r>
              <a:rPr lang="en-US" sz="1400" dirty="0" err="1">
                <a:latin typeface="Arial"/>
                <a:cs typeface="Arial"/>
              </a:rPr>
              <a:t>travailleront</a:t>
            </a:r>
            <a:r>
              <a:rPr lang="en-US" sz="1400" dirty="0">
                <a:latin typeface="Arial"/>
                <a:cs typeface="Arial"/>
              </a:rPr>
              <a:t> </a:t>
            </a:r>
            <a:r>
              <a:rPr lang="en-US" sz="1400" dirty="0" err="1">
                <a:latin typeface="Arial"/>
                <a:cs typeface="Arial"/>
              </a:rPr>
              <a:t>en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parallèle</a:t>
            </a:r>
            <a:r>
              <a:rPr lang="en-US" sz="1400" dirty="0">
                <a:latin typeface="Arial"/>
                <a:cs typeface="Arial"/>
              </a:rPr>
              <a:t> sur des </a:t>
            </a:r>
            <a:r>
              <a:rPr lang="en-US" sz="1400" dirty="0" err="1">
                <a:latin typeface="Arial"/>
                <a:cs typeface="Arial"/>
              </a:rPr>
              <a:t>sujets</a:t>
            </a:r>
            <a:r>
              <a:rPr lang="en-US" sz="1400" dirty="0">
                <a:latin typeface="Arial"/>
                <a:cs typeface="Arial"/>
              </a:rPr>
              <a:t> </a:t>
            </a:r>
            <a:r>
              <a:rPr lang="en-US" sz="1400" dirty="0" err="1">
                <a:latin typeface="Arial"/>
                <a:cs typeface="Arial"/>
              </a:rPr>
              <a:t>différents</a:t>
            </a:r>
            <a:r>
              <a:rPr lang="en-US" sz="1400" dirty="0">
                <a:latin typeface="Arial"/>
                <a:cs typeface="Arial"/>
              </a:rPr>
              <a:t> </a:t>
            </a: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Le </a:t>
            </a:r>
            <a:r>
              <a:rPr lang="en-US" sz="1600" dirty="0" err="1">
                <a:latin typeface="Arial"/>
                <a:cs typeface="Arial"/>
              </a:rPr>
              <a:t>Comité</a:t>
            </a:r>
            <a:r>
              <a:rPr lang="en-US" sz="1600" dirty="0">
                <a:latin typeface="Arial"/>
                <a:cs typeface="Arial"/>
              </a:rPr>
              <a:t> de Concertation des </a:t>
            </a:r>
            <a:r>
              <a:rPr lang="en-US" sz="1600" dirty="0" err="1">
                <a:latin typeface="Arial"/>
                <a:cs typeface="Arial"/>
              </a:rPr>
              <a:t>Utilisateurs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est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informé</a:t>
            </a:r>
            <a:r>
              <a:rPr lang="en-US" sz="1600" dirty="0">
                <a:latin typeface="Arial"/>
                <a:cs typeface="Arial"/>
              </a:rPr>
              <a:t> et </a:t>
            </a:r>
            <a:r>
              <a:rPr lang="en-US" sz="1600" dirty="0" err="1">
                <a:latin typeface="Arial"/>
                <a:cs typeface="Arial"/>
              </a:rPr>
              <a:t>remettra</a:t>
            </a:r>
            <a:r>
              <a:rPr lang="en-US" sz="1600" dirty="0">
                <a:latin typeface="Arial"/>
                <a:cs typeface="Arial"/>
              </a:rPr>
              <a:t> un </a:t>
            </a:r>
            <a:r>
              <a:rPr lang="en-US" sz="1600" dirty="0" err="1">
                <a:latin typeface="Arial"/>
                <a:cs typeface="Arial"/>
              </a:rPr>
              <a:t>avis</a:t>
            </a:r>
            <a:endParaRPr lang="en-US" sz="1600" dirty="0">
              <a:latin typeface="Arial"/>
              <a:cs typeface="Arial"/>
            </a:endParaRPr>
          </a:p>
          <a:p>
            <a:pPr lvl="1"/>
            <a:r>
              <a:rPr lang="en-US" sz="1400" dirty="0">
                <a:latin typeface="Arial"/>
                <a:cs typeface="Arial"/>
              </a:rPr>
              <a:t>Le GT </a:t>
            </a:r>
            <a:r>
              <a:rPr lang="en-US" sz="1400" dirty="0" err="1">
                <a:latin typeface="Arial"/>
                <a:cs typeface="Arial"/>
              </a:rPr>
              <a:t>accès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participe</a:t>
            </a:r>
            <a:r>
              <a:rPr lang="en-US" sz="1400" dirty="0">
                <a:latin typeface="Arial"/>
                <a:cs typeface="Arial"/>
              </a:rPr>
              <a:t> et </a:t>
            </a:r>
            <a:r>
              <a:rPr lang="en-US" sz="1400" dirty="0" err="1">
                <a:latin typeface="Arial"/>
                <a:cs typeface="Arial"/>
              </a:rPr>
              <a:t>est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informé</a:t>
            </a:r>
            <a:r>
              <a:rPr lang="en-US" sz="1400" dirty="0">
                <a:latin typeface="Arial"/>
                <a:cs typeface="Arial"/>
              </a:rPr>
              <a:t> via les experts </a:t>
            </a:r>
            <a:r>
              <a:rPr lang="en-US" sz="1400" dirty="0" err="1">
                <a:latin typeface="Arial"/>
                <a:cs typeface="Arial"/>
              </a:rPr>
              <a:t>présents</a:t>
            </a:r>
            <a:r>
              <a:rPr lang="en-US" sz="1400" dirty="0">
                <a:latin typeface="Arial"/>
                <a:cs typeface="Arial"/>
              </a:rPr>
              <a:t> aux workshops</a:t>
            </a:r>
            <a:endParaRPr lang="en-US" sz="14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r>
              <a:rPr lang="en-US" sz="1600" dirty="0">
                <a:latin typeface="Arial"/>
                <a:cs typeface="Arial"/>
              </a:rPr>
              <a:t>Le </a:t>
            </a:r>
            <a:r>
              <a:rPr lang="en-US" sz="1600" dirty="0" err="1">
                <a:latin typeface="Arial"/>
                <a:cs typeface="Arial"/>
              </a:rPr>
              <a:t>Comité</a:t>
            </a:r>
            <a:r>
              <a:rPr lang="en-US" sz="1600" dirty="0">
                <a:latin typeface="Arial"/>
                <a:cs typeface="Arial"/>
              </a:rPr>
              <a:t> de Gestion eHealth </a:t>
            </a:r>
            <a:r>
              <a:rPr lang="en-US" sz="1600" dirty="0" err="1">
                <a:latin typeface="Arial"/>
                <a:cs typeface="Arial"/>
              </a:rPr>
              <a:t>approuve</a:t>
            </a:r>
            <a:r>
              <a:rPr lang="en-US" sz="1600" dirty="0">
                <a:latin typeface="Arial"/>
                <a:cs typeface="Arial"/>
              </a:rPr>
              <a:t> les propositions et </a:t>
            </a:r>
            <a:r>
              <a:rPr lang="en-US" sz="1600" dirty="0" err="1">
                <a:latin typeface="Arial"/>
                <a:cs typeface="Arial"/>
              </a:rPr>
              <a:t>valide</a:t>
            </a:r>
            <a:r>
              <a:rPr lang="en-US" sz="1600" dirty="0">
                <a:latin typeface="Arial"/>
                <a:cs typeface="Arial"/>
              </a:rPr>
              <a:t> les </a:t>
            </a:r>
            <a:r>
              <a:rPr lang="en-US" sz="1600" dirty="0" err="1">
                <a:latin typeface="Arial"/>
                <a:cs typeface="Arial"/>
              </a:rPr>
              <a:t>décisions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err="1">
                <a:latin typeface="Arial"/>
                <a:cs typeface="Arial"/>
              </a:rPr>
              <a:t>d'implémentation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 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600" dirty="0"/>
          </a:p>
          <a:p>
            <a:pPr marL="457200" lvl="1" indent="0">
              <a:buNone/>
            </a:pPr>
            <a:endParaRPr lang="fr-BE" sz="1600" dirty="0">
              <a:solidFill>
                <a:schemeClr val="bg1">
                  <a:lumMod val="6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387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18E5CBC-B8F6-4EEC-BBE4-AA4C890CB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174032"/>
            <a:ext cx="7631723" cy="111184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3500">
                <a:ea typeface="+mj-lt"/>
                <a:cs typeface="+mj-lt"/>
              </a:rPr>
              <a:t>Projets approuvés / Workshops / Objectifs poursuivis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86427-F9E6-4707-BF3F-555F96FF2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138" y="1459907"/>
            <a:ext cx="7631722" cy="7679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endParaRPr lang="fr-FR" sz="1700">
              <a:latin typeface="Arial"/>
              <a:cs typeface="Arial"/>
            </a:endParaRPr>
          </a:p>
          <a:p>
            <a:pPr marL="0" indent="0" algn="ctr">
              <a:buNone/>
            </a:pPr>
            <a:endParaRPr lang="fr-FR" sz="1700">
              <a:latin typeface="Arial"/>
              <a:cs typeface="Arial"/>
            </a:endParaRPr>
          </a:p>
          <a:p>
            <a:pPr marL="971550" lvl="1" indent="-514350" algn="ctr">
              <a:buAutoNum type="arabicPeriod"/>
            </a:pPr>
            <a:endParaRPr lang="fr-FR" sz="1700">
              <a:latin typeface="Arial"/>
              <a:cs typeface="Arial"/>
            </a:endParaRPr>
          </a:p>
          <a:p>
            <a:pPr algn="ctr"/>
            <a:endParaRPr lang="fr-FR" sz="1700"/>
          </a:p>
          <a:p>
            <a:pPr marL="0" indent="0" algn="ctr">
              <a:buNone/>
            </a:pPr>
            <a:endParaRPr lang="fr-FR" sz="1700"/>
          </a:p>
          <a:p>
            <a:pPr lvl="1" algn="ctr"/>
            <a:endParaRPr lang="fr-FR" sz="170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CD6D38-DBBE-42E1-8E49-0B2F2EA9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A9230E-FFBB-4CCB-ABD7-198084EDE768}" type="slidenum">
              <a:rPr lang="fr-BE" smtClean="0"/>
              <a:pPr>
                <a:spcAft>
                  <a:spcPts val="600"/>
                </a:spcAft>
              </a:pPr>
              <a:t>5</a:t>
            </a:fld>
            <a:endParaRPr lang="fr-BE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A20F3C5-C579-4B8C-95A1-90C981EE4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45466"/>
              </p:ext>
            </p:extLst>
          </p:nvPr>
        </p:nvGraphicFramePr>
        <p:xfrm>
          <a:off x="621631" y="1734552"/>
          <a:ext cx="7886697" cy="4260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16">
                  <a:extLst>
                    <a:ext uri="{9D8B030D-6E8A-4147-A177-3AD203B41FA5}">
                      <a16:colId xmlns:a16="http://schemas.microsoft.com/office/drawing/2014/main" val="114215394"/>
                    </a:ext>
                  </a:extLst>
                </a:gridCol>
                <a:gridCol w="2104042">
                  <a:extLst>
                    <a:ext uri="{9D8B030D-6E8A-4147-A177-3AD203B41FA5}">
                      <a16:colId xmlns:a16="http://schemas.microsoft.com/office/drawing/2014/main" val="632272142"/>
                    </a:ext>
                  </a:extLst>
                </a:gridCol>
                <a:gridCol w="1682470">
                  <a:extLst>
                    <a:ext uri="{9D8B030D-6E8A-4147-A177-3AD203B41FA5}">
                      <a16:colId xmlns:a16="http://schemas.microsoft.com/office/drawing/2014/main" val="2738152634"/>
                    </a:ext>
                  </a:extLst>
                </a:gridCol>
                <a:gridCol w="3794469">
                  <a:extLst>
                    <a:ext uri="{9D8B030D-6E8A-4147-A177-3AD203B41FA5}">
                      <a16:colId xmlns:a16="http://schemas.microsoft.com/office/drawing/2014/main" val="2329197987"/>
                    </a:ext>
                  </a:extLst>
                </a:gridCol>
              </a:tblGrid>
              <a:tr h="296089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>
                          <a:effectLst/>
                        </a:rPr>
                        <a:t>ID*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>
                          <a:effectLst/>
                        </a:rPr>
                        <a:t>Projets approuvés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>
                          <a:effectLst/>
                        </a:rPr>
                        <a:t>Workshops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>
                          <a:effectLst/>
                        </a:rPr>
                        <a:t>Objectifs poursuivis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4894903"/>
                  </a:ext>
                </a:extLst>
              </a:tr>
              <a:tr h="2401615">
                <a:tc>
                  <a:txBody>
                    <a:bodyPr/>
                    <a:lstStyle/>
                    <a:p>
                      <a:pPr algn="ctr"/>
                      <a:r>
                        <a:rPr lang="fr-FR" sz="130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</a:rPr>
                        <a:t> Identifier et définir les données sensibles et  la façon d’y accéder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300" dirty="0" err="1">
                          <a:effectLst/>
                        </a:rPr>
                        <a:t>Metadata</a:t>
                      </a:r>
                      <a:r>
                        <a:rPr lang="fr-FR" sz="1300" dirty="0">
                          <a:effectLst/>
                        </a:rPr>
                        <a:t> / Données sensibles / Consent / Relation thérapeutique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</a:rPr>
                        <a:t>* Définir les données sensibles, contexte et procédure pour y accéder</a:t>
                      </a:r>
                      <a:br>
                        <a:rPr lang="fr-FR" sz="1300" dirty="0">
                          <a:effectLst/>
                        </a:rPr>
                      </a:br>
                      <a:r>
                        <a:rPr lang="fr-FR" sz="1300" dirty="0">
                          <a:effectLst/>
                        </a:rPr>
                        <a:t>* Implémenter les types de documents et </a:t>
                      </a:r>
                      <a:r>
                        <a:rPr lang="fr-FR" sz="1300" dirty="0" err="1">
                          <a:effectLst/>
                        </a:rPr>
                        <a:t>métadata</a:t>
                      </a:r>
                      <a:r>
                        <a:rPr lang="fr-FR" sz="1300" dirty="0">
                          <a:effectLst/>
                        </a:rPr>
                        <a:t> attendus</a:t>
                      </a:r>
                      <a:br>
                        <a:rPr lang="fr-FR" sz="1300" dirty="0">
                          <a:effectLst/>
                        </a:rPr>
                      </a:br>
                      <a:r>
                        <a:rPr lang="fr-FR" sz="1300" dirty="0">
                          <a:effectLst/>
                        </a:rPr>
                        <a:t>* Définir et communiquer les modalités de transition pour l’ouverture par défaut. En particulier : stratégie vis-à-vis du consentement des patients</a:t>
                      </a:r>
                      <a:br>
                        <a:rPr lang="fr-FR" sz="1300" dirty="0">
                          <a:effectLst/>
                        </a:rPr>
                      </a:br>
                      <a:r>
                        <a:rPr lang="fr-FR" sz="1300" dirty="0">
                          <a:effectLst/>
                        </a:rPr>
                        <a:t>Communication et messages à prévoir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1896291"/>
                  </a:ext>
                </a:extLst>
              </a:tr>
              <a:tr h="1562689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>
                          <a:effectLst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</a:rPr>
                        <a:t>Améliorer le système de traçage et de </a:t>
                      </a:r>
                      <a:r>
                        <a:rPr lang="fr-FR" sz="1300" dirty="0" err="1">
                          <a:effectLst/>
                        </a:rPr>
                        <a:t>reporting</a:t>
                      </a:r>
                      <a:r>
                        <a:rPr lang="fr-FR" sz="1300" dirty="0">
                          <a:effectLst/>
                        </a:rPr>
                        <a:t> des accès aux informations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300">
                          <a:effectLst/>
                        </a:rPr>
                        <a:t>Traçabilité et reporting / Metadata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</a:rPr>
                        <a:t>Définir les logs nécessaires et comment les exploiter </a:t>
                      </a:r>
                      <a:br>
                        <a:rPr lang="fr-FR" sz="1300" dirty="0">
                          <a:effectLst/>
                        </a:rPr>
                      </a:br>
                      <a:br>
                        <a:rPr lang="fr-FR" sz="1300" dirty="0">
                          <a:effectLst/>
                        </a:rPr>
                      </a:br>
                      <a:r>
                        <a:rPr lang="fr-FR" sz="1300" dirty="0">
                          <a:effectLst/>
                        </a:rPr>
                        <a:t>Liste des informations minimum à capter</a:t>
                      </a:r>
                      <a:br>
                        <a:rPr lang="fr-FR" sz="1300" dirty="0">
                          <a:effectLst/>
                        </a:rPr>
                      </a:br>
                      <a:r>
                        <a:rPr lang="fr-FR" sz="1300" dirty="0">
                          <a:effectLst/>
                        </a:rPr>
                        <a:t>Méthode d’exposition de celles-ci</a:t>
                      </a:r>
                      <a:br>
                        <a:rPr lang="fr-FR" sz="1300" dirty="0">
                          <a:effectLst/>
                        </a:rPr>
                      </a:br>
                      <a:r>
                        <a:rPr lang="fr-FR" sz="13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6759771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1DBF62EC-62AE-7241-8AAE-71405CF157C7}"/>
              </a:ext>
            </a:extLst>
          </p:cNvPr>
          <p:cNvSpPr txBox="1"/>
          <p:nvPr/>
        </p:nvSpPr>
        <p:spPr>
          <a:xfrm>
            <a:off x="828483" y="6351705"/>
            <a:ext cx="18710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*</a:t>
            </a:r>
            <a:r>
              <a:rPr lang="fr-FR" sz="1050" dirty="0" err="1"/>
              <a:t>cf</a:t>
            </a:r>
            <a:r>
              <a:rPr lang="fr-FR" sz="1050" dirty="0"/>
              <a:t> note CCU approuvée en CG</a:t>
            </a:r>
          </a:p>
        </p:txBody>
      </p:sp>
    </p:spTree>
    <p:extLst>
      <p:ext uri="{BB962C8B-B14F-4D97-AF65-F5344CB8AC3E}">
        <p14:creationId xmlns:p14="http://schemas.microsoft.com/office/powerpoint/2010/main" val="319269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18E5CBC-B8F6-4EEC-BBE4-AA4C890CB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174032"/>
            <a:ext cx="7631723" cy="111184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3500">
                <a:ea typeface="+mj-lt"/>
                <a:cs typeface="+mj-lt"/>
              </a:rPr>
              <a:t>Projets approuvés / Workshops / Objectifs poursuivis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86427-F9E6-4707-BF3F-555F96FF2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138" y="1459907"/>
            <a:ext cx="7631722" cy="7679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endParaRPr lang="fr-FR" sz="1700">
              <a:latin typeface="Arial"/>
              <a:cs typeface="Arial"/>
            </a:endParaRPr>
          </a:p>
          <a:p>
            <a:pPr marL="0" indent="0" algn="ctr">
              <a:buNone/>
            </a:pPr>
            <a:endParaRPr lang="fr-FR" sz="1700">
              <a:latin typeface="Arial"/>
              <a:cs typeface="Arial"/>
            </a:endParaRPr>
          </a:p>
          <a:p>
            <a:pPr marL="971550" lvl="1" indent="-514350" algn="ctr">
              <a:buAutoNum type="arabicPeriod"/>
            </a:pPr>
            <a:endParaRPr lang="fr-FR" sz="1700">
              <a:latin typeface="Arial"/>
              <a:cs typeface="Arial"/>
            </a:endParaRPr>
          </a:p>
          <a:p>
            <a:pPr algn="ctr"/>
            <a:endParaRPr lang="fr-FR" sz="1700"/>
          </a:p>
          <a:p>
            <a:pPr marL="0" indent="0" algn="ctr">
              <a:buNone/>
            </a:pPr>
            <a:endParaRPr lang="fr-FR" sz="1700"/>
          </a:p>
          <a:p>
            <a:pPr lvl="1" algn="ctr"/>
            <a:endParaRPr lang="fr-FR" sz="170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CD6D38-DBBE-42E1-8E49-0B2F2EA9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A9230E-FFBB-4CCB-ABD7-198084EDE768}" type="slidenum">
              <a:rPr lang="fr-BE" smtClean="0"/>
              <a:pPr>
                <a:spcAft>
                  <a:spcPts val="600"/>
                </a:spcAft>
              </a:pPr>
              <a:t>6</a:t>
            </a:fld>
            <a:endParaRPr lang="fr-BE"/>
          </a:p>
        </p:txBody>
      </p:sp>
      <p:graphicFrame>
        <p:nvGraphicFramePr>
          <p:cNvPr id="4" name="Espace réservé du contenu 6">
            <a:extLst>
              <a:ext uri="{FF2B5EF4-FFF2-40B4-BE49-F238E27FC236}">
                <a16:creationId xmlns:a16="http://schemas.microsoft.com/office/drawing/2014/main" id="{42FE8B0B-24DA-4C8C-B9EE-CF1C7470A0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446722"/>
              </p:ext>
            </p:extLst>
          </p:nvPr>
        </p:nvGraphicFramePr>
        <p:xfrm>
          <a:off x="507332" y="1834566"/>
          <a:ext cx="822959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39">
                  <a:extLst>
                    <a:ext uri="{9D8B030D-6E8A-4147-A177-3AD203B41FA5}">
                      <a16:colId xmlns:a16="http://schemas.microsoft.com/office/drawing/2014/main" val="1149297078"/>
                    </a:ext>
                  </a:extLst>
                </a:gridCol>
                <a:gridCol w="2328568">
                  <a:extLst>
                    <a:ext uri="{9D8B030D-6E8A-4147-A177-3AD203B41FA5}">
                      <a16:colId xmlns:a16="http://schemas.microsoft.com/office/drawing/2014/main" val="1277989838"/>
                    </a:ext>
                  </a:extLst>
                </a:gridCol>
                <a:gridCol w="1363307">
                  <a:extLst>
                    <a:ext uri="{9D8B030D-6E8A-4147-A177-3AD203B41FA5}">
                      <a16:colId xmlns:a16="http://schemas.microsoft.com/office/drawing/2014/main" val="1810066743"/>
                    </a:ext>
                  </a:extLst>
                </a:gridCol>
                <a:gridCol w="4199384">
                  <a:extLst>
                    <a:ext uri="{9D8B030D-6E8A-4147-A177-3AD203B41FA5}">
                      <a16:colId xmlns:a16="http://schemas.microsoft.com/office/drawing/2014/main" val="627877491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Projets approuvés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Workshops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/>
                        </a:rPr>
                        <a:t>Objectifs poursuivis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929466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effectLst/>
                        </a:rPr>
                        <a:t>Mettre en place un système de notification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Traçabilité et reporting /  Metadata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br>
                        <a:rPr lang="fr-FR" dirty="0">
                          <a:effectLst/>
                        </a:rPr>
                      </a:br>
                      <a:r>
                        <a:rPr lang="fr-FR" dirty="0">
                          <a:effectLst/>
                        </a:rPr>
                        <a:t>Méthodes pour informer les patients </a:t>
                      </a:r>
                      <a:r>
                        <a:rPr lang="fr-FR" dirty="0" err="1">
                          <a:effectLst/>
                        </a:rPr>
                        <a:t>proactivement</a:t>
                      </a:r>
                      <a:r>
                        <a:rPr lang="fr-FR" dirty="0">
                          <a:effectLst/>
                        </a:rPr>
                        <a:t>.</a:t>
                      </a:r>
                      <a:br>
                        <a:rPr lang="fr-FR" dirty="0">
                          <a:effectLst/>
                        </a:rPr>
                      </a:br>
                      <a:r>
                        <a:rPr lang="fr-FR" dirty="0">
                          <a:effectLst/>
                        </a:rPr>
                        <a:t>Canaux de </a:t>
                      </a:r>
                      <a:r>
                        <a:rPr lang="fr-FR" dirty="0" err="1">
                          <a:effectLst/>
                        </a:rPr>
                        <a:t>reporting</a:t>
                      </a:r>
                      <a:r>
                        <a:rPr lang="fr-FR" dirty="0">
                          <a:effectLst/>
                        </a:rPr>
                        <a:t> (</a:t>
                      </a:r>
                      <a:r>
                        <a:rPr lang="fr-FR" dirty="0" err="1">
                          <a:effectLst/>
                        </a:rPr>
                        <a:t>pre</a:t>
                      </a:r>
                      <a:r>
                        <a:rPr lang="fr-FR" dirty="0">
                          <a:effectLst/>
                        </a:rPr>
                        <a:t> &amp; post) 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274604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Ajuster la durée de la relation thérapeutique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Relation thérapeutique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br>
                        <a:rPr lang="fr-FR" dirty="0">
                          <a:effectLst/>
                        </a:rPr>
                      </a:br>
                      <a:r>
                        <a:rPr lang="fr-FR" dirty="0">
                          <a:effectLst/>
                        </a:rPr>
                        <a:t>Adapter les durées des relations thérapeutiques pour qu'elles soient en adéquation avec les besoins d’ouverture.</a:t>
                      </a:r>
                      <a:br>
                        <a:rPr lang="fr-FR" dirty="0">
                          <a:effectLst/>
                        </a:rPr>
                      </a:br>
                      <a:br>
                        <a:rPr lang="fr-FR" dirty="0">
                          <a:effectLst/>
                        </a:rPr>
                      </a:br>
                      <a:r>
                        <a:rPr lang="fr-FR" dirty="0">
                          <a:effectLst/>
                        </a:rPr>
                        <a:t>Stratégie (globale Vs individuelle)</a:t>
                      </a:r>
                      <a:br>
                        <a:rPr lang="fr-FR" dirty="0">
                          <a:effectLst/>
                        </a:rPr>
                      </a:br>
                      <a:r>
                        <a:rPr lang="fr-FR" dirty="0">
                          <a:effectLst/>
                        </a:rPr>
                        <a:t>Durées spécifiques le cas échéant (alignement international ?)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9685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87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18E5CBC-B8F6-4EEC-BBE4-AA4C890CB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174032"/>
            <a:ext cx="7631723" cy="111184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3500">
                <a:ea typeface="+mj-lt"/>
                <a:cs typeface="+mj-lt"/>
              </a:rPr>
              <a:t>Projets approuvés / Workshops / Objectifs poursuivis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86427-F9E6-4707-BF3F-555F96FF2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138" y="1459907"/>
            <a:ext cx="7631722" cy="7679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endParaRPr lang="fr-FR" sz="1700">
              <a:latin typeface="Arial"/>
              <a:cs typeface="Arial"/>
            </a:endParaRPr>
          </a:p>
          <a:p>
            <a:pPr marL="0" indent="0" algn="ctr">
              <a:buNone/>
            </a:pPr>
            <a:endParaRPr lang="fr-FR" sz="1700">
              <a:latin typeface="Arial"/>
              <a:cs typeface="Arial"/>
            </a:endParaRPr>
          </a:p>
          <a:p>
            <a:pPr marL="971550" lvl="1" indent="-514350" algn="ctr">
              <a:buAutoNum type="arabicPeriod"/>
            </a:pPr>
            <a:endParaRPr lang="fr-FR" sz="1700">
              <a:latin typeface="Arial"/>
              <a:cs typeface="Arial"/>
            </a:endParaRPr>
          </a:p>
          <a:p>
            <a:pPr algn="ctr"/>
            <a:endParaRPr lang="fr-FR" sz="1700"/>
          </a:p>
          <a:p>
            <a:pPr marL="0" indent="0" algn="ctr">
              <a:buNone/>
            </a:pPr>
            <a:endParaRPr lang="fr-FR" sz="1700"/>
          </a:p>
          <a:p>
            <a:pPr lvl="1" algn="ctr"/>
            <a:endParaRPr lang="fr-FR" sz="170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CD6D38-DBBE-42E1-8E49-0B2F2EA9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A9230E-FFBB-4CCB-ABD7-198084EDE768}" type="slidenum">
              <a:rPr lang="fr-BE" smtClean="0"/>
              <a:pPr>
                <a:spcAft>
                  <a:spcPts val="600"/>
                </a:spcAft>
              </a:pPr>
              <a:t>7</a:t>
            </a:fld>
            <a:endParaRPr lang="fr-BE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E1BA5DB-B37F-420B-8A17-8AB6DCEEF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930652"/>
              </p:ext>
            </p:extLst>
          </p:nvPr>
        </p:nvGraphicFramePr>
        <p:xfrm>
          <a:off x="763054" y="1863728"/>
          <a:ext cx="7412794" cy="3899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78">
                  <a:extLst>
                    <a:ext uri="{9D8B030D-6E8A-4147-A177-3AD203B41FA5}">
                      <a16:colId xmlns:a16="http://schemas.microsoft.com/office/drawing/2014/main" val="3815387543"/>
                    </a:ext>
                  </a:extLst>
                </a:gridCol>
                <a:gridCol w="2227746">
                  <a:extLst>
                    <a:ext uri="{9D8B030D-6E8A-4147-A177-3AD203B41FA5}">
                      <a16:colId xmlns:a16="http://schemas.microsoft.com/office/drawing/2014/main" val="2184487434"/>
                    </a:ext>
                  </a:extLst>
                </a:gridCol>
                <a:gridCol w="1511220">
                  <a:extLst>
                    <a:ext uri="{9D8B030D-6E8A-4147-A177-3AD203B41FA5}">
                      <a16:colId xmlns:a16="http://schemas.microsoft.com/office/drawing/2014/main" val="4099124850"/>
                    </a:ext>
                  </a:extLst>
                </a:gridCol>
                <a:gridCol w="3409550">
                  <a:extLst>
                    <a:ext uri="{9D8B030D-6E8A-4147-A177-3AD203B41FA5}">
                      <a16:colId xmlns:a16="http://schemas.microsoft.com/office/drawing/2014/main" val="1024258728"/>
                    </a:ext>
                  </a:extLst>
                </a:gridCol>
              </a:tblGrid>
              <a:tr h="227800">
                <a:tc>
                  <a:txBody>
                    <a:bodyPr/>
                    <a:lstStyle/>
                    <a:p>
                      <a:pPr algn="ctr"/>
                      <a:r>
                        <a:rPr lang="fr-FR" sz="1300">
                          <a:effectLst/>
                        </a:rPr>
                        <a:t>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>
                          <a:effectLst/>
                        </a:rPr>
                        <a:t>Projets approuvés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>
                          <a:effectLst/>
                        </a:rPr>
                        <a:t>Workshops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>
                          <a:effectLst/>
                        </a:rPr>
                        <a:t>Objectifs poursuivis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1528167"/>
                  </a:ext>
                </a:extLst>
              </a:tr>
              <a:tr h="2438796">
                <a:tc>
                  <a:txBody>
                    <a:bodyPr/>
                    <a:lstStyle/>
                    <a:p>
                      <a:pPr algn="ctr"/>
                      <a:r>
                        <a:rPr lang="fr-FR" sz="1300">
                          <a:effectLst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</a:rPr>
                        <a:t>Définir la granularité et le contenu des métadonnées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>
                          <a:effectLst/>
                        </a:rPr>
                        <a:t>Metadata / Données sensibles / Traçabilité et reporting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300">
                          <a:effectLst/>
                        </a:rPr>
                        <a:t>Définir et implémenter les différents types de documents et les métadonnées associées pour :</a:t>
                      </a:r>
                      <a:br>
                        <a:rPr lang="fr-FR" sz="1300">
                          <a:effectLst/>
                        </a:rPr>
                      </a:br>
                      <a:br>
                        <a:rPr lang="fr-FR" sz="1300">
                          <a:effectLst/>
                        </a:rPr>
                      </a:br>
                      <a:r>
                        <a:rPr lang="fr-FR" sz="1300">
                          <a:effectLst/>
                        </a:rPr>
                        <a:t>- logger les consultations et ajout/retrait de données</a:t>
                      </a:r>
                      <a:br>
                        <a:rPr lang="fr-FR" sz="1300">
                          <a:effectLst/>
                        </a:rPr>
                      </a:br>
                      <a:r>
                        <a:rPr lang="fr-FR" sz="1300">
                          <a:effectLst/>
                        </a:rPr>
                        <a:t>- identifier les données dans le scope des données sensibles            </a:t>
                      </a:r>
                      <a:br>
                        <a:rPr lang="fr-FR" sz="1300">
                          <a:effectLst/>
                        </a:rPr>
                      </a:br>
                      <a:r>
                        <a:rPr lang="fr-FR" sz="1300">
                          <a:effectLst/>
                        </a:rPr>
                        <a:t>- répondre aux besoins de traçabilité et de reporting, tant vers les patients que les producteurs de données, dans un langage clair et compréhensible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2291801"/>
                  </a:ext>
                </a:extLst>
              </a:tr>
              <a:tr h="1232798">
                <a:tc>
                  <a:txBody>
                    <a:bodyPr/>
                    <a:lstStyle/>
                    <a:p>
                      <a:pPr algn="ctr"/>
                      <a:r>
                        <a:rPr lang="fr-FR" sz="1300" dirty="0">
                          <a:effectLst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300">
                          <a:effectLst/>
                        </a:rPr>
                        <a:t>Définir un processus clair et transparent (plaintes, sanctions, …) en cas de non-respect des règles d’accès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>
                          <a:effectLst/>
                        </a:rPr>
                        <a:t>Plaintes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br>
                        <a:rPr lang="fr-FR" sz="1300" dirty="0">
                          <a:effectLst/>
                        </a:rPr>
                      </a:br>
                      <a:r>
                        <a:rPr lang="fr-FR" sz="1300" dirty="0">
                          <a:effectLst/>
                        </a:rPr>
                        <a:t>Adapter les procédures en cas de non-respect des règles d'accès</a:t>
                      </a:r>
                      <a:br>
                        <a:rPr lang="fr-FR" sz="1300" dirty="0">
                          <a:effectLst/>
                        </a:rPr>
                      </a:br>
                      <a:br>
                        <a:rPr lang="fr-FR" sz="1300" dirty="0">
                          <a:effectLst/>
                        </a:rPr>
                      </a:br>
                      <a:r>
                        <a:rPr lang="fr-FR" sz="1300" dirty="0">
                          <a:effectLst/>
                        </a:rPr>
                        <a:t>Introduction et suivi d'une plainte</a:t>
                      </a:r>
                      <a:br>
                        <a:rPr lang="fr-FR" sz="1300" dirty="0">
                          <a:effectLst/>
                        </a:rPr>
                      </a:br>
                      <a:r>
                        <a:rPr lang="fr-FR" sz="1300" dirty="0">
                          <a:effectLst/>
                        </a:rPr>
                        <a:t>Adaptations juridiques si nécessaires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7737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89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18E5CBC-B8F6-4EEC-BBE4-AA4C890CB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174032"/>
            <a:ext cx="7631723" cy="111184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3500">
                <a:ea typeface="+mj-lt"/>
                <a:cs typeface="+mj-lt"/>
              </a:rPr>
              <a:t>Projets approuvés / Workshops / Objectifs poursuivis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86427-F9E6-4707-BF3F-555F96FF2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138" y="1459907"/>
            <a:ext cx="7631722" cy="7679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endParaRPr lang="fr-FR" sz="1700">
              <a:latin typeface="Arial"/>
              <a:cs typeface="Arial"/>
            </a:endParaRPr>
          </a:p>
          <a:p>
            <a:pPr marL="0" indent="0" algn="ctr">
              <a:buNone/>
            </a:pPr>
            <a:endParaRPr lang="fr-FR" sz="1700">
              <a:latin typeface="Arial"/>
              <a:cs typeface="Arial"/>
            </a:endParaRPr>
          </a:p>
          <a:p>
            <a:pPr marL="971550" lvl="1" indent="-514350" algn="ctr">
              <a:buAutoNum type="arabicPeriod"/>
            </a:pPr>
            <a:endParaRPr lang="fr-FR" sz="1700">
              <a:latin typeface="Arial"/>
              <a:cs typeface="Arial"/>
            </a:endParaRPr>
          </a:p>
          <a:p>
            <a:pPr algn="ctr"/>
            <a:endParaRPr lang="fr-FR" sz="1700"/>
          </a:p>
          <a:p>
            <a:pPr marL="0" indent="0" algn="ctr">
              <a:buNone/>
            </a:pPr>
            <a:endParaRPr lang="fr-FR" sz="1700"/>
          </a:p>
          <a:p>
            <a:pPr lvl="1" algn="ctr"/>
            <a:endParaRPr lang="fr-FR" sz="170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CD6D38-DBBE-42E1-8E49-0B2F2EA9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0A9230E-FFBB-4CCB-ABD7-198084EDE768}" type="slidenum">
              <a:rPr lang="fr-BE" smtClean="0"/>
              <a:pPr>
                <a:spcAft>
                  <a:spcPts val="600"/>
                </a:spcAft>
              </a:pPr>
              <a:t>8</a:t>
            </a:fld>
            <a:endParaRPr lang="fr-BE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42DEBE1-9549-4EE4-8B6D-04DE4E20E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575864"/>
              </p:ext>
            </p:extLst>
          </p:nvPr>
        </p:nvGraphicFramePr>
        <p:xfrm>
          <a:off x="441158" y="2190951"/>
          <a:ext cx="8494578" cy="852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2">
                  <a:extLst>
                    <a:ext uri="{9D8B030D-6E8A-4147-A177-3AD203B41FA5}">
                      <a16:colId xmlns:a16="http://schemas.microsoft.com/office/drawing/2014/main" val="2782562803"/>
                    </a:ext>
                  </a:extLst>
                </a:gridCol>
                <a:gridCol w="2403545">
                  <a:extLst>
                    <a:ext uri="{9D8B030D-6E8A-4147-A177-3AD203B41FA5}">
                      <a16:colId xmlns:a16="http://schemas.microsoft.com/office/drawing/2014/main" val="3140360289"/>
                    </a:ext>
                  </a:extLst>
                </a:gridCol>
                <a:gridCol w="1407203">
                  <a:extLst>
                    <a:ext uri="{9D8B030D-6E8A-4147-A177-3AD203B41FA5}">
                      <a16:colId xmlns:a16="http://schemas.microsoft.com/office/drawing/2014/main" val="135786407"/>
                    </a:ext>
                  </a:extLst>
                </a:gridCol>
                <a:gridCol w="4334598">
                  <a:extLst>
                    <a:ext uri="{9D8B030D-6E8A-4147-A177-3AD203B41FA5}">
                      <a16:colId xmlns:a16="http://schemas.microsoft.com/office/drawing/2014/main" val="1254734696"/>
                    </a:ext>
                  </a:extLst>
                </a:gridCol>
              </a:tblGrid>
              <a:tr h="288488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Projets approuvés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Workshops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/>
                        </a:rPr>
                        <a:t>Objectifs poursuivis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6058658"/>
                  </a:ext>
                </a:extLst>
              </a:tr>
              <a:tr h="563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Préparer une campagne de communication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effectLst/>
                        </a:rPr>
                        <a:t>Préparer une communication claire et adaptée via différents canaux et </a:t>
                      </a:r>
                      <a:r>
                        <a:rPr lang="fr-FR" dirty="0" err="1">
                          <a:effectLst/>
                        </a:rPr>
                        <a:t>stakeholders</a:t>
                      </a:r>
                      <a:endParaRPr lang="fr-FR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6560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742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8E5CBC-B8F6-4EEC-BBE4-AA4C890CB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0658"/>
            <a:ext cx="9144000" cy="658063"/>
          </a:xfrm>
        </p:spPr>
        <p:txBody>
          <a:bodyPr>
            <a:normAutofit/>
          </a:bodyPr>
          <a:lstStyle/>
          <a:p>
            <a:r>
              <a:rPr lang="fr-FR" dirty="0">
                <a:ea typeface="+mj-lt"/>
                <a:cs typeface="+mj-lt"/>
              </a:rPr>
              <a:t>Workshops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C86427-F9E6-4707-BF3F-555F96FF2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059007"/>
            <a:ext cx="8229600" cy="528945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lvl="0"/>
            <a:r>
              <a:rPr lang="fr-BE" sz="2400" dirty="0"/>
              <a:t>De nombreux points sont convergents et peuvent être traités dans des workshops communs (Ex Id 1, 2 et 5)  et regroupés en différents thèmes:</a:t>
            </a:r>
          </a:p>
          <a:p>
            <a:pPr marL="0" indent="0">
              <a:buNone/>
            </a:pPr>
            <a:endParaRPr lang="fr-FR" sz="1600" dirty="0">
              <a:latin typeface="Arial"/>
              <a:cs typeface="Arial"/>
            </a:endParaRPr>
          </a:p>
          <a:p>
            <a:pPr marL="0" indent="0">
              <a:buNone/>
            </a:pPr>
            <a:endParaRPr lang="fr-FR" sz="1600" dirty="0">
              <a:latin typeface="Arial"/>
              <a:cs typeface="Arial"/>
            </a:endParaRPr>
          </a:p>
          <a:p>
            <a:pPr marL="971550" lvl="1" indent="-514350">
              <a:buAutoNum type="arabicPeriod"/>
            </a:pPr>
            <a:r>
              <a:rPr lang="fr-FR" dirty="0" err="1">
                <a:latin typeface="Arial"/>
                <a:cs typeface="Arial"/>
              </a:rPr>
              <a:t>Métadata</a:t>
            </a:r>
            <a:r>
              <a:rPr lang="fr-FR" dirty="0">
                <a:latin typeface="Arial"/>
                <a:cs typeface="Arial"/>
              </a:rPr>
              <a:t> &amp; Données sensibles </a:t>
            </a:r>
          </a:p>
          <a:p>
            <a:pPr marL="971550" lvl="1" indent="-514350">
              <a:buAutoNum type="arabicPeriod"/>
            </a:pPr>
            <a:r>
              <a:rPr lang="fr-BE" dirty="0"/>
              <a:t>Impact du </a:t>
            </a:r>
            <a:r>
              <a:rPr lang="fr-BE" dirty="0" err="1"/>
              <a:t>paradigmashift</a:t>
            </a:r>
            <a:r>
              <a:rPr lang="fr-BE" dirty="0"/>
              <a:t> sur le consent et la durée des relations thérapeutiques </a:t>
            </a:r>
            <a:r>
              <a:rPr lang="fr-FR" dirty="0">
                <a:latin typeface="Arial"/>
                <a:cs typeface="Arial"/>
              </a:rPr>
              <a:t> </a:t>
            </a:r>
          </a:p>
          <a:p>
            <a:pPr marL="971550" lvl="1" indent="-514350">
              <a:buAutoNum type="arabicPeriod"/>
            </a:pPr>
            <a:r>
              <a:rPr lang="fr-FR" dirty="0">
                <a:latin typeface="Arial"/>
                <a:cs typeface="Arial"/>
              </a:rPr>
              <a:t>Traçabilité &amp; logs </a:t>
            </a:r>
          </a:p>
          <a:p>
            <a:pPr marL="971550" lvl="1" indent="-514350">
              <a:buAutoNum type="arabicPeriod"/>
            </a:pPr>
            <a:r>
              <a:rPr lang="fr-FR" dirty="0" err="1">
                <a:latin typeface="Arial"/>
                <a:cs typeface="Arial"/>
              </a:rPr>
              <a:t>Reporting</a:t>
            </a:r>
            <a:r>
              <a:rPr lang="fr-FR" dirty="0">
                <a:latin typeface="Arial"/>
                <a:cs typeface="Arial"/>
              </a:rPr>
              <a:t> &amp; Notifications</a:t>
            </a:r>
          </a:p>
          <a:p>
            <a:pPr marL="971550" lvl="1" indent="-514350">
              <a:buAutoNum type="arabicPeriod"/>
            </a:pPr>
            <a:r>
              <a:rPr lang="fr-FR" dirty="0">
                <a:latin typeface="Arial"/>
                <a:cs typeface="Arial"/>
              </a:rPr>
              <a:t>Plaintes</a:t>
            </a:r>
          </a:p>
          <a:p>
            <a:endParaRPr lang="fr-FR" dirty="0"/>
          </a:p>
          <a:p>
            <a:r>
              <a:rPr lang="fr-FR" sz="2400" dirty="0">
                <a:latin typeface="Arial"/>
                <a:cs typeface="Arial"/>
              </a:rPr>
              <a:t>Certains workshops peuvent être menés en //, d’autres seront organisés plus tard ex: </a:t>
            </a:r>
            <a:r>
              <a:rPr lang="fr-FR" sz="2400" dirty="0" err="1">
                <a:latin typeface="Arial"/>
                <a:cs typeface="Arial"/>
              </a:rPr>
              <a:t>Reporting</a:t>
            </a:r>
            <a:r>
              <a:rPr lang="fr-FR" sz="2400" dirty="0">
                <a:latin typeface="Arial"/>
                <a:cs typeface="Arial"/>
              </a:rPr>
              <a:t> &amp; Notifications.</a:t>
            </a:r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CD6D38-DBBE-42E1-8E49-0B2F2EA9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9230E-FFBB-4CCB-ABD7-198084EDE768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842756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50419</TotalTime>
  <Words>817</Words>
  <Application>Microsoft Macintosh PowerPoint</Application>
  <PresentationFormat>Affichage à l'écran (4:3)</PresentationFormat>
  <Paragraphs>148</Paragraphs>
  <Slides>11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Custom Design</vt:lpstr>
      <vt:lpstr>1_Custom Design</vt:lpstr>
      <vt:lpstr>Office Theme</vt:lpstr>
      <vt:lpstr>Paradigma Shift  Ouverture des données  Groupe de travail Accès 05/10/2021</vt:lpstr>
      <vt:lpstr>Plan</vt:lpstr>
      <vt:lpstr>Introduction  </vt:lpstr>
      <vt:lpstr>Gouvernance</vt:lpstr>
      <vt:lpstr>Projets approuvés / Workshops / Objectifs poursuivis</vt:lpstr>
      <vt:lpstr>Projets approuvés / Workshops / Objectifs poursuivis</vt:lpstr>
      <vt:lpstr>Projets approuvés / Workshops / Objectifs poursuivis</vt:lpstr>
      <vt:lpstr>Projets approuvés / Workshops / Objectifs poursuivis</vt:lpstr>
      <vt:lpstr>Workshops</vt:lpstr>
      <vt:lpstr>Situation AS IS : experts</vt:lpstr>
      <vt:lpstr> Next Steps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Quentin Delsaut</dc:creator>
  <cp:lastModifiedBy>Stephane Houpresse</cp:lastModifiedBy>
  <cp:revision>1325</cp:revision>
  <dcterms:created xsi:type="dcterms:W3CDTF">2017-09-11T11:22:14Z</dcterms:created>
  <dcterms:modified xsi:type="dcterms:W3CDTF">2021-10-07T08:22:22Z</dcterms:modified>
</cp:coreProperties>
</file>